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56" r:id="rId3"/>
    <p:sldId id="257"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1470" y="78"/>
      </p:cViewPr>
      <p:guideLst/>
    </p:cSldViewPr>
  </p:slideViewPr>
  <p:notesTextViewPr>
    <p:cViewPr>
      <p:scale>
        <a:sx n="1" d="1"/>
        <a:sy n="1" d="1"/>
      </p:scale>
      <p:origin x="0" y="0"/>
    </p:cViewPr>
  </p:notesTextViewPr>
  <p:notesViewPr>
    <p:cSldViewPr snapToGrid="0">
      <p:cViewPr varScale="1">
        <p:scale>
          <a:sx n="52" d="100"/>
          <a:sy n="52" d="100"/>
        </p:scale>
        <p:origin x="294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53603B-17DC-4225-8D68-9F79F6260230}" type="datetimeFigureOut">
              <a:rPr lang="en-US" smtClean="0"/>
              <a:t>8/7/2016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ECA73D-37D6-4223-AED0-0474070F3C4C}" type="slidenum">
              <a:rPr lang="en-US" smtClean="0"/>
              <a:t>‹#›</a:t>
            </a:fld>
            <a:endParaRPr lang="en-US"/>
          </a:p>
        </p:txBody>
      </p:sp>
    </p:spTree>
    <p:extLst>
      <p:ext uri="{BB962C8B-B14F-4D97-AF65-F5344CB8AC3E}">
        <p14:creationId xmlns:p14="http://schemas.microsoft.com/office/powerpoint/2010/main" val="1468064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ECA73D-37D6-4223-AED0-0474070F3C4C}" type="slidenum">
              <a:rPr lang="en-US" smtClean="0"/>
              <a:t>1</a:t>
            </a:fld>
            <a:endParaRPr lang="en-US"/>
          </a:p>
        </p:txBody>
      </p:sp>
    </p:spTree>
    <p:extLst>
      <p:ext uri="{BB962C8B-B14F-4D97-AF65-F5344CB8AC3E}">
        <p14:creationId xmlns:p14="http://schemas.microsoft.com/office/powerpoint/2010/main" val="861228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The Gospel – God’s Power To Save You</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Romans 1:16</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19:16-22</a:t>
            </a:r>
            <a:r>
              <a:rPr lang="en-US" dirty="0">
                <a:latin typeface="Calibri" panose="020F0502020204030204" pitchFamily="34" charset="0"/>
                <a:ea typeface="Calibri" panose="020F0502020204030204" pitchFamily="34" charset="0"/>
                <a:cs typeface="Times New Roman" panose="02020603050405020304" pitchFamily="18" charset="0"/>
              </a:rPr>
              <a:t> – Jesus’ encounter with the rich young ruler.</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Appeared to have a desire to inherit </a:t>
            </a:r>
            <a:r>
              <a:rPr lang="en-US"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“eternal life.”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Jesus told him what to do to </a:t>
            </a:r>
            <a:r>
              <a:rPr lang="en-US"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“have treasure in heaven.”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Young man showed that his priorities were not well arranged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22)</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he wanted to maintain earthly wealth, instead of gaining spiritual wealth.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19:23-26</a:t>
            </a:r>
            <a:r>
              <a:rPr lang="en-US" dirty="0">
                <a:latin typeface="Calibri" panose="020F0502020204030204" pitchFamily="34" charset="0"/>
                <a:ea typeface="Calibri" panose="020F0502020204030204" pitchFamily="34" charset="0"/>
                <a:cs typeface="Times New Roman" panose="02020603050405020304" pitchFamily="18" charset="0"/>
              </a:rPr>
              <a:t> – Jesus’ reaction to the event, and conversation with His disciples.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It is hard for a rich man to get to heaven – with an extreme example to emphasize difficulty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23-24)</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Hard because of mind-set, not financial status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Timothy 6:9-10; Matthew 6:19-21).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Materialism is a problem. It can be very easy to get caught up with things in this life, and place them before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Therefore, one who has an abundance of things is more likely to get distracted, and lose his focus on the eternal.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It is difficult, but not impossible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25-26).</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I am not ashamed of the gospel of Christ, for it is the power of God to salvation for everyone who believes, for the Jew first and also for the Greek” (Romans 1:16)</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a:t>
            </a:r>
            <a:r>
              <a:rPr lang="en-US"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“everyone”</a:t>
            </a:r>
            <a:r>
              <a:rPr lang="en-US" dirty="0">
                <a:latin typeface="Calibri" panose="020F0502020204030204" pitchFamily="34" charset="0"/>
                <a:ea typeface="Calibri" panose="020F0502020204030204" pitchFamily="34" charset="0"/>
                <a:cs typeface="Times New Roman" panose="02020603050405020304" pitchFamily="18" charset="0"/>
              </a:rPr>
              <a:t> is the same as those which Jesus came to save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Matthew 18:11</a:t>
            </a:r>
            <a:r>
              <a:rPr lang="en-US" dirty="0">
                <a:latin typeface="Calibri" panose="020F0502020204030204" pitchFamily="34" charset="0"/>
                <a:ea typeface="Calibri" panose="020F0502020204030204" pitchFamily="34" charset="0"/>
                <a:cs typeface="Times New Roman" panose="02020603050405020304" pitchFamily="18" charset="0"/>
              </a:rPr>
              <a:t> – Jesus did not come to save those who didn’t need saving.).</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3:23; 6:23</a:t>
            </a:r>
            <a:r>
              <a:rPr lang="en-US" dirty="0">
                <a:latin typeface="Calibri" panose="020F0502020204030204" pitchFamily="34" charset="0"/>
                <a:ea typeface="Calibri" panose="020F0502020204030204" pitchFamily="34" charset="0"/>
                <a:cs typeface="Times New Roman" panose="02020603050405020304" pitchFamily="18" charset="0"/>
              </a:rPr>
              <a:t> – Not only have all sinned, but all sin is paid the same wages – death.</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In order to receive salvation, no matter the sin, one must follow the </a:t>
            </a:r>
            <a:r>
              <a:rPr lang="en-US"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“gospel of Christ”</a:t>
            </a:r>
            <a:r>
              <a:rPr lang="en-US" dirty="0">
                <a:latin typeface="Calibri" panose="020F0502020204030204" pitchFamily="34" charset="0"/>
                <a:ea typeface="Calibri" panose="020F0502020204030204" pitchFamily="34" charset="0"/>
                <a:cs typeface="Times New Roman" panose="02020603050405020304" pitchFamily="18" charset="0"/>
              </a:rPr>
              <a:t> – it is God’s power to save YOU, and EVERYONE.</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difficulty of salvation does not reside in God’s power – the gospel – but in men’s hearts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Matthew 7:13-14</a:t>
            </a:r>
            <a:r>
              <a:rPr lang="en-US" dirty="0">
                <a:latin typeface="Calibri" panose="020F0502020204030204" pitchFamily="34" charset="0"/>
                <a:ea typeface="Calibri" panose="020F0502020204030204" pitchFamily="34" charset="0"/>
                <a:cs typeface="Times New Roman" panose="02020603050405020304" pitchFamily="18" charset="0"/>
              </a:rPr>
              <a:t> – few find the way because they do not want to.).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4:3-4</a:t>
            </a:r>
            <a:r>
              <a:rPr lang="en-US" dirty="0">
                <a:latin typeface="Calibri" panose="020F0502020204030204" pitchFamily="34" charset="0"/>
                <a:ea typeface="Calibri" panose="020F0502020204030204" pitchFamily="34" charset="0"/>
                <a:cs typeface="Times New Roman" panose="02020603050405020304" pitchFamily="18" charset="0"/>
              </a:rPr>
              <a:t> – in order to be saved, one must not allow Satan to blind you with the temporal things of this life. You must be willing to come to the light of the gospel! (</a:t>
            </a:r>
            <a:r>
              <a:rPr lang="en-US" b="1" dirty="0">
                <a:latin typeface="Calibri" panose="020F0502020204030204" pitchFamily="34" charset="0"/>
                <a:ea typeface="Calibri" panose="020F0502020204030204" pitchFamily="34" charset="0"/>
                <a:cs typeface="Times New Roman" panose="02020603050405020304" pitchFamily="18" charset="0"/>
              </a:rPr>
              <a:t>The choice is always yours/ours – veiled or unveiled?</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This power of God to save is displayed in the gospel regardless of the sin committed</a:t>
            </a:r>
            <a:r>
              <a:rPr lang="en-US" dirty="0">
                <a:latin typeface="Calibri" panose="020F0502020204030204" pitchFamily="34" charset="0"/>
                <a:ea typeface="Calibri" panose="020F0502020204030204" pitchFamily="34" charset="0"/>
                <a:cs typeface="Times New Roman" panose="02020603050405020304" pitchFamily="18" charset="0"/>
              </a:rPr>
              <a:t>. It can save you too.</a:t>
            </a:r>
          </a:p>
          <a:p>
            <a:endParaRPr lang="en-US" dirty="0"/>
          </a:p>
        </p:txBody>
      </p:sp>
      <p:sp>
        <p:nvSpPr>
          <p:cNvPr id="4" name="Slide Number Placeholder 3"/>
          <p:cNvSpPr>
            <a:spLocks noGrp="1"/>
          </p:cNvSpPr>
          <p:nvPr>
            <p:ph type="sldNum" sz="quarter" idx="10"/>
          </p:nvPr>
        </p:nvSpPr>
        <p:spPr/>
        <p:txBody>
          <a:bodyPr/>
          <a:lstStyle/>
          <a:p>
            <a:fld id="{3CECA73D-37D6-4223-AED0-0474070F3C4C}" type="slidenum">
              <a:rPr lang="en-US" smtClean="0"/>
              <a:t>2</a:t>
            </a:fld>
            <a:endParaRPr lang="en-US"/>
          </a:p>
        </p:txBody>
      </p:sp>
    </p:spTree>
    <p:extLst>
      <p:ext uri="{BB962C8B-B14F-4D97-AF65-F5344CB8AC3E}">
        <p14:creationId xmlns:p14="http://schemas.microsoft.com/office/powerpoint/2010/main" val="2926937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Murderers – Jews on Pentecost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Devout Jews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2:5-8</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Jews from all over had come to Jerusalem to worship God.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They were together and heard the apostles speaking in tongues.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Peter’s sermon is recorded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2:22-24, 36</a:t>
            </a:r>
            <a:r>
              <a:rPr lang="en-US" dirty="0">
                <a:latin typeface="Calibri" panose="020F0502020204030204" pitchFamily="34" charset="0"/>
                <a:ea typeface="Calibri" panose="020F0502020204030204" pitchFamily="34" charset="0"/>
                <a:cs typeface="Times New Roman" panose="02020603050405020304" pitchFamily="18" charset="0"/>
              </a:rPr>
              <a:t> – Peter convicted them of sin – murdering Jesus, who is the Christ, the Son of God.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Jesus acknowledged their ignorance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23:34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Paul noted it as well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2:8</a:t>
            </a:r>
            <a:r>
              <a:rPr lang="en-US" dirty="0">
                <a:latin typeface="Calibri" panose="020F0502020204030204" pitchFamily="34" charset="0"/>
                <a:ea typeface="Calibri" panose="020F0502020204030204" pitchFamily="34" charset="0"/>
                <a:cs typeface="Times New Roman" panose="02020603050405020304" pitchFamily="18" charset="0"/>
              </a:rPr>
              <a:t> (Ignorant of Jesus’ deity – although they should have known)</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Their Response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2:37</a:t>
            </a:r>
            <a:r>
              <a:rPr lang="en-US" dirty="0">
                <a:latin typeface="Calibri" panose="020F0502020204030204" pitchFamily="34" charset="0"/>
                <a:ea typeface="Calibri" panose="020F0502020204030204" pitchFamily="34" charset="0"/>
                <a:cs typeface="Times New Roman" panose="02020603050405020304" pitchFamily="18" charset="0"/>
              </a:rPr>
              <a:t> – They were </a:t>
            </a:r>
            <a:r>
              <a:rPr lang="en-US"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“cut to the heart.”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This news affected them greatly. They realized now exactly what they had done – killed God’s Son who was the Messiah.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2:38</a:t>
            </a:r>
            <a:r>
              <a:rPr lang="en-US" dirty="0">
                <a:latin typeface="Calibri" panose="020F0502020204030204" pitchFamily="34" charset="0"/>
                <a:ea typeface="Calibri" panose="020F0502020204030204" pitchFamily="34" charset="0"/>
                <a:cs typeface="Times New Roman" panose="02020603050405020304" pitchFamily="18" charset="0"/>
              </a:rPr>
              <a:t> – Peter’s response. They must repent and be baptized – obey the gospel.</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Their response to Peter was positive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Their sin was horrible, but they did something about it. It was not too great for God’s power to salvation.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39</a:t>
            </a:r>
            <a:r>
              <a:rPr lang="en-US" dirty="0">
                <a:latin typeface="Calibri" panose="020F0502020204030204" pitchFamily="34" charset="0"/>
                <a:ea typeface="Calibri" panose="020F0502020204030204" pitchFamily="34" charset="0"/>
                <a:cs typeface="Times New Roman" panose="02020603050405020304" pitchFamily="18" charset="0"/>
              </a:rPr>
              <a:t> – the promise is for us as well. YOU can do the same!</a:t>
            </a:r>
          </a:p>
          <a:p>
            <a:endParaRPr lang="en-US" dirty="0"/>
          </a:p>
        </p:txBody>
      </p:sp>
      <p:sp>
        <p:nvSpPr>
          <p:cNvPr id="4" name="Slide Number Placeholder 3"/>
          <p:cNvSpPr>
            <a:spLocks noGrp="1"/>
          </p:cNvSpPr>
          <p:nvPr>
            <p:ph type="sldNum" sz="quarter" idx="10"/>
          </p:nvPr>
        </p:nvSpPr>
        <p:spPr/>
        <p:txBody>
          <a:bodyPr/>
          <a:lstStyle/>
          <a:p>
            <a:fld id="{3CECA73D-37D6-4223-AED0-0474070F3C4C}" type="slidenum">
              <a:rPr lang="en-US" smtClean="0"/>
              <a:t>3</a:t>
            </a:fld>
            <a:endParaRPr lang="en-US"/>
          </a:p>
        </p:txBody>
      </p:sp>
    </p:spTree>
    <p:extLst>
      <p:ext uri="{BB962C8B-B14F-4D97-AF65-F5344CB8AC3E}">
        <p14:creationId xmlns:p14="http://schemas.microsoft.com/office/powerpoint/2010/main" val="973611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Blasphemers – Saul of Tarsus</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Chief of Sinners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Timothy 1:12-16</a:t>
            </a:r>
            <a:r>
              <a:rPr lang="en-US" dirty="0">
                <a:latin typeface="Calibri" panose="020F0502020204030204" pitchFamily="34" charset="0"/>
                <a:ea typeface="Calibri" panose="020F0502020204030204" pitchFamily="34" charset="0"/>
                <a:cs typeface="Times New Roman" panose="02020603050405020304" pitchFamily="18" charset="0"/>
              </a:rPr>
              <a:t> – Paul understood what terrible things he had done. As such, he understood what a terrible state he was in.</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I am the least of the apostles, who am not worthy to be called an apostle, because I persecuted the church of God” (1 Corinthians 15:9)</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Paul Was Saved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9:1-6</a:t>
            </a:r>
            <a:r>
              <a:rPr lang="en-US" dirty="0">
                <a:latin typeface="Calibri" panose="020F0502020204030204" pitchFamily="34" charset="0"/>
                <a:ea typeface="Calibri" panose="020F0502020204030204" pitchFamily="34" charset="0"/>
                <a:cs typeface="Times New Roman" panose="02020603050405020304" pitchFamily="18" charset="0"/>
              </a:rPr>
              <a:t> – Jesus appeared to Him.</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Saul was on his way to continue blasphemy and persecution against the Lord and His disciples.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1-2</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He recognized the deity of Jesus, as he called Him Lord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After realizing his life of blasphemy and sin, he asked to do to be forgiven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6)</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22:12-16</a:t>
            </a:r>
            <a:r>
              <a:rPr lang="en-US" dirty="0">
                <a:latin typeface="Calibri" panose="020F0502020204030204" pitchFamily="34" charset="0"/>
                <a:ea typeface="Calibri" panose="020F0502020204030204" pitchFamily="34" charset="0"/>
                <a:cs typeface="Times New Roman" panose="02020603050405020304" pitchFamily="18" charset="0"/>
              </a:rPr>
              <a:t> – Paul was told what to do, and he did it.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He did not think his sin was too much.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He understood the power of God, and trusted Him.</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3CECA73D-37D6-4223-AED0-0474070F3C4C}" type="slidenum">
              <a:rPr lang="en-US" smtClean="0"/>
              <a:t>4</a:t>
            </a:fld>
            <a:endParaRPr lang="en-US"/>
          </a:p>
        </p:txBody>
      </p:sp>
    </p:spTree>
    <p:extLst>
      <p:ext uri="{BB962C8B-B14F-4D97-AF65-F5344CB8AC3E}">
        <p14:creationId xmlns:p14="http://schemas.microsoft.com/office/powerpoint/2010/main" val="3921669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Immoral – Corinthians</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People of Corinth</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6:9-11a</a:t>
            </a:r>
            <a:r>
              <a:rPr lang="en-US" dirty="0">
                <a:latin typeface="Calibri" panose="020F0502020204030204" pitchFamily="34" charset="0"/>
                <a:ea typeface="Calibri" panose="020F0502020204030204" pitchFamily="34" charset="0"/>
                <a:cs typeface="Times New Roman" panose="02020603050405020304" pitchFamily="18" charset="0"/>
              </a:rPr>
              <a:t> – Before believing, the Corinthians once conducted themselves in this way.</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To </a:t>
            </a:r>
            <a:r>
              <a:rPr lang="en-US" b="1" dirty="0" err="1">
                <a:latin typeface="Calibri" panose="020F0502020204030204" pitchFamily="34" charset="0"/>
                <a:ea typeface="Calibri" panose="020F0502020204030204" pitchFamily="34" charset="0"/>
                <a:cs typeface="Times New Roman" panose="02020603050405020304" pitchFamily="18" charset="0"/>
              </a:rPr>
              <a:t>korinthiazesthai</a:t>
            </a:r>
            <a:r>
              <a:rPr lang="en-US" b="1" dirty="0">
                <a:latin typeface="Calibri" panose="020F0502020204030204" pitchFamily="34" charset="0"/>
                <a:ea typeface="Calibri" panose="020F0502020204030204" pitchFamily="34" charset="0"/>
                <a:cs typeface="Times New Roman" panose="02020603050405020304" pitchFamily="18" charset="0"/>
              </a:rPr>
              <a:t> – to </a:t>
            </a:r>
            <a:r>
              <a:rPr lang="en-US" b="1" dirty="0" err="1">
                <a:latin typeface="Calibri" panose="020F0502020204030204" pitchFamily="34" charset="0"/>
                <a:ea typeface="Calibri" panose="020F0502020204030204" pitchFamily="34" charset="0"/>
                <a:cs typeface="Times New Roman" panose="02020603050405020304" pitchFamily="18" charset="0"/>
              </a:rPr>
              <a:t>Corinthianize</a:t>
            </a:r>
            <a:r>
              <a:rPr lang="en-US" b="1" dirty="0">
                <a:latin typeface="Calibri" panose="020F0502020204030204" pitchFamily="34" charset="0"/>
                <a:ea typeface="Calibri" panose="020F0502020204030204" pitchFamily="34" charset="0"/>
                <a:cs typeface="Times New Roman" panose="02020603050405020304" pitchFamily="18" charset="0"/>
              </a:rPr>
              <a:t> – “to live like a Corinthian”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 term coined by the Greeks to describe Corinthian immorality.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Greek and Roman authors in the centuries before the rise of Christianity often referred to Corinth as the city of fornication and prostitution. (</a:t>
            </a:r>
            <a:r>
              <a:rPr lang="en-US" dirty="0" err="1">
                <a:latin typeface="Calibri" panose="020F0502020204030204" pitchFamily="34" charset="0"/>
                <a:ea typeface="Calibri" panose="020F0502020204030204" pitchFamily="34" charset="0"/>
                <a:cs typeface="Times New Roman" panose="02020603050405020304" pitchFamily="18" charset="0"/>
              </a:rPr>
              <a:t>Hendriksen-Kistemaker</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Many Responded to the Gospel</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Paul preached in Corinth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many of the Corinthians, hearing, believed and were baptized” (Acts 18:8).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12:12-13</a:t>
            </a:r>
            <a:r>
              <a:rPr lang="en-US" dirty="0">
                <a:latin typeface="Calibri" panose="020F0502020204030204" pitchFamily="34" charset="0"/>
                <a:ea typeface="Calibri" panose="020F0502020204030204" pitchFamily="34" charset="0"/>
                <a:cs typeface="Times New Roman" panose="02020603050405020304" pitchFamily="18" charset="0"/>
              </a:rPr>
              <a:t> – They became members of the body of Christ.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6:9-11</a:t>
            </a:r>
            <a:r>
              <a:rPr lang="en-US" dirty="0">
                <a:latin typeface="Calibri" panose="020F0502020204030204" pitchFamily="34" charset="0"/>
                <a:ea typeface="Calibri" panose="020F0502020204030204" pitchFamily="34" charset="0"/>
                <a:cs typeface="Times New Roman" panose="02020603050405020304" pitchFamily="18" charset="0"/>
              </a:rPr>
              <a:t> – They were many things, but they were washed. </a:t>
            </a:r>
            <a:r>
              <a:rPr lang="en-US" b="1" dirty="0">
                <a:latin typeface="Calibri" panose="020F0502020204030204" pitchFamily="34" charset="0"/>
                <a:ea typeface="Calibri" panose="020F0502020204030204" pitchFamily="34" charset="0"/>
                <a:cs typeface="Times New Roman" panose="02020603050405020304" pitchFamily="18" charset="0"/>
              </a:rPr>
              <a:t>They were saved, and you can be too.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They became saints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r>
              <a:rPr lang="en-US" b="1" i="1">
                <a:highlight>
                  <a:srgbClr val="FFFF00"/>
                </a:highlight>
                <a:latin typeface="Calibri" panose="020F0502020204030204" pitchFamily="34" charset="0"/>
                <a:ea typeface="Calibri" panose="020F0502020204030204" pitchFamily="34" charset="0"/>
                <a:cs typeface="Times New Roman" panose="02020603050405020304" pitchFamily="18" charset="0"/>
              </a:rPr>
              <a:t>“To the church of God which is at Corinth, to those who are sanctified in Christ Jesus, called to be saints” (1 Corinthians 1:2).</a:t>
            </a:r>
            <a:endParaRPr lang="en-US">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3CECA73D-37D6-4223-AED0-0474070F3C4C}" type="slidenum">
              <a:rPr lang="en-US" smtClean="0"/>
              <a:t>5</a:t>
            </a:fld>
            <a:endParaRPr lang="en-US"/>
          </a:p>
        </p:txBody>
      </p:sp>
    </p:spTree>
    <p:extLst>
      <p:ext uri="{BB962C8B-B14F-4D97-AF65-F5344CB8AC3E}">
        <p14:creationId xmlns:p14="http://schemas.microsoft.com/office/powerpoint/2010/main" val="241112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God is omnipotent – all powerful – nothing is too hard for Him.</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With that power, He can save you.</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Your sin is not too great for Him.</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However, He does not wish for you to remain in your sin, but requires you to believe, and obey His word: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Believe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3:16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Repent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13:5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Confess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10:32-33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Baptism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2:38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No matter how sinful your life has been, you can choose to follow Christ. God will forgive you. He has provided us with His power to salvation!</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3CECA73D-37D6-4223-AED0-0474070F3C4C}" type="slidenum">
              <a:rPr lang="en-US" smtClean="0"/>
              <a:t>6</a:t>
            </a:fld>
            <a:endParaRPr lang="en-US"/>
          </a:p>
        </p:txBody>
      </p:sp>
    </p:spTree>
    <p:extLst>
      <p:ext uri="{BB962C8B-B14F-4D97-AF65-F5344CB8AC3E}">
        <p14:creationId xmlns:p14="http://schemas.microsoft.com/office/powerpoint/2010/main" val="1861746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CA139A-7A85-4F91-8F63-C940CE2AE756}" type="datetimeFigureOut">
              <a:rPr lang="en-US" smtClean="0"/>
              <a:t>8/7/2016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DB9F9-E123-4F2F-94AE-3390258AC633}" type="slidenum">
              <a:rPr lang="en-US" smtClean="0"/>
              <a:t>‹#›</a:t>
            </a:fld>
            <a:endParaRPr lang="en-US"/>
          </a:p>
        </p:txBody>
      </p:sp>
    </p:spTree>
    <p:extLst>
      <p:ext uri="{BB962C8B-B14F-4D97-AF65-F5344CB8AC3E}">
        <p14:creationId xmlns:p14="http://schemas.microsoft.com/office/powerpoint/2010/main" val="3527649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CA139A-7A85-4F91-8F63-C940CE2AE756}" type="datetimeFigureOut">
              <a:rPr lang="en-US" smtClean="0"/>
              <a:t>8/7/2016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DB9F9-E123-4F2F-94AE-3390258AC633}" type="slidenum">
              <a:rPr lang="en-US" smtClean="0"/>
              <a:t>‹#›</a:t>
            </a:fld>
            <a:endParaRPr lang="en-US"/>
          </a:p>
        </p:txBody>
      </p:sp>
    </p:spTree>
    <p:extLst>
      <p:ext uri="{BB962C8B-B14F-4D97-AF65-F5344CB8AC3E}">
        <p14:creationId xmlns:p14="http://schemas.microsoft.com/office/powerpoint/2010/main" val="303673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CA139A-7A85-4F91-8F63-C940CE2AE756}" type="datetimeFigureOut">
              <a:rPr lang="en-US" smtClean="0"/>
              <a:t>8/7/2016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DB9F9-E123-4F2F-94AE-3390258AC633}" type="slidenum">
              <a:rPr lang="en-US" smtClean="0"/>
              <a:t>‹#›</a:t>
            </a:fld>
            <a:endParaRPr lang="en-US"/>
          </a:p>
        </p:txBody>
      </p:sp>
    </p:spTree>
    <p:extLst>
      <p:ext uri="{BB962C8B-B14F-4D97-AF65-F5344CB8AC3E}">
        <p14:creationId xmlns:p14="http://schemas.microsoft.com/office/powerpoint/2010/main" val="2792107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CA139A-7A85-4F91-8F63-C940CE2AE756}" type="datetimeFigureOut">
              <a:rPr lang="en-US" smtClean="0"/>
              <a:t>8/7/2016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DB9F9-E123-4F2F-94AE-3390258AC633}" type="slidenum">
              <a:rPr lang="en-US" smtClean="0"/>
              <a:t>‹#›</a:t>
            </a:fld>
            <a:endParaRPr lang="en-US"/>
          </a:p>
        </p:txBody>
      </p:sp>
    </p:spTree>
    <p:extLst>
      <p:ext uri="{BB962C8B-B14F-4D97-AF65-F5344CB8AC3E}">
        <p14:creationId xmlns:p14="http://schemas.microsoft.com/office/powerpoint/2010/main" val="3734014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CA139A-7A85-4F91-8F63-C940CE2AE756}" type="datetimeFigureOut">
              <a:rPr lang="en-US" smtClean="0"/>
              <a:t>8/7/2016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DB9F9-E123-4F2F-94AE-3390258AC633}" type="slidenum">
              <a:rPr lang="en-US" smtClean="0"/>
              <a:t>‹#›</a:t>
            </a:fld>
            <a:endParaRPr lang="en-US"/>
          </a:p>
        </p:txBody>
      </p:sp>
    </p:spTree>
    <p:extLst>
      <p:ext uri="{BB962C8B-B14F-4D97-AF65-F5344CB8AC3E}">
        <p14:creationId xmlns:p14="http://schemas.microsoft.com/office/powerpoint/2010/main" val="497570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CA139A-7A85-4F91-8F63-C940CE2AE756}" type="datetimeFigureOut">
              <a:rPr lang="en-US" smtClean="0"/>
              <a:t>8/7/2016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DB9F9-E123-4F2F-94AE-3390258AC633}" type="slidenum">
              <a:rPr lang="en-US" smtClean="0"/>
              <a:t>‹#›</a:t>
            </a:fld>
            <a:endParaRPr lang="en-US"/>
          </a:p>
        </p:txBody>
      </p:sp>
    </p:spTree>
    <p:extLst>
      <p:ext uri="{BB962C8B-B14F-4D97-AF65-F5344CB8AC3E}">
        <p14:creationId xmlns:p14="http://schemas.microsoft.com/office/powerpoint/2010/main" val="127612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CA139A-7A85-4F91-8F63-C940CE2AE756}" type="datetimeFigureOut">
              <a:rPr lang="en-US" smtClean="0"/>
              <a:t>8/7/2016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4DB9F9-E123-4F2F-94AE-3390258AC633}" type="slidenum">
              <a:rPr lang="en-US" smtClean="0"/>
              <a:t>‹#›</a:t>
            </a:fld>
            <a:endParaRPr lang="en-US"/>
          </a:p>
        </p:txBody>
      </p:sp>
    </p:spTree>
    <p:extLst>
      <p:ext uri="{BB962C8B-B14F-4D97-AF65-F5344CB8AC3E}">
        <p14:creationId xmlns:p14="http://schemas.microsoft.com/office/powerpoint/2010/main" val="1651371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CA139A-7A85-4F91-8F63-C940CE2AE756}" type="datetimeFigureOut">
              <a:rPr lang="en-US" smtClean="0"/>
              <a:t>8/7/2016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4DB9F9-E123-4F2F-94AE-3390258AC633}" type="slidenum">
              <a:rPr lang="en-US" smtClean="0"/>
              <a:t>‹#›</a:t>
            </a:fld>
            <a:endParaRPr lang="en-US"/>
          </a:p>
        </p:txBody>
      </p:sp>
    </p:spTree>
    <p:extLst>
      <p:ext uri="{BB962C8B-B14F-4D97-AF65-F5344CB8AC3E}">
        <p14:creationId xmlns:p14="http://schemas.microsoft.com/office/powerpoint/2010/main" val="241216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CA139A-7A85-4F91-8F63-C940CE2AE756}" type="datetimeFigureOut">
              <a:rPr lang="en-US" smtClean="0"/>
              <a:t>8/7/2016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4DB9F9-E123-4F2F-94AE-3390258AC633}" type="slidenum">
              <a:rPr lang="en-US" smtClean="0"/>
              <a:t>‹#›</a:t>
            </a:fld>
            <a:endParaRPr lang="en-US"/>
          </a:p>
        </p:txBody>
      </p:sp>
    </p:spTree>
    <p:extLst>
      <p:ext uri="{BB962C8B-B14F-4D97-AF65-F5344CB8AC3E}">
        <p14:creationId xmlns:p14="http://schemas.microsoft.com/office/powerpoint/2010/main" val="193770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3CA139A-7A85-4F91-8F63-C940CE2AE756}" type="datetimeFigureOut">
              <a:rPr lang="en-US" smtClean="0"/>
              <a:t>8/7/2016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DB9F9-E123-4F2F-94AE-3390258AC633}" type="slidenum">
              <a:rPr lang="en-US" smtClean="0"/>
              <a:t>‹#›</a:t>
            </a:fld>
            <a:endParaRPr lang="en-US"/>
          </a:p>
        </p:txBody>
      </p:sp>
    </p:spTree>
    <p:extLst>
      <p:ext uri="{BB962C8B-B14F-4D97-AF65-F5344CB8AC3E}">
        <p14:creationId xmlns:p14="http://schemas.microsoft.com/office/powerpoint/2010/main" val="1219372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3CA139A-7A85-4F91-8F63-C940CE2AE756}" type="datetimeFigureOut">
              <a:rPr lang="en-US" smtClean="0"/>
              <a:t>8/7/2016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DB9F9-E123-4F2F-94AE-3390258AC633}" type="slidenum">
              <a:rPr lang="en-US" smtClean="0"/>
              <a:t>‹#›</a:t>
            </a:fld>
            <a:endParaRPr lang="en-US"/>
          </a:p>
        </p:txBody>
      </p:sp>
    </p:spTree>
    <p:extLst>
      <p:ext uri="{BB962C8B-B14F-4D97-AF65-F5344CB8AC3E}">
        <p14:creationId xmlns:p14="http://schemas.microsoft.com/office/powerpoint/2010/main" val="1968538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CA139A-7A85-4F91-8F63-C940CE2AE756}" type="datetimeFigureOut">
              <a:rPr lang="en-US" smtClean="0"/>
              <a:t>8/7/2016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DB9F9-E123-4F2F-94AE-3390258AC633}" type="slidenum">
              <a:rPr lang="en-US" smtClean="0"/>
              <a:t>‹#›</a:t>
            </a:fld>
            <a:endParaRPr lang="en-US"/>
          </a:p>
        </p:txBody>
      </p:sp>
    </p:spTree>
    <p:extLst>
      <p:ext uri="{BB962C8B-B14F-4D97-AF65-F5344CB8AC3E}">
        <p14:creationId xmlns:p14="http://schemas.microsoft.com/office/powerpoint/2010/main" val="34621529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78533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dirty="0">
                <a:solidFill>
                  <a:schemeClr val="bg1"/>
                </a:solidFill>
                <a:latin typeface="Brush Script MT" panose="03060802040406070304" pitchFamily="66" charset="0"/>
              </a:rPr>
              <a:t>The Gospel – God’s Power To Save You</a:t>
            </a:r>
          </a:p>
        </p:txBody>
      </p:sp>
      <p:sp>
        <p:nvSpPr>
          <p:cNvPr id="3" name="Subtitle 2"/>
          <p:cNvSpPr>
            <a:spLocks noGrp="1"/>
          </p:cNvSpPr>
          <p:nvPr>
            <p:ph type="subTitle" idx="1"/>
          </p:nvPr>
        </p:nvSpPr>
        <p:spPr/>
        <p:txBody>
          <a:bodyPr>
            <a:normAutofit/>
          </a:bodyPr>
          <a:lstStyle/>
          <a:p>
            <a:r>
              <a:rPr lang="en-US" sz="3600" i="1" dirty="0">
                <a:solidFill>
                  <a:schemeClr val="bg1"/>
                </a:solidFill>
              </a:rPr>
              <a:t>Romans 1:16</a:t>
            </a:r>
          </a:p>
        </p:txBody>
      </p:sp>
    </p:spTree>
    <p:extLst>
      <p:ext uri="{BB962C8B-B14F-4D97-AF65-F5344CB8AC3E}">
        <p14:creationId xmlns:p14="http://schemas.microsoft.com/office/powerpoint/2010/main" val="39789155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u="sng" dirty="0">
                <a:solidFill>
                  <a:schemeClr val="bg1"/>
                </a:solidFill>
                <a:latin typeface="Brush Script MT" panose="03060802040406070304" pitchFamily="66" charset="0"/>
              </a:rPr>
              <a:t>Murderers</a:t>
            </a:r>
            <a:r>
              <a:rPr lang="en-US" sz="6600" dirty="0">
                <a:solidFill>
                  <a:schemeClr val="bg1"/>
                </a:solidFill>
                <a:latin typeface="Brush Script MT" panose="03060802040406070304" pitchFamily="66" charset="0"/>
              </a:rPr>
              <a:t> </a:t>
            </a:r>
            <a:r>
              <a:rPr lang="en-US" sz="5400" dirty="0">
                <a:solidFill>
                  <a:schemeClr val="bg1"/>
                </a:solidFill>
                <a:latin typeface="Brush Script MT" panose="03060802040406070304" pitchFamily="66" charset="0"/>
              </a:rPr>
              <a:t>– Jews on Pentecost</a:t>
            </a:r>
            <a:endParaRPr lang="en-US" sz="6600" dirty="0">
              <a:solidFill>
                <a:schemeClr val="bg1"/>
              </a:solidFill>
              <a:latin typeface="Brush Script MT" panose="03060802040406070304" pitchFamily="66" charset="0"/>
            </a:endParaRPr>
          </a:p>
        </p:txBody>
      </p:sp>
      <p:sp>
        <p:nvSpPr>
          <p:cNvPr id="3" name="Content Placeholder 2"/>
          <p:cNvSpPr>
            <a:spLocks noGrp="1"/>
          </p:cNvSpPr>
          <p:nvPr>
            <p:ph idx="1"/>
          </p:nvPr>
        </p:nvSpPr>
        <p:spPr/>
        <p:txBody>
          <a:bodyPr>
            <a:normAutofit/>
          </a:bodyPr>
          <a:lstStyle/>
          <a:p>
            <a:pPr marL="0" indent="0" algn="ctr">
              <a:buNone/>
            </a:pPr>
            <a:endParaRPr lang="en-US" sz="4000" dirty="0">
              <a:solidFill>
                <a:schemeClr val="bg1"/>
              </a:solidFill>
            </a:endParaRPr>
          </a:p>
          <a:p>
            <a:pPr marL="0" indent="0" algn="ctr">
              <a:buNone/>
            </a:pPr>
            <a:r>
              <a:rPr lang="en-US" sz="4000" dirty="0">
                <a:solidFill>
                  <a:schemeClr val="bg1"/>
                </a:solidFill>
              </a:rPr>
              <a:t>Acts 2:22-24, 36-39; Luke 23:34;        1 Corinthians 2:8</a:t>
            </a:r>
          </a:p>
        </p:txBody>
      </p:sp>
    </p:spTree>
    <p:extLst>
      <p:ext uri="{BB962C8B-B14F-4D97-AF65-F5344CB8AC3E}">
        <p14:creationId xmlns:p14="http://schemas.microsoft.com/office/powerpoint/2010/main" val="3423304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u="sng" dirty="0">
                <a:solidFill>
                  <a:schemeClr val="bg1"/>
                </a:solidFill>
                <a:latin typeface="Brush Script MT" panose="03060802040406070304" pitchFamily="66" charset="0"/>
              </a:rPr>
              <a:t>Blasphemers</a:t>
            </a:r>
            <a:r>
              <a:rPr lang="en-US" sz="6600" dirty="0">
                <a:solidFill>
                  <a:schemeClr val="bg1"/>
                </a:solidFill>
                <a:latin typeface="Brush Script MT" panose="03060802040406070304" pitchFamily="66" charset="0"/>
              </a:rPr>
              <a:t> </a:t>
            </a:r>
            <a:r>
              <a:rPr lang="en-US" sz="5400" dirty="0">
                <a:solidFill>
                  <a:schemeClr val="bg1"/>
                </a:solidFill>
                <a:latin typeface="Brush Script MT" panose="03060802040406070304" pitchFamily="66" charset="0"/>
              </a:rPr>
              <a:t>– Saul of Tarsus</a:t>
            </a:r>
            <a:endParaRPr lang="en-US" sz="6600" dirty="0">
              <a:solidFill>
                <a:schemeClr val="bg1"/>
              </a:solidFill>
              <a:latin typeface="Brush Script MT" panose="03060802040406070304" pitchFamily="66" charset="0"/>
            </a:endParaRPr>
          </a:p>
        </p:txBody>
      </p:sp>
      <p:sp>
        <p:nvSpPr>
          <p:cNvPr id="3" name="Content Placeholder 2"/>
          <p:cNvSpPr>
            <a:spLocks noGrp="1"/>
          </p:cNvSpPr>
          <p:nvPr>
            <p:ph idx="1"/>
          </p:nvPr>
        </p:nvSpPr>
        <p:spPr/>
        <p:txBody>
          <a:bodyPr>
            <a:normAutofit/>
          </a:bodyPr>
          <a:lstStyle/>
          <a:p>
            <a:pPr marL="0" indent="0" algn="ctr">
              <a:buNone/>
            </a:pPr>
            <a:endParaRPr lang="en-US" sz="4000" dirty="0">
              <a:solidFill>
                <a:schemeClr val="bg1"/>
              </a:solidFill>
            </a:endParaRPr>
          </a:p>
          <a:p>
            <a:pPr marL="0" indent="0" algn="ctr">
              <a:buNone/>
            </a:pPr>
            <a:r>
              <a:rPr lang="en-US" sz="4000" dirty="0">
                <a:solidFill>
                  <a:schemeClr val="bg1"/>
                </a:solidFill>
              </a:rPr>
              <a:t>1 Timothy 1:12-16; Acts 9:1-6;      Acts 22:12-16</a:t>
            </a:r>
          </a:p>
        </p:txBody>
      </p:sp>
    </p:spTree>
    <p:extLst>
      <p:ext uri="{BB962C8B-B14F-4D97-AF65-F5344CB8AC3E}">
        <p14:creationId xmlns:p14="http://schemas.microsoft.com/office/powerpoint/2010/main" val="3813209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u="sng" dirty="0">
                <a:solidFill>
                  <a:schemeClr val="bg1"/>
                </a:solidFill>
                <a:latin typeface="Brush Script MT" panose="03060802040406070304" pitchFamily="66" charset="0"/>
              </a:rPr>
              <a:t>The Immoral</a:t>
            </a:r>
            <a:r>
              <a:rPr lang="en-US" sz="6600" dirty="0">
                <a:solidFill>
                  <a:schemeClr val="bg1"/>
                </a:solidFill>
                <a:latin typeface="Brush Script MT" panose="03060802040406070304" pitchFamily="66" charset="0"/>
              </a:rPr>
              <a:t> </a:t>
            </a:r>
            <a:r>
              <a:rPr lang="en-US" sz="5400" dirty="0">
                <a:solidFill>
                  <a:schemeClr val="bg1"/>
                </a:solidFill>
                <a:latin typeface="Brush Script MT" panose="03060802040406070304" pitchFamily="66" charset="0"/>
              </a:rPr>
              <a:t>– Corinthians</a:t>
            </a:r>
            <a:endParaRPr lang="en-US" sz="6600" dirty="0">
              <a:solidFill>
                <a:schemeClr val="bg1"/>
              </a:solidFill>
              <a:latin typeface="Brush Script MT" panose="03060802040406070304" pitchFamily="66" charset="0"/>
            </a:endParaRPr>
          </a:p>
        </p:txBody>
      </p:sp>
      <p:sp>
        <p:nvSpPr>
          <p:cNvPr id="3" name="Content Placeholder 2"/>
          <p:cNvSpPr>
            <a:spLocks noGrp="1"/>
          </p:cNvSpPr>
          <p:nvPr>
            <p:ph idx="1"/>
          </p:nvPr>
        </p:nvSpPr>
        <p:spPr/>
        <p:txBody>
          <a:bodyPr>
            <a:normAutofit/>
          </a:bodyPr>
          <a:lstStyle/>
          <a:p>
            <a:pPr marL="0" indent="0" algn="ctr">
              <a:buNone/>
            </a:pPr>
            <a:endParaRPr lang="en-US" sz="4000" dirty="0">
              <a:solidFill>
                <a:schemeClr val="bg1"/>
              </a:solidFill>
            </a:endParaRPr>
          </a:p>
          <a:p>
            <a:pPr marL="0" indent="0" algn="ctr">
              <a:buNone/>
            </a:pPr>
            <a:r>
              <a:rPr lang="en-US" sz="4000" dirty="0">
                <a:solidFill>
                  <a:schemeClr val="bg1"/>
                </a:solidFill>
              </a:rPr>
              <a:t>1 Corinthians 6:9-11; 12:12-13;    Acts 18:8</a:t>
            </a:r>
          </a:p>
        </p:txBody>
      </p:sp>
    </p:spTree>
    <p:extLst>
      <p:ext uri="{BB962C8B-B14F-4D97-AF65-F5344CB8AC3E}">
        <p14:creationId xmlns:p14="http://schemas.microsoft.com/office/powerpoint/2010/main" val="257378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dirty="0">
                <a:solidFill>
                  <a:schemeClr val="bg1"/>
                </a:solidFill>
                <a:latin typeface="Brush Script MT" panose="03060802040406070304" pitchFamily="66" charset="0"/>
              </a:rPr>
              <a:t>God can save </a:t>
            </a:r>
            <a:r>
              <a:rPr lang="en-US" sz="9600" u="sng" dirty="0">
                <a:solidFill>
                  <a:schemeClr val="bg1"/>
                </a:solidFill>
                <a:latin typeface="Brush Script MT" panose="03060802040406070304" pitchFamily="66" charset="0"/>
              </a:rPr>
              <a:t>you</a:t>
            </a:r>
            <a:r>
              <a:rPr lang="en-US" sz="6600" dirty="0">
                <a:solidFill>
                  <a:schemeClr val="bg1"/>
                </a:solidFill>
                <a:latin typeface="Brush Script MT" panose="03060802040406070304" pitchFamily="66" charset="0"/>
              </a:rPr>
              <a:t>, too!</a:t>
            </a:r>
          </a:p>
        </p:txBody>
      </p:sp>
      <p:sp>
        <p:nvSpPr>
          <p:cNvPr id="3" name="Content Placeholder 2"/>
          <p:cNvSpPr>
            <a:spLocks noGrp="1"/>
          </p:cNvSpPr>
          <p:nvPr>
            <p:ph idx="1"/>
          </p:nvPr>
        </p:nvSpPr>
        <p:spPr/>
        <p:txBody>
          <a:bodyPr>
            <a:normAutofit/>
          </a:bodyPr>
          <a:lstStyle/>
          <a:p>
            <a:pPr marL="0" indent="0" algn="ctr">
              <a:buNone/>
            </a:pPr>
            <a:endParaRPr lang="en-US" sz="4000" dirty="0">
              <a:solidFill>
                <a:schemeClr val="bg1"/>
              </a:solidFill>
            </a:endParaRPr>
          </a:p>
          <a:p>
            <a:pPr marL="0" indent="0" algn="ctr">
              <a:buNone/>
            </a:pPr>
            <a:r>
              <a:rPr lang="en-US" sz="4000" dirty="0">
                <a:solidFill>
                  <a:schemeClr val="bg1"/>
                </a:solidFill>
              </a:rPr>
              <a:t>You must follow His instructions, and trust in His power to salvation.</a:t>
            </a:r>
          </a:p>
        </p:txBody>
      </p:sp>
    </p:spTree>
    <p:extLst>
      <p:ext uri="{BB962C8B-B14F-4D97-AF65-F5344CB8AC3E}">
        <p14:creationId xmlns:p14="http://schemas.microsoft.com/office/powerpoint/2010/main" val="3406017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TotalTime>
  <Words>1165</Words>
  <Application>Microsoft Office PowerPoint</Application>
  <PresentationFormat>On-screen Show (4:3)</PresentationFormat>
  <Paragraphs>89</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Brush Script MT</vt:lpstr>
      <vt:lpstr>Calibri</vt:lpstr>
      <vt:lpstr>Calibri Light</vt:lpstr>
      <vt:lpstr>Times New Roman</vt:lpstr>
      <vt:lpstr>Wingdings</vt:lpstr>
      <vt:lpstr>Office Theme</vt:lpstr>
      <vt:lpstr>PowerPoint Presentation</vt:lpstr>
      <vt:lpstr>The Gospel – God’s Power To Save You</vt:lpstr>
      <vt:lpstr>Murderers – Jews on Pentecost</vt:lpstr>
      <vt:lpstr>Blasphemers – Saul of Tarsus</vt:lpstr>
      <vt:lpstr>The Immoral – Corinthians</vt:lpstr>
      <vt:lpstr>God can save you, too!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4</cp:revision>
  <dcterms:created xsi:type="dcterms:W3CDTF">2016-08-07T05:46:19Z</dcterms:created>
  <dcterms:modified xsi:type="dcterms:W3CDTF">2016-08-07T13:25:01Z</dcterms:modified>
</cp:coreProperties>
</file>