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68" d="100"/>
          <a:sy n="68" d="100"/>
        </p:scale>
        <p:origin x="146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946" y="-9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7C0DC0-2B57-4D9B-9A08-1A223602A3E3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E02450-0E54-4F25-A647-9EBA7ABA5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737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Through Faith and Patience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Hebrews 6:9-12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After having introduced Jesus as our High Priest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“according to the order of Melchizedek,”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Hebrew writer paused the progression of his thought to reprove his readers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Hebrews 5:10-11)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“dull of hearing”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(dull – sluggish), when paired with hearing indicated mental dullness. (Not that they could not hear, but their spiritual intellect had atrophied.) He explains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5:12-14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Hebrews had been negligent in their spiritual walk. They were not growing as they should have been, and were thus immature.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6:4-8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If they did not straighten up, apostasy was a real and present danger.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Upon being </a:t>
            </a:r>
            <a:r>
              <a:rPr lang="en-US" b="1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enlightended</a:t>
            </a: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by God’s word, they should put what they know to practice. This translates into growth.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7-8)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an illustration of a field taking in water. If you bear useful herbs you will be blessed. If you bear thorns, you will be cursed and burned. (Same for the Hebrews. Bear fruit to/for God!)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After this necessary reproof and warning, the writer continues on to exhortation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(cf. 6:9-12)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9)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Although they were displaying evidence of apathy leading to spiritual immaturity, the writer expresses confidence in their response to his reproof.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10-11)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Their past has been with expressions of love toward God and His saints, and he encourages them to continue this type of work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“until the end.”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12)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To conclude this exhortation, he commands that they imitate others who had lived before them.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“do not become sluggish”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“faith.”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“patience.”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doing so, you will inherit the promises of God.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should heed the same instruction. Without consistent effort, faith, and patience, we cannot inherit the promises.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02450-0E54-4F25-A647-9EBA7ABA528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705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“do not become sluggish”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Sluggishness Reveals a loosened grip on hope.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11)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They were to have diligence – a stark contrast to sluggishness.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Timothy 1:8-12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Paul expressed a diligent spirit in his work as an apostle and preacher.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fully committed his life to God in the preaching of the gospel.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had full confidence that God would provide salvation for him.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was acted out in diligent labor in the gospel.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Philippians 3:12-14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If Paul did not have the mind to press on it would have expressed an absence of hope in the goal.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“has begotten us again to a living hope” (1 Peter 1:3)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It is alive, and active.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Sluggishness forfeits the prize.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Ephesians 2:10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We are to be workers for God. (What we are created for in Christ.)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James 1:22-25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Only the doers of the word will be blessed.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UcPeriod"/>
            </a:pP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During this time of diligence, we must not forget the virtues that allow us to continue on. Two of which the Hebrew writer expressed </a:t>
            </a: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02450-0E54-4F25-A647-9EBA7ABA528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781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Faith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Trust in God is a must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Hebrews 11:6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Hebrews 6:13-18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We must trust in God’s immutable (unchangeable) faculties, and the two actions He took that are in and of themselves immutable.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Promise – God cannot break a promise. (However, promises have conditions, and if the conditions aren’t met then the end of the promise is not seen.)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Oath – men take oaths to eradicate doubt. (God took this oath, or swore by, Himself – there is nobody greater.)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Revelation 2:8-11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Our faith must be that which exists in the direst circumstances.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is a quality that is scorned by the world.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noted as “radicalism” or “extremism.” This is what God calls for. It is not negative, but honorable, and rewarded by God.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should be willing to die for our God in faith that He will deliver us from the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“second death”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which is eternal and far worse.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Hebrew writer mentioned Abraham. He had this “extremist” faith.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Abraham’s trust.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Romans 4:18-22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Abraham was given the nation and seed promise which God ultimately fulfilled.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These two promises were predicated upon God’s ability to give Him a son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21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Abraham was convinced at God’s ability to do this.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did not come without proving his faith to be what the world today would consider as “radical” or “extreme.”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Hebrews 11:17-19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God promised Isaac, and fulfilled that promise, but then told Abraham to sacrifice him.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presented a dilemma. God said Isaac would be the one through whom the nation came, and the Seed came.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had to fulfill the promise. But Abraham could not disobey God even though killing Isaac would nullify the promise.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solution: Abraham had faith in God.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must have such faith/trust in God that places obedience to Him above all else.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02450-0E54-4F25-A647-9EBA7ABA528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7025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Patience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Patience is a God-like quality.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Galatians 5:22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It is one of the fruits of the Spirit.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Peter 3:9, 15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It is a quality God displays continually toward us, and we benefit greatly from it.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Patience in Relation to the Promises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patience in the context of Hebrews 6:12 is related to the promises of God, and more specifically the hope of those promises.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the temper of spirit which tolerates the delayed fulfillment of promise.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not that God will not fulfill His promise, but that He will do it in His own time.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can be hard for us considering God’s eternal nature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2 Peter 3:8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Isaiah 40:31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Waiting upon the Lord produces strength and faith. It draws us closer to God, and allows us that which we need to attain the promises.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James 5:7-8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We should be patient like the farmer.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work that needed to be done was done. (We are continuing to work.)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desired end had not been seen, but he was patient, for he knew without doubt that it was coming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Consider the Patience of Noah.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Genesis 6:3, 13, 17-18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God saw the evil of man and made the decision to flood the earth, destroying mankind.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told Noah this, and gave him instruction to build the Ark.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the time God determined to destroy man, to the time the earth was flooded was 120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v. 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during this time Noah built the ark. Although, this does not mean it took him the full 120 yrs.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Peter 2:5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During these 120 years, Noah preached righteousness by word, and deed. (</a:t>
            </a: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Consider the mockery he experienced. He had to be patient, they would see.)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Genesis 7:10-12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flooding commenced on the 600</a:t>
            </a:r>
            <a:r>
              <a:rPr lang="en-US" i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year, 2</a:t>
            </a:r>
            <a:r>
              <a:rPr lang="en-US" i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month, and 17</a:t>
            </a:r>
            <a:r>
              <a:rPr lang="en-US" i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day of Noah’s life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Genesis 8:13-16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earth dried completely, and God told Noah and his family to leave the ark on the 601</a:t>
            </a:r>
            <a:r>
              <a:rPr lang="en-US" i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year, 2</a:t>
            </a:r>
            <a:r>
              <a:rPr lang="en-US" i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month, 27</a:t>
            </a:r>
            <a:r>
              <a:rPr lang="en-US" i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day of Noah’s life.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1 year and 10 days, Noah and his family were on the ark with all the animals.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Along with Noah’s faith was patience. Without it, Noah would not have succeeded.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02450-0E54-4F25-A647-9EBA7ABA528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7533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promises of God are real. They will be fulfilled, as He swore they would.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However, they are conditional, thus we must continue to be pleasing to the Lord.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order to attain the promises, we must have faith in God, and patience until the promises arrive!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02450-0E54-4F25-A647-9EBA7ABA528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602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39BCD-437E-4C3A-8721-4D2E9F8E58BD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4A210-E65D-41AC-B844-A0E2921B1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376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39BCD-437E-4C3A-8721-4D2E9F8E58BD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4A210-E65D-41AC-B844-A0E2921B1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123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39BCD-437E-4C3A-8721-4D2E9F8E58BD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4A210-E65D-41AC-B844-A0E2921B1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081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39BCD-437E-4C3A-8721-4D2E9F8E58BD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4A210-E65D-41AC-B844-A0E2921B1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091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39BCD-437E-4C3A-8721-4D2E9F8E58BD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4A210-E65D-41AC-B844-A0E2921B1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399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39BCD-437E-4C3A-8721-4D2E9F8E58BD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4A210-E65D-41AC-B844-A0E2921B1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271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39BCD-437E-4C3A-8721-4D2E9F8E58BD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4A210-E65D-41AC-B844-A0E2921B1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675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39BCD-437E-4C3A-8721-4D2E9F8E58BD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4A210-E65D-41AC-B844-A0E2921B1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153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39BCD-437E-4C3A-8721-4D2E9F8E58BD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4A210-E65D-41AC-B844-A0E2921B1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737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39BCD-437E-4C3A-8721-4D2E9F8E58BD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4A210-E65D-41AC-B844-A0E2921B1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028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39BCD-437E-4C3A-8721-4D2E9F8E58BD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4A210-E65D-41AC-B844-A0E2921B1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10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39BCD-437E-4C3A-8721-4D2E9F8E58BD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4A210-E65D-41AC-B844-A0E2921B1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72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842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464" y="2138287"/>
            <a:ext cx="5117124" cy="3025262"/>
          </a:xfrm>
        </p:spPr>
        <p:txBody>
          <a:bodyPr>
            <a:noAutofit/>
          </a:bodyPr>
          <a:lstStyle/>
          <a:p>
            <a:r>
              <a:rPr lang="en-US" sz="8800" b="1" dirty="0">
                <a:latin typeface="Blackadder ITC" panose="04020505051007020D02" pitchFamily="82" charset="0"/>
              </a:rPr>
              <a:t>Through Faith and Patience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669974" y="4966602"/>
            <a:ext cx="6858000" cy="1655762"/>
          </a:xfrm>
        </p:spPr>
        <p:txBody>
          <a:bodyPr>
            <a:normAutofit/>
          </a:bodyPr>
          <a:lstStyle/>
          <a:p>
            <a:r>
              <a:rPr lang="en-US" sz="3600" i="1" dirty="0"/>
              <a:t>Hebrews 6:9-12</a:t>
            </a:r>
          </a:p>
        </p:txBody>
      </p:sp>
    </p:spTree>
    <p:extLst>
      <p:ext uri="{BB962C8B-B14F-4D97-AF65-F5344CB8AC3E}">
        <p14:creationId xmlns:p14="http://schemas.microsoft.com/office/powerpoint/2010/main" val="1154647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i="1" dirty="0">
                <a:latin typeface="Blackadder ITC" panose="04020505051007020D02" pitchFamily="82" charset="0"/>
              </a:rPr>
              <a:t>“do not become sluggish”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r>
              <a:rPr lang="en-US" sz="4000" b="1" dirty="0"/>
              <a:t>Reveals Weakness of Hope</a:t>
            </a:r>
          </a:p>
          <a:p>
            <a:pPr marL="0" indent="0" algn="ctr">
              <a:buNone/>
            </a:pPr>
            <a:r>
              <a:rPr lang="en-US" sz="3600" i="1" dirty="0"/>
              <a:t>– 2 Timothy 1:8-12; Philippians 3:12-14 –</a:t>
            </a:r>
          </a:p>
          <a:p>
            <a:pPr marL="0" indent="0" algn="ctr">
              <a:buNone/>
            </a:pPr>
            <a:r>
              <a:rPr lang="en-US" sz="4000" b="1" dirty="0"/>
              <a:t>Forfeits the Prize</a:t>
            </a:r>
          </a:p>
          <a:p>
            <a:pPr marL="0" indent="0" algn="ctr">
              <a:buNone/>
            </a:pPr>
            <a:r>
              <a:rPr lang="en-US" sz="3600" i="1" dirty="0"/>
              <a:t>– Ephesians 2:10; James 1:22-25 – </a:t>
            </a:r>
          </a:p>
        </p:txBody>
      </p:sp>
    </p:spTree>
    <p:extLst>
      <p:ext uri="{BB962C8B-B14F-4D97-AF65-F5344CB8AC3E}">
        <p14:creationId xmlns:p14="http://schemas.microsoft.com/office/powerpoint/2010/main" val="3737847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dirty="0">
                <a:latin typeface="Blackadder ITC" panose="04020505051007020D02" pitchFamily="82" charset="0"/>
              </a:rPr>
              <a:t>Faith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r>
              <a:rPr lang="en-US" sz="4000" b="1" dirty="0"/>
              <a:t>Trust in God is a Must – </a:t>
            </a:r>
            <a:r>
              <a:rPr lang="en-US" sz="3600" i="1" dirty="0"/>
              <a:t>Hebrews 11:6</a:t>
            </a:r>
          </a:p>
          <a:p>
            <a:pPr marL="0" indent="0" algn="ctr">
              <a:buNone/>
            </a:pPr>
            <a:r>
              <a:rPr lang="en-US" sz="3600" i="1" dirty="0"/>
              <a:t>– Hebrews 6:13-18; Revelation 2:8-11 –</a:t>
            </a:r>
          </a:p>
          <a:p>
            <a:pPr marL="0" indent="0" algn="ctr">
              <a:buNone/>
            </a:pPr>
            <a:r>
              <a:rPr lang="en-US" sz="4000" b="1" dirty="0"/>
              <a:t>Abraham’s Trust</a:t>
            </a:r>
          </a:p>
          <a:p>
            <a:pPr marL="0" indent="0" algn="ctr">
              <a:buNone/>
            </a:pPr>
            <a:r>
              <a:rPr lang="en-US" sz="3600" i="1" dirty="0"/>
              <a:t>– Romans 4:18-22; Hebrews 11:17-19 – </a:t>
            </a:r>
          </a:p>
        </p:txBody>
      </p:sp>
    </p:spTree>
    <p:extLst>
      <p:ext uri="{BB962C8B-B14F-4D97-AF65-F5344CB8AC3E}">
        <p14:creationId xmlns:p14="http://schemas.microsoft.com/office/powerpoint/2010/main" val="1194688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dirty="0">
                <a:latin typeface="Blackadder ITC" panose="04020505051007020D02" pitchFamily="82" charset="0"/>
              </a:rPr>
              <a:t>Patience</a:t>
            </a:r>
            <a:endParaRPr lang="en-US" sz="6000" b="1" dirty="0">
              <a:latin typeface="Blackadder ITC" panose="04020505051007020D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/>
              <a:t>A God-like Quality</a:t>
            </a:r>
            <a:endParaRPr lang="en-US" sz="3600" i="1" dirty="0"/>
          </a:p>
          <a:p>
            <a:pPr marL="0" indent="0" algn="ctr">
              <a:buNone/>
            </a:pPr>
            <a:r>
              <a:rPr lang="en-US" sz="3600" i="1" dirty="0"/>
              <a:t>– Galatians 5:22; 2 Peter 3:9, 15 –</a:t>
            </a:r>
          </a:p>
          <a:p>
            <a:pPr marL="0" indent="0" algn="ctr">
              <a:buNone/>
            </a:pPr>
            <a:r>
              <a:rPr lang="en-US" sz="4000" b="1" dirty="0"/>
              <a:t>In Relation to the Promises</a:t>
            </a:r>
          </a:p>
          <a:p>
            <a:pPr marL="0" indent="0" algn="ctr">
              <a:buNone/>
            </a:pPr>
            <a:r>
              <a:rPr lang="en-US" sz="3600" i="1" dirty="0"/>
              <a:t>– Isaiah 40:31; James 5:7-8 – </a:t>
            </a:r>
          </a:p>
          <a:p>
            <a:pPr marL="0" indent="0" algn="ctr">
              <a:buNone/>
            </a:pPr>
            <a:r>
              <a:rPr lang="en-US" sz="4000" b="1" dirty="0"/>
              <a:t>Noah’s Patience</a:t>
            </a:r>
          </a:p>
          <a:p>
            <a:pPr marL="0" indent="0" algn="ctr">
              <a:buNone/>
            </a:pPr>
            <a:r>
              <a:rPr lang="en-US" sz="3600" i="1" dirty="0"/>
              <a:t>– Genesis 6:3, 13, 17-18;                      7:10-12; 8:13-16 –</a:t>
            </a:r>
          </a:p>
        </p:txBody>
      </p:sp>
    </p:spTree>
    <p:extLst>
      <p:ext uri="{BB962C8B-B14F-4D97-AF65-F5344CB8AC3E}">
        <p14:creationId xmlns:p14="http://schemas.microsoft.com/office/powerpoint/2010/main" val="3085037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464" y="2138287"/>
            <a:ext cx="5117124" cy="3025262"/>
          </a:xfrm>
        </p:spPr>
        <p:txBody>
          <a:bodyPr>
            <a:noAutofit/>
          </a:bodyPr>
          <a:lstStyle/>
          <a:p>
            <a:r>
              <a:rPr lang="en-US" sz="8800" b="1" dirty="0">
                <a:latin typeface="Blackadder ITC" panose="04020505051007020D02" pitchFamily="82" charset="0"/>
              </a:rPr>
              <a:t>Through Faith and Patience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669974" y="4966602"/>
            <a:ext cx="6858000" cy="1655762"/>
          </a:xfrm>
        </p:spPr>
        <p:txBody>
          <a:bodyPr>
            <a:normAutofit/>
          </a:bodyPr>
          <a:lstStyle/>
          <a:p>
            <a:r>
              <a:rPr lang="en-US" sz="3600" i="1" dirty="0"/>
              <a:t>Hebrews 6:9-12</a:t>
            </a:r>
          </a:p>
        </p:txBody>
      </p:sp>
    </p:spTree>
    <p:extLst>
      <p:ext uri="{BB962C8B-B14F-4D97-AF65-F5344CB8AC3E}">
        <p14:creationId xmlns:p14="http://schemas.microsoft.com/office/powerpoint/2010/main" val="3902485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1498</Words>
  <Application>Microsoft Office PowerPoint</Application>
  <PresentationFormat>On-screen Show (4:3)</PresentationFormat>
  <Paragraphs>104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Blackadder ITC</vt:lpstr>
      <vt:lpstr>Calibri</vt:lpstr>
      <vt:lpstr>Calibri Light</vt:lpstr>
      <vt:lpstr>Times New Roman</vt:lpstr>
      <vt:lpstr>Wingdings</vt:lpstr>
      <vt:lpstr>Office Theme</vt:lpstr>
      <vt:lpstr>PowerPoint Presentation</vt:lpstr>
      <vt:lpstr>Through Faith and Patience</vt:lpstr>
      <vt:lpstr>“do not become sluggish”</vt:lpstr>
      <vt:lpstr>Faith</vt:lpstr>
      <vt:lpstr>Patience</vt:lpstr>
      <vt:lpstr>Through Faith and Patience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Through Faith and Patience</dc:title>
  <dc:creator>Jeremiah Cox</dc:creator>
  <cp:lastModifiedBy>Jeremiah Cox</cp:lastModifiedBy>
  <cp:revision>5</cp:revision>
  <dcterms:created xsi:type="dcterms:W3CDTF">2016-07-17T04:37:08Z</dcterms:created>
  <dcterms:modified xsi:type="dcterms:W3CDTF">2016-07-17T13:43:43Z</dcterms:modified>
</cp:coreProperties>
</file>