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182E7-6575-4193-B0A4-E2F4D6291D3F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2B53E-2895-4805-A8C0-F67B30E1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2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Spiritually Minded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8:6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to be carnally minded is death, but to be spiritually minded is life and peace”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(Romans 8:6).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Christians, it is our desire to be at peace with God, and as such have life spiritually.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spiritually dead is to be separate from God – carnal mindedness produces such.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“spiritually minded”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we wish to be alive with God. Therefore, we must know what this means.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7:7-25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dealt with the struggle man has with sin, and his condition under the Law of Moses.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7:21-24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is a struggle between the spirit and the flesh.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(“For the flesh lusts against the spirit and the spirit against the flesh; and these are contrary to one another, so that you do not do the things that you wish” Galatians 5:16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Christ, under the Old Law (or any other law for that matter), when the flesh dominates the spirit we fall under the dominion of sin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6:16 – Slaves of sin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not something inherent, nor is it something forced upon us, 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choice we make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Describes Paul before becoming a Christian. Under the Old Law. (Also a description of any without Christ. There is no help, nor hope, except with Christ.)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without hope.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helpless.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Through Christ we can be released from the dominion of sin.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further explained in the next chapter.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we delivered through Christ?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delivered through Christ?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2B53E-2895-4805-A8C0-F67B30E16E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0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Laws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1-4)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“Spirit of life”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“sin and death”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 condemnation in Christ, but condemnation without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7:7-12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Old Law was meant to direct us toward a spiritual life.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does not illustrate an individual without choice.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illustrates an individual who decides to do something he knows is sin.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shows how terrible sin is – A choice to rebel against God’s command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brings forth death, or condemnation – Under OT there is condemnation, but Christ can take that away.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key is to be found 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Christ.”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freedom from sin and death.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“law of sin and death”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being dominated by sin which produces death.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satisfying the lusts of the flesh which enslaves us to sin that brings forth death.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6:20-21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slaves of sin – end is death.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“law of the Spirit”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(HS) frees from sin and death = salvation.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brings salvation?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1:16-17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obedience to the gospel frees us from sin and death!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 Requirement of Old Law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3-4)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 of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 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Old Law/Law of Moses/Old Testament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 Requirement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contrast with freeing from law of sin and death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Old Law could not do that.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Righteousness under OT only fulfilled in perfect obedience.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 = no sin – right before God. (Only way to be right before God without Christ is to be perfect.)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that requirement fulfilled? I.e. how do we become blameless before God?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happen under OT.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sent as sin sacrifice!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“righteous requirement”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 be blameless) is fulfilled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Jesus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those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“who do not walk according to the flesh but according to the spirit.”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Spiritually Minded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5-9)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2B53E-2895-4805-A8C0-F67B30E16E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Spiritually Minded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5-9)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 of flesh or spirit?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5-8)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“righteous requirement”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fulfilled because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life and peace.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“spirit”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refers to the spirit of man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set as the counterpart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“flesh”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 it is in this case.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“God is Spirit” (John 4:24)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we are spirit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of God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purpose is spiritual, given to us by God – to please Him.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Spiritually minded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concerned with things of our spirit.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Fleshly minded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concerned with satisfying flesh.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7-8)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carnal, or fleshly, mind cannot be subject to law of God – 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 of God is spiritual.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obey God – to please God – we must think spiritually.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can’t submit to a spiritual Being and His law with a fleshly mind.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spiritually minded is to view life through a spiritual lens. We are not thinking about the life that will fade away, but the life that will continue to be for eternity. We act accordingly –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well-being of our spirits.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Christ’s?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one that is living life with a spiritual mindset?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9a)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spirit = man’s spirit (contrasted with flesh)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9b)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Holy Spirit = Spirit OF GOD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who has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“Spirit of God”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(HS) in him. (Spirit of Christ is Spirit of God)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HS dwells in us as we submit to His teaching in obedience.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only do this if we are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“spiritually minded”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concerned with spiritual things.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HS/Spirit of Christ is in us, something has occurred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Debtors to the spirit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10-17)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2B53E-2895-4805-A8C0-F67B30E16E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Debtors to the spirit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10-17)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 and Resurrection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10-11)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Our spirit was dead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death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because we lived according to the flesh.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put to death the flesh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deeds of flesh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to be made alive according to the spirit.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(“spirit”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spirit of man – because it is contrasted with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“body”)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have been crucified with Christ; it is no longer I who live, but Christ lives in me; and the life which I now live in the flesh I live by faith in the Son of God, who loved me and gave Himself for me” (Galatians 2:20).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those who are Christ’s have crucified the flesh with its passions and desires” (Galatians 5:24).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6:1-2)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essentially the same thing.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“died to sin”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“body is dead because of sin”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 is life – because it has been made righteous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v. 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sins have been blotted out through the sacrifice of Christ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body is made alive to righteousness.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concern resurrection in last day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“mortal bodies”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immortal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(“this mortal must put on immortality” 1 Corinthians 15:53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6:4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“newness of life”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spiritual, but concerns the putting to use of our bodies as well.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members concerning the faculties of the body.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bodies were once serving sin – put to death – made alive to serve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possible because of the indwelling of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Spirit of Him who raised Jesus.”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Indebted to the spirit – in order to live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12-17)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12-13)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order to have spiritual life we are debtors to the spirit.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 spiritually minded because fleshly mindedness is death.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then decide to put to death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“deeds of the body.”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“Therefore put to death your members which are on the earth” (Colossians 3:5)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continuous thing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time we are tempted to fulfill the fleshly lusts, we must put to death the flesh, and allow the spirit to take control.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14-15)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sons of God because we do what He says.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“spirit”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disposition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Disposition of bondage = fear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Disposition of adoption = appeal to God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“Abba, Father”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being moved by fear as slaves, we are moved by confident assurance and trust in God as Father.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16-17)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children of God (because we are spiritually minded), we are heirs of God with Christ – to Glory.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sonship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“adoption”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sons,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confirmed by the HS telling us what to do, and our disposition as sons to do 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we are willing to submit to God’s commands in spiritual mindedness we have the hope as heirs.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2B53E-2895-4805-A8C0-F67B30E16E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1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Christ we were dead – having a fleshly mind to fulfil the desires of the flesh – we lived for the flesh.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in order to be saved we set our mind on spiritual things and did what God said to do – obey the gospel and receive forgiveness in Christ.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continue to have spiritual life we must be spiritually minded – we must have the spiritual man as our priority – not fulfilling fleshly lusts, but following the will of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Christians are to think about life in a spiritual way.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lives in such a way that serves, and is concerned about, this temporary life only. (Fleshly mindedness)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live for the eternal – i.e. the spiritual man!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2B53E-2895-4805-A8C0-F67B30E16E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0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1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0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46EE-2C9D-48F9-8343-96B52078F1D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6BFC-4BC9-4E03-B06B-06BBAC320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5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1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633" y="1505984"/>
            <a:ext cx="4588565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97D5F4"/>
                </a:solidFill>
                <a:latin typeface="Agency FB" panose="020B0503020202020204" pitchFamily="34" charset="0"/>
              </a:rPr>
              <a:t>Spiritually Minded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8233" y="3893584"/>
            <a:ext cx="4131366" cy="1655762"/>
          </a:xfrm>
        </p:spPr>
        <p:txBody>
          <a:bodyPr>
            <a:normAutofit fontScale="85000" lnSpcReduction="10000"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“For to be carnally minded is death, but to be spiritually minded is life and peace” (Romans 8:6).</a:t>
            </a:r>
          </a:p>
        </p:txBody>
      </p:sp>
    </p:spTree>
    <p:extLst>
      <p:ext uri="{BB962C8B-B14F-4D97-AF65-F5344CB8AC3E}">
        <p14:creationId xmlns:p14="http://schemas.microsoft.com/office/powerpoint/2010/main" val="405828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>
                <a:solidFill>
                  <a:srgbClr val="97D5F4"/>
                </a:solidFill>
                <a:latin typeface="Agency FB" panose="020B0503020202020204" pitchFamily="34" charset="0"/>
              </a:rPr>
              <a:t>Three </a:t>
            </a:r>
            <a:r>
              <a:rPr lang="en-US" sz="6000" b="1" u="sng" dirty="0">
                <a:solidFill>
                  <a:srgbClr val="97D5F4"/>
                </a:solidFill>
                <a:latin typeface="Agency FB" panose="020B0503020202020204" pitchFamily="34" charset="0"/>
              </a:rPr>
              <a:t>Laws</a:t>
            </a:r>
            <a:r>
              <a:rPr lang="en-US" sz="6000" b="1" dirty="0">
                <a:solidFill>
                  <a:srgbClr val="97D5F4"/>
                </a:solidFill>
                <a:latin typeface="Agency FB" panose="020B0503020202020204" pitchFamily="34" charset="0"/>
              </a:rPr>
              <a:t> </a:t>
            </a:r>
            <a:r>
              <a:rPr lang="en-US" sz="3600" i="1" dirty="0">
                <a:solidFill>
                  <a:srgbClr val="97D5F4"/>
                </a:solidFill>
                <a:latin typeface="Agency FB" panose="020B0503020202020204" pitchFamily="34" charset="0"/>
              </a:rPr>
              <a:t>(v. 1-4)</a:t>
            </a:r>
            <a:endParaRPr lang="en-US" sz="6000" i="1" dirty="0">
              <a:solidFill>
                <a:srgbClr val="97D5F4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965" y="1825625"/>
            <a:ext cx="415538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u="sng" dirty="0">
                <a:solidFill>
                  <a:schemeClr val="bg1"/>
                </a:solidFill>
              </a:rPr>
              <a:t>“Spirit of life”</a:t>
            </a:r>
            <a:r>
              <a:rPr lang="en-US" b="1" dirty="0">
                <a:solidFill>
                  <a:schemeClr val="bg1"/>
                </a:solidFill>
              </a:rPr>
              <a:t> and </a:t>
            </a:r>
            <a:r>
              <a:rPr lang="en-US" b="1" i="1" u="sng" dirty="0">
                <a:solidFill>
                  <a:schemeClr val="bg1"/>
                </a:solidFill>
              </a:rPr>
              <a:t>“sin and death”</a:t>
            </a:r>
            <a:r>
              <a:rPr lang="en-US" b="1" i="1" dirty="0">
                <a:solidFill>
                  <a:schemeClr val="bg1"/>
                </a:solidFill>
              </a:rPr>
              <a:t> (v. 2)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– 7:7-12, 23; 6:20-21 –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Righteous Requirement of </a:t>
            </a:r>
            <a:r>
              <a:rPr lang="en-US" b="1" u="sng" dirty="0">
                <a:solidFill>
                  <a:schemeClr val="bg1"/>
                </a:solidFill>
              </a:rPr>
              <a:t>Old Law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(v. 3-4)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– Sacrifice of Christ fulfills the righteous requirement in us (makes us righteous by washing away sins) – </a:t>
            </a:r>
          </a:p>
        </p:txBody>
      </p:sp>
    </p:spTree>
    <p:extLst>
      <p:ext uri="{BB962C8B-B14F-4D97-AF65-F5344CB8AC3E}">
        <p14:creationId xmlns:p14="http://schemas.microsoft.com/office/powerpoint/2010/main" val="207588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>
                <a:solidFill>
                  <a:srgbClr val="97D5F4"/>
                </a:solidFill>
                <a:latin typeface="Agency FB" panose="020B0503020202020204" pitchFamily="34" charset="0"/>
              </a:rPr>
              <a:t>Spiritually Minded </a:t>
            </a:r>
            <a:r>
              <a:rPr lang="en-US" sz="3600" i="1" dirty="0">
                <a:solidFill>
                  <a:srgbClr val="97D5F4"/>
                </a:solidFill>
                <a:latin typeface="Agency FB" panose="020B0503020202020204" pitchFamily="34" charset="0"/>
              </a:rPr>
              <a:t>(v. 5-9)</a:t>
            </a:r>
            <a:endParaRPr lang="en-US" sz="6000" i="1" dirty="0">
              <a:solidFill>
                <a:srgbClr val="97D5F4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965" y="1825625"/>
            <a:ext cx="415538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Mind of flesh or spirit?    </a:t>
            </a:r>
            <a:r>
              <a:rPr lang="en-US" b="1" i="1" dirty="0">
                <a:solidFill>
                  <a:schemeClr val="bg1"/>
                </a:solidFill>
              </a:rPr>
              <a:t>(v. 5-8)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– “spirit” = spirit of man (set in contrast to flesh) –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Are you Christ’s? </a:t>
            </a:r>
            <a:r>
              <a:rPr lang="en-US" b="1" i="1" dirty="0">
                <a:solidFill>
                  <a:schemeClr val="bg1"/>
                </a:solidFill>
              </a:rPr>
              <a:t>(v. 9)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– Christ’s = “spiritually minded” = indwelling of Christ’s Spirit – </a:t>
            </a:r>
          </a:p>
        </p:txBody>
      </p:sp>
    </p:spTree>
    <p:extLst>
      <p:ext uri="{BB962C8B-B14F-4D97-AF65-F5344CB8AC3E}">
        <p14:creationId xmlns:p14="http://schemas.microsoft.com/office/powerpoint/2010/main" val="202957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>
                <a:solidFill>
                  <a:srgbClr val="97D5F4"/>
                </a:solidFill>
                <a:latin typeface="Agency FB" panose="020B0503020202020204" pitchFamily="34" charset="0"/>
              </a:rPr>
              <a:t>Debtors to the spirit </a:t>
            </a:r>
            <a:r>
              <a:rPr lang="en-US" sz="3600" i="1" dirty="0">
                <a:solidFill>
                  <a:srgbClr val="97D5F4"/>
                </a:solidFill>
                <a:latin typeface="Agency FB" panose="020B0503020202020204" pitchFamily="34" charset="0"/>
              </a:rPr>
              <a:t>(v. 10-17)</a:t>
            </a:r>
            <a:endParaRPr lang="en-US" sz="6000" i="1" dirty="0">
              <a:solidFill>
                <a:srgbClr val="97D5F4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965" y="1825625"/>
            <a:ext cx="415538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Death and Resurrection   </a:t>
            </a:r>
            <a:r>
              <a:rPr lang="en-US" b="1" i="1" dirty="0">
                <a:solidFill>
                  <a:schemeClr val="bg1"/>
                </a:solidFill>
              </a:rPr>
              <a:t>(v. 10-11)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– Galatians 2:20; 5:24; Romans 6:1-2, 13 –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Indebted to the spirit       </a:t>
            </a:r>
            <a:r>
              <a:rPr lang="en-US" b="1" i="1" dirty="0">
                <a:solidFill>
                  <a:schemeClr val="bg1"/>
                </a:solidFill>
              </a:rPr>
              <a:t>(v. 12-17)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– Colossians 3:5; (v. 15, 16) “spirit” = disposition – </a:t>
            </a:r>
          </a:p>
        </p:txBody>
      </p:sp>
    </p:spTree>
    <p:extLst>
      <p:ext uri="{BB962C8B-B14F-4D97-AF65-F5344CB8AC3E}">
        <p14:creationId xmlns:p14="http://schemas.microsoft.com/office/powerpoint/2010/main" val="406379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633" y="1505984"/>
            <a:ext cx="4588565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97D5F4"/>
                </a:solidFill>
                <a:latin typeface="Agency FB" panose="020B0503020202020204" pitchFamily="34" charset="0"/>
              </a:rPr>
              <a:t>Spiritually Minded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8233" y="3893584"/>
            <a:ext cx="4131366" cy="1655762"/>
          </a:xfrm>
        </p:spPr>
        <p:txBody>
          <a:bodyPr>
            <a:normAutofit fontScale="85000" lnSpcReduction="10000"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“For to be carnally minded is death, but to be spiritually minded is life and peace” (Romans 8:6).</a:t>
            </a:r>
          </a:p>
        </p:txBody>
      </p:sp>
    </p:spTree>
    <p:extLst>
      <p:ext uri="{BB962C8B-B14F-4D97-AF65-F5344CB8AC3E}">
        <p14:creationId xmlns:p14="http://schemas.microsoft.com/office/powerpoint/2010/main" val="422055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1940</Words>
  <Application>Microsoft Office PowerPoint</Application>
  <PresentationFormat>On-screen Show (4:3)</PresentationFormat>
  <Paragraphs>123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Spiritually Minded</vt:lpstr>
      <vt:lpstr>Three Laws (v. 1-4)</vt:lpstr>
      <vt:lpstr>Spiritually Minded (v. 5-9)</vt:lpstr>
      <vt:lpstr>Debtors to the spirit (v. 10-17)</vt:lpstr>
      <vt:lpstr>Spiritually Minded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2016-09-03T20:00:47Z</dcterms:created>
  <dcterms:modified xsi:type="dcterms:W3CDTF">2016-09-03T23:39:41Z</dcterms:modified>
</cp:coreProperties>
</file>