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0" r:id="rId2"/>
    <p:sldId id="256" r:id="rId3"/>
    <p:sldId id="257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946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934AA-FEDC-4A5D-A9BE-A9F6B06535E7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B93BFC-CE02-49E1-9EE5-ED101FF880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3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Guilt of Sin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51:1-6</a:t>
            </a:r>
            <a:b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05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11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sin is present there should be guilt.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Psalm 51:1-6, 14).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David, after being convicted of his sin with Bathsheba, and the murder of her husband Uriah, acknowledged his guilt.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3b)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sin always before him, i.e. always on his mind.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guilt of sin weighed on him, as it should.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 did not hide it, or deny it, but accepted that he had done wrong.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each bear the guilt of our own sin 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3:23; Ezekiel 18:20</a:t>
            </a:r>
            <a:r>
              <a:rPr lang="en-US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allow their guilt to swallow them up, instead of doing something about it 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Satan wants us, in our guilt, to think we are beyond repair. He doesn’t want us to react as David (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Turn to God for forgiveness.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mistake Judas made after betraying Jesus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27:1-5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Judas hanged himself.).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Acknowledging one's guilt of sin is essential for redemption. 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do not like the concept of making people feel guilty for their sin.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concept of guilt is necessary, and is there for a reason.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Sin’s guilt alerts us of danger when sin is committed.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(“The soul who sins shall die” Ezekiel 18:20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serious thing.)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8363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Sin’s guilt alerts us of danger when sin is committed.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(“The soul who sins shall die” Ezekiel 18:20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serious thing.)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only occurs to those trained by the truth.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know the truth, and fail to do as it says, we are filled with guilt.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Timothy 4:1-2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learned conscience produces guilt when sin is committed.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do not turn from their sin when guilt comes, but continue in it, searing their conscience.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Paul said the Gentiles were,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“past feeling, [and] have given themselves over to lewdness, to work all uncleanness with greediness” (Ephesians 4:19)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Suppressing the reality of sin only hardens the heart and prevents surrender and redemption.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1:32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They know the judgment of God. They know these things are wrong, but do them anyway.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shows us we are wrong. The guilt should turn us toward God, not away from Him.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Sin’s guilt convicts!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16:8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This is how the HS works through the Gospel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the apostles were given the HS and began preaching on the day of Pentecost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 2:22-24, 36-37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of the aspects of the great commission (implicitly) was to convict the world of sin.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 necessary step to salvation – you must realize your guilt!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These men were alerted of danger by their guilt. WHAT MUST WE DO!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Sin’s guilt can be removed by conversion!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 3:19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Peter to the Jews on Solomon’s Porch, they crucified Christ.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v. 13-15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after crowd gathered when lame man healed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.) Times of refreshing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Upon conversion there is a refreshing release of guilt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Times of Refreshing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Isaiah 35:3-7, 9-10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times of glory and refreshing in Zion – the church.)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 brings forth guilt, but God provides refreshment from that guilt.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51:3-4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(guilt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forgiveness in turning to God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recovery and refreshment in forgiveness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Christians are those whose guilt subsides through forgiveness,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2:38-41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order to have the sin of guilt taken away you must do as God says.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have the guilt of sin, but aren’t willing to obey.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it is necessary!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 we fall short, guilt comes again.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Simon the sorcerer – 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8:18-24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allow that guilt to push us to repentance, and asking forgiveness.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“For godly sorrow produces repentance leading to salvation, not to be regretted” (2 Corinthians 7:10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we must understand the necessity of guilt, and act accordingly – repent and ask forgiveness).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332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answer to sin's guilt is a plea for divine forgiveness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Psalm 32:1-5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guilt weighs on us. It is heavy. We must ask forgiveness for it to go away.).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should not allow guilt to overwhelm us to the destruction of our souls. Guilt should drive us to repentance, and continued obedience.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B93BFC-CE02-49E1-9EE5-ED101FF8806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003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012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4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099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30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05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64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27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4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E8D65-D157-440C-8564-FF02AE5DE95C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ACD43-A5C8-4D1A-98C6-2A589D6CBD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002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8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59654" y="1406073"/>
            <a:ext cx="10426895" cy="2387600"/>
          </a:xfrm>
        </p:spPr>
        <p:txBody>
          <a:bodyPr>
            <a:normAutofit/>
          </a:bodyPr>
          <a:lstStyle/>
          <a:p>
            <a:r>
              <a:rPr lang="en-US" b="1" dirty="0">
                <a:latin typeface="Bradley Hand ITC" panose="03070402050302030203" pitchFamily="66" charset="0"/>
              </a:rPr>
              <a:t>The</a:t>
            </a:r>
            <a:r>
              <a:rPr lang="en-US" sz="8000" b="1" dirty="0">
                <a:latin typeface="Bradley Hand ITC" panose="03070402050302030203" pitchFamily="66" charset="0"/>
              </a:rPr>
              <a:t>             </a:t>
            </a:r>
            <a:r>
              <a:rPr lang="en-US" b="1" dirty="0">
                <a:latin typeface="Bradley Hand ITC" panose="03070402050302030203" pitchFamily="66" charset="0"/>
              </a:rPr>
              <a:t>of</a:t>
            </a:r>
            <a:r>
              <a:rPr lang="en-US" sz="8000" b="1" dirty="0">
                <a:latin typeface="Bradley Hand ITC" panose="03070402050302030203" pitchFamily="66" charset="0"/>
              </a:rPr>
              <a:t> </a:t>
            </a:r>
            <a:r>
              <a:rPr lang="en-US" sz="9600" b="1" dirty="0">
                <a:latin typeface="Bradley Hand ITC" panose="03070402050302030203" pitchFamily="66" charset="0"/>
              </a:rPr>
              <a:t>Sin</a:t>
            </a:r>
            <a:r>
              <a:rPr lang="en-US" sz="4800" b="1" dirty="0">
                <a:latin typeface="Bradley Hand ITC" panose="03070402050302030203" pitchFamily="66" charset="0"/>
              </a:rPr>
              <a:t> </a:t>
            </a:r>
            <a:endParaRPr lang="en-US" sz="8000" b="1" dirty="0">
              <a:latin typeface="Bradley Hand ITC" panose="03070402050302030203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867" y="2229290"/>
            <a:ext cx="3325047" cy="3313963"/>
          </a:xfrm>
          <a:prstGeom prst="rect">
            <a:avLst/>
          </a:prstGeom>
          <a:effectLst>
            <a:softEdge rad="177800"/>
          </a:effectLst>
        </p:spPr>
      </p:pic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352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>
                <a:latin typeface="Bradley Hand ITC" panose="03070402050302030203" pitchFamily="66" charset="0"/>
              </a:rPr>
              <a:t>The guilt of sin…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b="1" dirty="0"/>
              <a:t>Alerts us of danger!</a:t>
            </a:r>
          </a:p>
          <a:p>
            <a:pPr marL="0" indent="0" algn="ctr">
              <a:buNone/>
            </a:pPr>
            <a:r>
              <a:rPr lang="en-US" sz="3600" i="1" dirty="0"/>
              <a:t>1 Timothy 4:1-2; Romans 1:32</a:t>
            </a:r>
          </a:p>
          <a:p>
            <a:pPr marL="0" indent="0" algn="ctr">
              <a:buNone/>
            </a:pPr>
            <a:r>
              <a:rPr lang="en-US" sz="4000" b="1" dirty="0"/>
              <a:t>Convicts us!</a:t>
            </a:r>
          </a:p>
          <a:p>
            <a:pPr marL="0" indent="0" algn="ctr">
              <a:buNone/>
            </a:pPr>
            <a:r>
              <a:rPr lang="en-US" sz="3600" i="1" dirty="0"/>
              <a:t>John 16:8; Acts 2:22-24, 36-37</a:t>
            </a:r>
          </a:p>
          <a:p>
            <a:pPr marL="0" indent="0" algn="ctr">
              <a:buNone/>
            </a:pPr>
            <a:r>
              <a:rPr lang="en-US" sz="4000" b="1" dirty="0"/>
              <a:t>Can be removed!</a:t>
            </a:r>
          </a:p>
          <a:p>
            <a:pPr marL="0" indent="0" algn="ctr">
              <a:buNone/>
            </a:pPr>
            <a:r>
              <a:rPr lang="en-US" sz="3600" i="1" dirty="0"/>
              <a:t>Acts 3:19; Isaiah 35:3-10; Psalm 51;     Acts 2:38-41; 8:18-24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966" y="365126"/>
            <a:ext cx="1465384" cy="1460499"/>
          </a:xfrm>
          <a:prstGeom prst="rect">
            <a:avLst/>
          </a:prstGeom>
          <a:effectLst>
            <a:softEdge rad="101600"/>
          </a:effectLst>
        </p:spPr>
      </p:pic>
    </p:spTree>
    <p:extLst>
      <p:ext uri="{BB962C8B-B14F-4D97-AF65-F5344CB8AC3E}">
        <p14:creationId xmlns:p14="http://schemas.microsoft.com/office/powerpoint/2010/main" val="3005639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1189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8000" b="1" dirty="0">
                <a:latin typeface="Bradley Hand ITC" panose="03070402050302030203" pitchFamily="66" charset="0"/>
              </a:rPr>
              <a:t>Get rid of your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252" y="1690689"/>
            <a:ext cx="4639496" cy="4624030"/>
          </a:xfrm>
          <a:prstGeom prst="rect">
            <a:avLst/>
          </a:prstGeom>
          <a:effectLst>
            <a:softEdge rad="177800"/>
          </a:effectLst>
        </p:spPr>
      </p:pic>
    </p:spTree>
    <p:extLst>
      <p:ext uri="{BB962C8B-B14F-4D97-AF65-F5344CB8AC3E}">
        <p14:creationId xmlns:p14="http://schemas.microsoft.com/office/powerpoint/2010/main" val="717965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330</Words>
  <Application>Microsoft Office PowerPoint</Application>
  <PresentationFormat>On-screen Show (4:3)</PresentationFormat>
  <Paragraphs>56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Bradley Hand ITC</vt:lpstr>
      <vt:lpstr>Calibri</vt:lpstr>
      <vt:lpstr>Calibri Light</vt:lpstr>
      <vt:lpstr>Times New Roman</vt:lpstr>
      <vt:lpstr>Wingdings</vt:lpstr>
      <vt:lpstr>Office Theme</vt:lpstr>
      <vt:lpstr>PowerPoint Presentation</vt:lpstr>
      <vt:lpstr>The             of Sin </vt:lpstr>
      <vt:lpstr>The guilt of sin…</vt:lpstr>
      <vt:lpstr>Get rid of your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&amp;</dc:title>
  <dc:creator>Jeremiah Cox</dc:creator>
  <cp:lastModifiedBy>Jeremiah Cox</cp:lastModifiedBy>
  <cp:revision>12</cp:revision>
  <dcterms:created xsi:type="dcterms:W3CDTF">2015-01-02T20:41:58Z</dcterms:created>
  <dcterms:modified xsi:type="dcterms:W3CDTF">2016-09-04T22:06:14Z</dcterms:modified>
</cp:coreProperties>
</file>