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3F3B"/>
    <a:srgbClr val="DD9E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3" d="2"/>
        <a:sy n="3" d="2"/>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252515-AD33-43CA-B907-F5F7D4132EFA}" type="datetimeFigureOut">
              <a:rPr lang="en-US" smtClean="0"/>
              <a:t>9/11/2016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8D703E-515A-4F9A-8C7F-08B1F9652B52}" type="slidenum">
              <a:rPr lang="en-US" smtClean="0"/>
              <a:t>‹#›</a:t>
            </a:fld>
            <a:endParaRPr lang="en-US"/>
          </a:p>
        </p:txBody>
      </p:sp>
    </p:spTree>
    <p:extLst>
      <p:ext uri="{BB962C8B-B14F-4D97-AF65-F5344CB8AC3E}">
        <p14:creationId xmlns:p14="http://schemas.microsoft.com/office/powerpoint/2010/main" val="604497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The Risen Lord and His Commission </a:t>
            </a:r>
            <a:r>
              <a:rPr lang="en-US" sz="1100" i="1" dirty="0">
                <a:effectLst/>
                <a:latin typeface="Calibri" panose="020F0502020204030204" pitchFamily="34" charset="0"/>
                <a:ea typeface="Calibri" panose="020F0502020204030204" pitchFamily="34" charset="0"/>
                <a:cs typeface="Times New Roman" panose="02020603050405020304" pitchFamily="18" charset="0"/>
              </a:rPr>
              <a:t>(Matthew 28:18-20)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 is commonly referred to as “The Great Commission,” is recorded 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28:18-20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is an important part of our responsibility before Christ.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this commission is not something solely given to the Apostles.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Two </a:t>
            </a:r>
            <a:r>
              <a:rPr lang="en-US" dirty="0" err="1">
                <a:latin typeface="Calibri" panose="020F0502020204030204" pitchFamily="34" charset="0"/>
                <a:ea typeface="Calibri" panose="020F0502020204030204" pitchFamily="34" charset="0"/>
                <a:cs typeface="Times New Roman" panose="02020603050405020304" pitchFamily="18" charset="0"/>
              </a:rPr>
              <a:t>Marrys</a:t>
            </a:r>
            <a:r>
              <a:rPr lang="en-US" dirty="0">
                <a:latin typeface="Calibri" panose="020F0502020204030204" pitchFamily="34" charset="0"/>
                <a:ea typeface="Calibri" panose="020F0502020204030204" pitchFamily="34" charset="0"/>
                <a:cs typeface="Times New Roman" panose="02020603050405020304" pitchFamily="18" charset="0"/>
              </a:rPr>
              <a:t> told to tell the disciples of Jesus that He is risen.</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is going before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into Galilee”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dirty="0" err="1">
                <a:latin typeface="Calibri" panose="020F0502020204030204" pitchFamily="34" charset="0"/>
                <a:ea typeface="Calibri" panose="020F0502020204030204" pitchFamily="34" charset="0"/>
                <a:cs typeface="Times New Roman" panose="02020603050405020304" pitchFamily="18" charset="0"/>
              </a:rPr>
              <a:t>Marrys</a:t>
            </a:r>
            <a:r>
              <a:rPr lang="en-US" dirty="0">
                <a:latin typeface="Calibri" panose="020F0502020204030204" pitchFamily="34" charset="0"/>
                <a:ea typeface="Calibri" panose="020F0502020204030204" pitchFamily="34" charset="0"/>
                <a:cs typeface="Times New Roman" panose="02020603050405020304" pitchFamily="18" charset="0"/>
              </a:rPr>
              <a:t> included; others included.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group to which He spoke was larger than just the twelve.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Christians are given the command to spread the Gospel!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8:4</a:t>
            </a:r>
            <a:r>
              <a:rPr lang="en-US" dirty="0">
                <a:latin typeface="Calibri" panose="020F0502020204030204" pitchFamily="34" charset="0"/>
                <a:ea typeface="Calibri" panose="020F0502020204030204" pitchFamily="34" charset="0"/>
                <a:cs typeface="Times New Roman" panose="02020603050405020304" pitchFamily="18" charset="0"/>
              </a:rPr>
              <a:t> – After Stephen was stoned, and Saul was wreaking havoc on the church.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18:24-28</a:t>
            </a:r>
            <a:r>
              <a:rPr lang="en-US" dirty="0">
                <a:latin typeface="Calibri" panose="020F0502020204030204" pitchFamily="34" charset="0"/>
                <a:ea typeface="Calibri" panose="020F0502020204030204" pitchFamily="34" charset="0"/>
                <a:cs typeface="Times New Roman" panose="02020603050405020304" pitchFamily="18" charset="0"/>
              </a:rPr>
              <a:t> – Aquila and Priscilla teach Apollos the Gospel. Apollos then refuted the Jews, and continued to teach.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2:1-2</a:t>
            </a:r>
            <a:r>
              <a:rPr lang="en-US" dirty="0">
                <a:latin typeface="Calibri" panose="020F0502020204030204" pitchFamily="34" charset="0"/>
                <a:ea typeface="Calibri" panose="020F0502020204030204" pitchFamily="34" charset="0"/>
                <a:cs typeface="Times New Roman" panose="02020603050405020304" pitchFamily="18" charset="0"/>
              </a:rPr>
              <a:t> – Timothy told to commit the Gospel to faithful men. They would in turn do the same – the effect being the spreading of the word.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church of the living God…[is the] pillar and ground of the truth” (1 Timothy 3:15)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not only are commanded to spread the Gospel, but we should be willing to, and that should be driven by our love for fellow man.</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“Great Commission” is closely related to the resurrection of our Lord.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resurrection of Christ is a vital truth on which Christianity is based.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There comes with the resurrection certain truths which necessitate the spreading of the Gospel.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Resurrection and the Commission</a:t>
            </a:r>
          </a:p>
          <a:p>
            <a:endParaRPr lang="en-US" dirty="0"/>
          </a:p>
        </p:txBody>
      </p:sp>
      <p:sp>
        <p:nvSpPr>
          <p:cNvPr id="4" name="Slide Number Placeholder 3"/>
          <p:cNvSpPr>
            <a:spLocks noGrp="1"/>
          </p:cNvSpPr>
          <p:nvPr>
            <p:ph type="sldNum" sz="quarter" idx="10"/>
          </p:nvPr>
        </p:nvSpPr>
        <p:spPr/>
        <p:txBody>
          <a:bodyPr/>
          <a:lstStyle/>
          <a:p>
            <a:fld id="{C88D703E-515A-4F9A-8C7F-08B1F9652B52}" type="slidenum">
              <a:rPr lang="en-US" smtClean="0"/>
              <a:t>2</a:t>
            </a:fld>
            <a:endParaRPr lang="en-US"/>
          </a:p>
        </p:txBody>
      </p:sp>
    </p:spTree>
    <p:extLst>
      <p:ext uri="{BB962C8B-B14F-4D97-AF65-F5344CB8AC3E}">
        <p14:creationId xmlns:p14="http://schemas.microsoft.com/office/powerpoint/2010/main" val="1430687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Resurrection and the Commission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News of the Resurrection Important and Urgent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28:1-8</a:t>
            </a:r>
            <a:r>
              <a:rPr lang="en-US" dirty="0">
                <a:latin typeface="Calibri" panose="020F0502020204030204" pitchFamily="34" charset="0"/>
                <a:ea typeface="Calibri" panose="020F0502020204030204" pitchFamily="34" charset="0"/>
                <a:cs typeface="Times New Roman" panose="02020603050405020304" pitchFamily="18" charset="0"/>
              </a:rPr>
              <a:t> – The angel’s command was an urgent one. Go quickly!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9-10</a:t>
            </a:r>
            <a:r>
              <a:rPr lang="en-US" dirty="0">
                <a:latin typeface="Calibri" panose="020F0502020204030204" pitchFamily="34" charset="0"/>
                <a:ea typeface="Calibri" panose="020F0502020204030204" pitchFamily="34" charset="0"/>
                <a:cs typeface="Times New Roman" panose="02020603050405020304" pitchFamily="18" charset="0"/>
              </a:rPr>
              <a:t> – Jesus thought it important the disciples know as well!</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Resurrection of Jesus – A Keystone of Christianity </a:t>
            </a:r>
            <a:r>
              <a:rPr lang="en-US" b="1" u="sng" dirty="0">
                <a:latin typeface="Calibri" panose="020F0502020204030204" pitchFamily="34" charset="0"/>
                <a:ea typeface="Calibri" panose="020F0502020204030204" pitchFamily="34" charset="0"/>
                <a:cs typeface="Times New Roman" panose="02020603050405020304" pitchFamily="18" charset="0"/>
              </a:rPr>
              <a:t>(</a:t>
            </a:r>
            <a:r>
              <a:rPr lang="en-US" b="1" i="1" u="sng" dirty="0">
                <a:latin typeface="Calibri" panose="020F0502020204030204" pitchFamily="34" charset="0"/>
                <a:ea typeface="Calibri" panose="020F0502020204030204" pitchFamily="34" charset="0"/>
                <a:cs typeface="Times New Roman" panose="02020603050405020304" pitchFamily="18" charset="0"/>
              </a:rPr>
              <a:t>If it is removed Christianity crumbles.</a:t>
            </a:r>
            <a:r>
              <a:rPr lang="en-US" b="1" u="sng"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28:11-15</a:t>
            </a:r>
            <a:r>
              <a:rPr lang="en-US" dirty="0">
                <a:latin typeface="Calibri" panose="020F0502020204030204" pitchFamily="34" charset="0"/>
                <a:ea typeface="Calibri" panose="020F0502020204030204" pitchFamily="34" charset="0"/>
                <a:cs typeface="Times New Roman" panose="02020603050405020304" pitchFamily="18" charset="0"/>
              </a:rPr>
              <a:t> – Jewish leaders obstinate. </a:t>
            </a:r>
            <a:r>
              <a:rPr lang="en-US" b="1" dirty="0">
                <a:latin typeface="Calibri" panose="020F0502020204030204" pitchFamily="34" charset="0"/>
                <a:ea typeface="Calibri" panose="020F0502020204030204" pitchFamily="34" charset="0"/>
                <a:cs typeface="Times New Roman" panose="02020603050405020304" pitchFamily="18" charset="0"/>
              </a:rPr>
              <a:t>They knew the resurrection had occurred, but wanted to squash the truth at the beginning!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15:12-19</a:t>
            </a:r>
            <a:r>
              <a:rPr lang="en-US" dirty="0">
                <a:latin typeface="Calibri" panose="020F0502020204030204" pitchFamily="34" charset="0"/>
                <a:ea typeface="Calibri" panose="020F0502020204030204" pitchFamily="34" charset="0"/>
                <a:cs typeface="Times New Roman" panose="02020603050405020304" pitchFamily="18" charset="0"/>
              </a:rPr>
              <a:t> – If Christ is not risen there is no hope!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 spiritual resurrection.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 bodily resurrection – overcoming death.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All the Apostle’s doctrine is false – Largely concerned the resurrection of Christ.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We must spread the truth – He is risen!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24:44-47</a:t>
            </a:r>
            <a:r>
              <a:rPr lang="en-US" dirty="0">
                <a:latin typeface="Calibri" panose="020F0502020204030204" pitchFamily="34" charset="0"/>
                <a:ea typeface="Calibri" panose="020F0502020204030204" pitchFamily="34" charset="0"/>
                <a:cs typeface="Times New Roman" panose="02020603050405020304" pitchFamily="18" charset="0"/>
              </a:rPr>
              <a:t> – it was necessary for Christ to suffer, and rise from the dead – this they needed to tell people about.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necessity of His death, AS WELL AS HIS RESURRECTION is to be proclaimed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logically connects with repentance and remission of sins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i="1" u="sng" dirty="0">
                <a:latin typeface="Calibri" panose="020F0502020204030204" pitchFamily="34" charset="0"/>
                <a:ea typeface="Calibri" panose="020F0502020204030204" pitchFamily="34" charset="0"/>
                <a:cs typeface="Times New Roman" panose="02020603050405020304" pitchFamily="18" charset="0"/>
              </a:rPr>
              <a:t>The FACT that Jesus is risen from the dead establishes current truths of which all men must be aware. We must care enough to tell them! </a:t>
            </a:r>
            <a:r>
              <a:rPr lang="en-US" b="1" i="1" u="sng"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Truths Supported by the Resurrection </a:t>
            </a:r>
            <a:r>
              <a:rPr lang="en-US" u="sng" dirty="0">
                <a:latin typeface="Calibri" panose="020F0502020204030204" pitchFamily="34" charset="0"/>
                <a:ea typeface="Calibri" panose="020F0502020204030204" pitchFamily="34" charset="0"/>
                <a:cs typeface="Times New Roman" panose="02020603050405020304" pitchFamily="18" charset="0"/>
              </a:rPr>
              <a:t>(</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Need to be heard. Thus, need to be taught.)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88D703E-515A-4F9A-8C7F-08B1F9652B52}" type="slidenum">
              <a:rPr lang="en-US" smtClean="0"/>
              <a:t>3</a:t>
            </a:fld>
            <a:endParaRPr lang="en-US"/>
          </a:p>
        </p:txBody>
      </p:sp>
    </p:spTree>
    <p:extLst>
      <p:ext uri="{BB962C8B-B14F-4D97-AF65-F5344CB8AC3E}">
        <p14:creationId xmlns:p14="http://schemas.microsoft.com/office/powerpoint/2010/main" val="3351342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Truths Supported by the Resurrection </a:t>
            </a:r>
            <a:r>
              <a:rPr lang="en-US" u="sng" dirty="0">
                <a:latin typeface="Calibri" panose="020F0502020204030204" pitchFamily="34" charset="0"/>
                <a:ea typeface="Calibri" panose="020F0502020204030204" pitchFamily="34" charset="0"/>
                <a:cs typeface="Times New Roman" panose="02020603050405020304" pitchFamily="18" charset="0"/>
              </a:rPr>
              <a:t>(</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Need to be heard. Thus, need to be taught.)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Jesus Christ is King</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Mark 16:19-20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after giving commission, received up to heaven. At right hand of God.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2:32-36</a:t>
            </a:r>
            <a:r>
              <a:rPr lang="en-US" dirty="0">
                <a:latin typeface="Calibri" panose="020F0502020204030204" pitchFamily="34" charset="0"/>
                <a:ea typeface="Calibri" panose="020F0502020204030204" pitchFamily="34" charset="0"/>
                <a:cs typeface="Times New Roman" panose="02020603050405020304" pitchFamily="18" charset="0"/>
              </a:rPr>
              <a:t> – He is exalted to the right hand of God. He is LORD and Christ.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1:1-2, 8-13</a:t>
            </a:r>
            <a:r>
              <a:rPr lang="en-US" dirty="0">
                <a:latin typeface="Calibri" panose="020F0502020204030204" pitchFamily="34" charset="0"/>
                <a:ea typeface="Calibri" panose="020F0502020204030204" pitchFamily="34" charset="0"/>
                <a:cs typeface="Times New Roman" panose="02020603050405020304" pitchFamily="18" charset="0"/>
              </a:rPr>
              <a:t> – God speaks through Him. He is the voice of authority. He has a kingdom. He has a throne.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28:18</a:t>
            </a:r>
            <a:r>
              <a:rPr lang="en-US" dirty="0">
                <a:latin typeface="Calibri" panose="020F0502020204030204" pitchFamily="34" charset="0"/>
                <a:ea typeface="Calibri" panose="020F0502020204030204" pitchFamily="34" charset="0"/>
                <a:cs typeface="Times New Roman" panose="02020603050405020304" pitchFamily="18" charset="0"/>
              </a:rPr>
              <a:t> – His authority is all encompassing!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Cf.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2:12-16 – v. 16</a:t>
            </a:r>
            <a:r>
              <a:rPr lang="en-US" dirty="0">
                <a:latin typeface="Calibri" panose="020F0502020204030204" pitchFamily="34" charset="0"/>
                <a:ea typeface="Calibri" panose="020F0502020204030204" pitchFamily="34" charset="0"/>
                <a:cs typeface="Times New Roman" panose="02020603050405020304" pitchFamily="18" charset="0"/>
              </a:rPr>
              <a:t> all will be judged by the gospel.</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Some suggest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“by nature”</a:t>
            </a:r>
            <a:r>
              <a:rPr lang="en-US" dirty="0">
                <a:latin typeface="Calibri" panose="020F0502020204030204" pitchFamily="34" charset="0"/>
                <a:ea typeface="Calibri" panose="020F0502020204030204" pitchFamily="34" charset="0"/>
                <a:cs typeface="Times New Roman" panose="02020603050405020304" pitchFamily="18" charset="0"/>
              </a:rPr>
              <a:t> refers to an innate universal moral law that the Gentiles were under.</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then claim that still exists, and that only Christians are under the Law of Christ. (Used to teach that unlawful marriages can be continued with new Christians because that law of marriage didn’t apply to them.)</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were given law through Gentile prophets of God, and priests.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observed the Jew’s conduct under OT that was acceptable to God and did the same.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They had REVEALED LAW, but now it is the LAW OF CHRIST that ALL are under.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Jesus is king and demands that all submit to His rule. The majority has not. We must warn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will punish those who fail to submit.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All will be judged by Him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Judgment According to Gospel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17:30-31</a:t>
            </a:r>
            <a:r>
              <a:rPr lang="en-US" b="1" dirty="0">
                <a:latin typeface="Calibri" panose="020F0502020204030204" pitchFamily="34" charset="0"/>
                <a:ea typeface="Calibri" panose="020F0502020204030204" pitchFamily="34" charset="0"/>
                <a:cs typeface="Times New Roman" panose="02020603050405020304" pitchFamily="18" charset="0"/>
              </a:rPr>
              <a:t> – </a:t>
            </a:r>
            <a:r>
              <a:rPr lang="en-US" dirty="0">
                <a:latin typeface="Calibri" panose="020F0502020204030204" pitchFamily="34" charset="0"/>
                <a:ea typeface="Calibri" panose="020F0502020204030204" pitchFamily="34" charset="0"/>
                <a:cs typeface="Times New Roman" panose="02020603050405020304" pitchFamily="18" charset="0"/>
              </a:rPr>
              <a:t>Paul called the Gentiles to repent – to submit to the King (Jesus’) reign!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There will be a judgment of all men.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It is confirmed by His resurrection!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tell men He was raised, and that there will be judgment.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5:24-30</a:t>
            </a:r>
            <a:r>
              <a:rPr lang="en-US" b="1" dirty="0">
                <a:latin typeface="Calibri" panose="020F0502020204030204" pitchFamily="34" charset="0"/>
                <a:ea typeface="Calibri" panose="020F0502020204030204" pitchFamily="34" charset="0"/>
                <a:cs typeface="Times New Roman" panose="02020603050405020304" pitchFamily="18" charset="0"/>
              </a:rPr>
              <a:t> – </a:t>
            </a:r>
            <a:r>
              <a:rPr lang="en-US" dirty="0">
                <a:latin typeface="Calibri" panose="020F0502020204030204" pitchFamily="34" charset="0"/>
                <a:ea typeface="Calibri" panose="020F0502020204030204" pitchFamily="34" charset="0"/>
                <a:cs typeface="Times New Roman" panose="02020603050405020304" pitchFamily="18" charset="0"/>
              </a:rPr>
              <a:t>Because Christ was raised, both good and evil men will be raised in the judgment.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Good to life. Good=Those who submit to the King’s rule.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Evil to condemnation. Evil=Those who don’t submit to the King’s rule.</a:t>
            </a:r>
          </a:p>
          <a:p>
            <a:pPr marL="742950" marR="0" lvl="1" indent="-28575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2:6-11</a:t>
            </a:r>
            <a:r>
              <a:rPr lang="en-US" dirty="0">
                <a:latin typeface="Calibri" panose="020F0502020204030204" pitchFamily="34" charset="0"/>
                <a:ea typeface="Calibri" panose="020F0502020204030204" pitchFamily="34" charset="0"/>
                <a:cs typeface="Times New Roman" panose="02020603050405020304" pitchFamily="18" charset="0"/>
              </a:rPr>
              <a:t> – God shows no partiality in His judgement. </a:t>
            </a:r>
            <a:r>
              <a:rPr lang="en-US" b="1" dirty="0">
                <a:latin typeface="Calibri" panose="020F0502020204030204" pitchFamily="34" charset="0"/>
                <a:ea typeface="Calibri" panose="020F0502020204030204" pitchFamily="34" charset="0"/>
                <a:cs typeface="Times New Roman" panose="02020603050405020304" pitchFamily="18" charset="0"/>
              </a:rPr>
              <a:t>We need to tell men the judgement is coming, and how they will be judged!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88D703E-515A-4F9A-8C7F-08B1F9652B52}" type="slidenum">
              <a:rPr lang="en-US" smtClean="0"/>
              <a:t>4</a:t>
            </a:fld>
            <a:endParaRPr lang="en-US"/>
          </a:p>
        </p:txBody>
      </p:sp>
    </p:spTree>
    <p:extLst>
      <p:ext uri="{BB962C8B-B14F-4D97-AF65-F5344CB8AC3E}">
        <p14:creationId xmlns:p14="http://schemas.microsoft.com/office/powerpoint/2010/main" val="1919264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3:9</a:t>
            </a:r>
            <a:r>
              <a:rPr lang="en-US" dirty="0">
                <a:latin typeface="Calibri" panose="020F0502020204030204" pitchFamily="34" charset="0"/>
                <a:ea typeface="Calibri" panose="020F0502020204030204" pitchFamily="34" charset="0"/>
                <a:cs typeface="Times New Roman" panose="02020603050405020304" pitchFamily="18" charset="0"/>
              </a:rPr>
              <a:t> – God does not want any to perish. He wants all to be saved.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truth of the resurrection is one that we should not keep to ourselves.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It demands and deserves proclamation.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world NEEDS to hear it – because there is a King they must submit to, and He will judge them by His word (whether they submit or not).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are given the grave responsibility to tell the world this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88D703E-515A-4F9A-8C7F-08B1F9652B52}" type="slidenum">
              <a:rPr lang="en-US" smtClean="0"/>
              <a:t>5</a:t>
            </a:fld>
            <a:endParaRPr lang="en-US"/>
          </a:p>
        </p:txBody>
      </p:sp>
    </p:spTree>
    <p:extLst>
      <p:ext uri="{BB962C8B-B14F-4D97-AF65-F5344CB8AC3E}">
        <p14:creationId xmlns:p14="http://schemas.microsoft.com/office/powerpoint/2010/main" val="3141990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67E3A3-64EA-4724-A515-F2FDFAB5F07A}"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F0E17-3DFE-402D-9C43-089F53170D97}" type="slidenum">
              <a:rPr lang="en-US" smtClean="0"/>
              <a:t>‹#›</a:t>
            </a:fld>
            <a:endParaRPr lang="en-US"/>
          </a:p>
        </p:txBody>
      </p:sp>
    </p:spTree>
    <p:extLst>
      <p:ext uri="{BB962C8B-B14F-4D97-AF65-F5344CB8AC3E}">
        <p14:creationId xmlns:p14="http://schemas.microsoft.com/office/powerpoint/2010/main" val="948114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67E3A3-64EA-4724-A515-F2FDFAB5F07A}"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F0E17-3DFE-402D-9C43-089F53170D97}" type="slidenum">
              <a:rPr lang="en-US" smtClean="0"/>
              <a:t>‹#›</a:t>
            </a:fld>
            <a:endParaRPr lang="en-US"/>
          </a:p>
        </p:txBody>
      </p:sp>
    </p:spTree>
    <p:extLst>
      <p:ext uri="{BB962C8B-B14F-4D97-AF65-F5344CB8AC3E}">
        <p14:creationId xmlns:p14="http://schemas.microsoft.com/office/powerpoint/2010/main" val="141116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67E3A3-64EA-4724-A515-F2FDFAB5F07A}"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F0E17-3DFE-402D-9C43-089F53170D97}" type="slidenum">
              <a:rPr lang="en-US" smtClean="0"/>
              <a:t>‹#›</a:t>
            </a:fld>
            <a:endParaRPr lang="en-US"/>
          </a:p>
        </p:txBody>
      </p:sp>
    </p:spTree>
    <p:extLst>
      <p:ext uri="{BB962C8B-B14F-4D97-AF65-F5344CB8AC3E}">
        <p14:creationId xmlns:p14="http://schemas.microsoft.com/office/powerpoint/2010/main" val="542208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67E3A3-64EA-4724-A515-F2FDFAB5F07A}"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F0E17-3DFE-402D-9C43-089F53170D97}" type="slidenum">
              <a:rPr lang="en-US" smtClean="0"/>
              <a:t>‹#›</a:t>
            </a:fld>
            <a:endParaRPr lang="en-US"/>
          </a:p>
        </p:txBody>
      </p:sp>
    </p:spTree>
    <p:extLst>
      <p:ext uri="{BB962C8B-B14F-4D97-AF65-F5344CB8AC3E}">
        <p14:creationId xmlns:p14="http://schemas.microsoft.com/office/powerpoint/2010/main" val="109525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67E3A3-64EA-4724-A515-F2FDFAB5F07A}" type="datetimeFigureOut">
              <a:rPr lang="en-US" smtClean="0"/>
              <a:t>9/11/2016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F0E17-3DFE-402D-9C43-089F53170D97}" type="slidenum">
              <a:rPr lang="en-US" smtClean="0"/>
              <a:t>‹#›</a:t>
            </a:fld>
            <a:endParaRPr lang="en-US"/>
          </a:p>
        </p:txBody>
      </p:sp>
    </p:spTree>
    <p:extLst>
      <p:ext uri="{BB962C8B-B14F-4D97-AF65-F5344CB8AC3E}">
        <p14:creationId xmlns:p14="http://schemas.microsoft.com/office/powerpoint/2010/main" val="372058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67E3A3-64EA-4724-A515-F2FDFAB5F07A}"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F0E17-3DFE-402D-9C43-089F53170D97}" type="slidenum">
              <a:rPr lang="en-US" smtClean="0"/>
              <a:t>‹#›</a:t>
            </a:fld>
            <a:endParaRPr lang="en-US"/>
          </a:p>
        </p:txBody>
      </p:sp>
    </p:spTree>
    <p:extLst>
      <p:ext uri="{BB962C8B-B14F-4D97-AF65-F5344CB8AC3E}">
        <p14:creationId xmlns:p14="http://schemas.microsoft.com/office/powerpoint/2010/main" val="3431179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67E3A3-64EA-4724-A515-F2FDFAB5F07A}" type="datetimeFigureOut">
              <a:rPr lang="en-US" smtClean="0"/>
              <a:t>9/11/2016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6F0E17-3DFE-402D-9C43-089F53170D97}" type="slidenum">
              <a:rPr lang="en-US" smtClean="0"/>
              <a:t>‹#›</a:t>
            </a:fld>
            <a:endParaRPr lang="en-US"/>
          </a:p>
        </p:txBody>
      </p:sp>
    </p:spTree>
    <p:extLst>
      <p:ext uri="{BB962C8B-B14F-4D97-AF65-F5344CB8AC3E}">
        <p14:creationId xmlns:p14="http://schemas.microsoft.com/office/powerpoint/2010/main" val="699909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67E3A3-64EA-4724-A515-F2FDFAB5F07A}" type="datetimeFigureOut">
              <a:rPr lang="en-US" smtClean="0"/>
              <a:t>9/11/2016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6F0E17-3DFE-402D-9C43-089F53170D97}" type="slidenum">
              <a:rPr lang="en-US" smtClean="0"/>
              <a:t>‹#›</a:t>
            </a:fld>
            <a:endParaRPr lang="en-US"/>
          </a:p>
        </p:txBody>
      </p:sp>
    </p:spTree>
    <p:extLst>
      <p:ext uri="{BB962C8B-B14F-4D97-AF65-F5344CB8AC3E}">
        <p14:creationId xmlns:p14="http://schemas.microsoft.com/office/powerpoint/2010/main" val="2997066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7E3A3-64EA-4724-A515-F2FDFAB5F07A}" type="datetimeFigureOut">
              <a:rPr lang="en-US" smtClean="0"/>
              <a:t>9/11/2016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6F0E17-3DFE-402D-9C43-089F53170D97}" type="slidenum">
              <a:rPr lang="en-US" smtClean="0"/>
              <a:t>‹#›</a:t>
            </a:fld>
            <a:endParaRPr lang="en-US"/>
          </a:p>
        </p:txBody>
      </p:sp>
    </p:spTree>
    <p:extLst>
      <p:ext uri="{BB962C8B-B14F-4D97-AF65-F5344CB8AC3E}">
        <p14:creationId xmlns:p14="http://schemas.microsoft.com/office/powerpoint/2010/main" val="3034127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67E3A3-64EA-4724-A515-F2FDFAB5F07A}"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F0E17-3DFE-402D-9C43-089F53170D97}" type="slidenum">
              <a:rPr lang="en-US" smtClean="0"/>
              <a:t>‹#›</a:t>
            </a:fld>
            <a:endParaRPr lang="en-US"/>
          </a:p>
        </p:txBody>
      </p:sp>
    </p:spTree>
    <p:extLst>
      <p:ext uri="{BB962C8B-B14F-4D97-AF65-F5344CB8AC3E}">
        <p14:creationId xmlns:p14="http://schemas.microsoft.com/office/powerpoint/2010/main" val="129698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67E3A3-64EA-4724-A515-F2FDFAB5F07A}" type="datetimeFigureOut">
              <a:rPr lang="en-US" smtClean="0"/>
              <a:t>9/11/2016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F0E17-3DFE-402D-9C43-089F53170D97}" type="slidenum">
              <a:rPr lang="en-US" smtClean="0"/>
              <a:t>‹#›</a:t>
            </a:fld>
            <a:endParaRPr lang="en-US"/>
          </a:p>
        </p:txBody>
      </p:sp>
    </p:spTree>
    <p:extLst>
      <p:ext uri="{BB962C8B-B14F-4D97-AF65-F5344CB8AC3E}">
        <p14:creationId xmlns:p14="http://schemas.microsoft.com/office/powerpoint/2010/main" val="2200611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7E3A3-64EA-4724-A515-F2FDFAB5F07A}" type="datetimeFigureOut">
              <a:rPr lang="en-US" smtClean="0"/>
              <a:t>9/11/2016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F0E17-3DFE-402D-9C43-089F53170D97}" type="slidenum">
              <a:rPr lang="en-US" smtClean="0"/>
              <a:t>‹#›</a:t>
            </a:fld>
            <a:endParaRPr lang="en-US"/>
          </a:p>
        </p:txBody>
      </p:sp>
    </p:spTree>
    <p:extLst>
      <p:ext uri="{BB962C8B-B14F-4D97-AF65-F5344CB8AC3E}">
        <p14:creationId xmlns:p14="http://schemas.microsoft.com/office/powerpoint/2010/main" val="41635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8989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9927"/>
            <a:ext cx="8130654" cy="4502742"/>
          </a:xfrm>
          <a:solidFill>
            <a:schemeClr val="tx1">
              <a:alpha val="40000"/>
            </a:schemeClr>
          </a:solidFill>
          <a:effectLst>
            <a:glow>
              <a:schemeClr val="tx1"/>
            </a:glow>
            <a:softEdge rad="406400"/>
          </a:effectLst>
        </p:spPr>
        <p:txBody>
          <a:bodyPr>
            <a:noAutofit/>
          </a:bodyPr>
          <a:lstStyle/>
          <a:p>
            <a:r>
              <a:rPr lang="en-US" sz="80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t>The</a:t>
            </a:r>
            <a:r>
              <a:rPr lang="en-US" sz="115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t> Risen Lord </a:t>
            </a:r>
            <a:br>
              <a:rPr lang="en-US" sz="115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br>
            <a:r>
              <a:rPr lang="en-US" sz="80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t>and</a:t>
            </a:r>
            <a:br>
              <a:rPr lang="en-US" sz="115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br>
            <a:r>
              <a:rPr lang="en-US" sz="115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t>His Commission</a:t>
            </a:r>
          </a:p>
        </p:txBody>
      </p:sp>
    </p:spTree>
    <p:extLst>
      <p:ext uri="{BB962C8B-B14F-4D97-AF65-F5344CB8AC3E}">
        <p14:creationId xmlns:p14="http://schemas.microsoft.com/office/powerpoint/2010/main" val="6788989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0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t>The Resurrection and the Commission</a:t>
            </a:r>
            <a:endParaRPr lang="en-US" sz="5000" dirty="0"/>
          </a:p>
        </p:txBody>
      </p:sp>
      <p:sp>
        <p:nvSpPr>
          <p:cNvPr id="3" name="Content Placeholder 2"/>
          <p:cNvSpPr>
            <a:spLocks noGrp="1"/>
          </p:cNvSpPr>
          <p:nvPr>
            <p:ph idx="1"/>
          </p:nvPr>
        </p:nvSpPr>
        <p:spPr>
          <a:solidFill>
            <a:schemeClr val="tx1">
              <a:alpha val="60000"/>
            </a:schemeClr>
          </a:solidFill>
        </p:spPr>
        <p:txBody>
          <a:bodyPr>
            <a:normAutofit lnSpcReduction="10000"/>
          </a:bodyPr>
          <a:lstStyle/>
          <a:p>
            <a:pPr marL="0" indent="0" algn="ctr">
              <a:buNone/>
            </a:pPr>
            <a:r>
              <a:rPr lang="en-US" sz="3600" b="1" dirty="0">
                <a:solidFill>
                  <a:schemeClr val="bg1"/>
                </a:solidFill>
              </a:rPr>
              <a:t>News of Resurrection – Important/Urgent</a:t>
            </a:r>
          </a:p>
          <a:p>
            <a:pPr marL="0" indent="0" algn="ctr">
              <a:buNone/>
            </a:pPr>
            <a:r>
              <a:rPr lang="en-US" sz="3200" i="1" dirty="0">
                <a:solidFill>
                  <a:schemeClr val="bg1"/>
                </a:solidFill>
              </a:rPr>
              <a:t>– Matthew 28:1-10 –</a:t>
            </a:r>
          </a:p>
          <a:p>
            <a:pPr marL="0" indent="0" algn="ctr">
              <a:buNone/>
            </a:pPr>
            <a:r>
              <a:rPr lang="en-US" sz="3600" b="1" dirty="0">
                <a:solidFill>
                  <a:schemeClr val="bg1"/>
                </a:solidFill>
              </a:rPr>
              <a:t>Resurrection of Jesus – Keystone of Christianity</a:t>
            </a:r>
          </a:p>
          <a:p>
            <a:pPr marL="0" indent="0" algn="ctr">
              <a:buNone/>
            </a:pPr>
            <a:r>
              <a:rPr lang="en-US" sz="3200" i="1" dirty="0">
                <a:solidFill>
                  <a:schemeClr val="bg1"/>
                </a:solidFill>
              </a:rPr>
              <a:t>– Matthew 28:11-15; 1 Corinthians 15:12-19 –</a:t>
            </a:r>
          </a:p>
          <a:p>
            <a:pPr marL="0" indent="0" algn="ctr">
              <a:buNone/>
            </a:pPr>
            <a:r>
              <a:rPr lang="en-US" sz="3600" b="1" dirty="0">
                <a:solidFill>
                  <a:schemeClr val="bg1"/>
                </a:solidFill>
              </a:rPr>
              <a:t>We Must Spread Truth – He is risen!</a:t>
            </a:r>
          </a:p>
          <a:p>
            <a:pPr marL="0" indent="0" algn="ctr">
              <a:buNone/>
            </a:pPr>
            <a:r>
              <a:rPr lang="en-US" sz="3200" i="1" dirty="0">
                <a:solidFill>
                  <a:schemeClr val="bg1"/>
                </a:solidFill>
              </a:rPr>
              <a:t>– Luke 24:44-47 – </a:t>
            </a:r>
          </a:p>
        </p:txBody>
      </p:sp>
    </p:spTree>
    <p:extLst>
      <p:ext uri="{BB962C8B-B14F-4D97-AF65-F5344CB8AC3E}">
        <p14:creationId xmlns:p14="http://schemas.microsoft.com/office/powerpoint/2010/main" val="30377305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0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t>Truths Supported by the Resurrection</a:t>
            </a:r>
            <a:endParaRPr lang="en-US" sz="5000" dirty="0"/>
          </a:p>
        </p:txBody>
      </p:sp>
      <p:sp>
        <p:nvSpPr>
          <p:cNvPr id="3" name="Content Placeholder 2"/>
          <p:cNvSpPr>
            <a:spLocks noGrp="1"/>
          </p:cNvSpPr>
          <p:nvPr>
            <p:ph idx="1"/>
          </p:nvPr>
        </p:nvSpPr>
        <p:spPr>
          <a:solidFill>
            <a:schemeClr val="tx1">
              <a:alpha val="60000"/>
            </a:schemeClr>
          </a:solidFill>
        </p:spPr>
        <p:txBody>
          <a:bodyPr>
            <a:normAutofit/>
          </a:bodyPr>
          <a:lstStyle/>
          <a:p>
            <a:pPr marL="0" indent="0" algn="ctr">
              <a:buNone/>
            </a:pPr>
            <a:r>
              <a:rPr lang="en-US" sz="3600" b="1" dirty="0">
                <a:solidFill>
                  <a:schemeClr val="bg1"/>
                </a:solidFill>
              </a:rPr>
              <a:t>Jesus Christ is King</a:t>
            </a:r>
          </a:p>
          <a:p>
            <a:pPr marL="0" indent="0" algn="ctr">
              <a:buNone/>
            </a:pPr>
            <a:r>
              <a:rPr lang="en-US" sz="3200" i="1" dirty="0">
                <a:solidFill>
                  <a:schemeClr val="bg1"/>
                </a:solidFill>
              </a:rPr>
              <a:t>– Mark 16:19-20; Acts 2:32-36;                   Hebrews 1:1-2, 8-13; Matthew 28:18;    Romans 2:12-16 –</a:t>
            </a:r>
          </a:p>
          <a:p>
            <a:pPr marL="0" indent="0" algn="ctr">
              <a:buNone/>
            </a:pPr>
            <a:r>
              <a:rPr lang="en-US" sz="3600" b="1" dirty="0">
                <a:solidFill>
                  <a:schemeClr val="bg1"/>
                </a:solidFill>
              </a:rPr>
              <a:t>Judgment According to Gospel</a:t>
            </a:r>
          </a:p>
          <a:p>
            <a:pPr marL="0" indent="0" algn="ctr">
              <a:buNone/>
            </a:pPr>
            <a:r>
              <a:rPr lang="en-US" sz="3200" i="1" dirty="0">
                <a:solidFill>
                  <a:schemeClr val="bg1"/>
                </a:solidFill>
              </a:rPr>
              <a:t>– Acts 17:30-31; John 5:24-30;                Romans 2:6-11 –</a:t>
            </a:r>
          </a:p>
        </p:txBody>
      </p:sp>
    </p:spTree>
    <p:extLst>
      <p:ext uri="{BB962C8B-B14F-4D97-AF65-F5344CB8AC3E}">
        <p14:creationId xmlns:p14="http://schemas.microsoft.com/office/powerpoint/2010/main" val="1167664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9927"/>
            <a:ext cx="8130654" cy="4502742"/>
          </a:xfrm>
          <a:solidFill>
            <a:schemeClr val="tx1">
              <a:alpha val="40000"/>
            </a:schemeClr>
          </a:solidFill>
          <a:effectLst>
            <a:glow>
              <a:schemeClr val="tx1"/>
            </a:glow>
            <a:softEdge rad="406400"/>
          </a:effectLst>
        </p:spPr>
        <p:txBody>
          <a:bodyPr>
            <a:noAutofit/>
          </a:bodyPr>
          <a:lstStyle/>
          <a:p>
            <a:r>
              <a:rPr lang="en-US" sz="80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t>The</a:t>
            </a:r>
            <a:r>
              <a:rPr lang="en-US" sz="115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t> Risen Lord </a:t>
            </a:r>
            <a:br>
              <a:rPr lang="en-US" sz="115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br>
            <a:r>
              <a:rPr lang="en-US" sz="80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t>and</a:t>
            </a:r>
            <a:br>
              <a:rPr lang="en-US" sz="115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br>
            <a:r>
              <a:rPr lang="en-US" sz="11500" dirty="0">
                <a:solidFill>
                  <a:srgbClr val="DD9E70"/>
                </a:solidFill>
                <a:effectLst>
                  <a:glow rad="139700">
                    <a:srgbClr val="443F3B"/>
                  </a:glow>
                  <a:innerShdw blurRad="63500" dist="50800" dir="10800000">
                    <a:prstClr val="black">
                      <a:alpha val="50000"/>
                    </a:prstClr>
                  </a:innerShdw>
                </a:effectLst>
                <a:latin typeface="Mistral" panose="03090702030407020403" pitchFamily="66" charset="0"/>
              </a:rPr>
              <a:t>His Commission</a:t>
            </a:r>
          </a:p>
        </p:txBody>
      </p:sp>
    </p:spTree>
    <p:extLst>
      <p:ext uri="{BB962C8B-B14F-4D97-AF65-F5344CB8AC3E}">
        <p14:creationId xmlns:p14="http://schemas.microsoft.com/office/powerpoint/2010/main" val="40958161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TotalTime>
  <Words>1073</Words>
  <Application>Microsoft Office PowerPoint</Application>
  <PresentationFormat>On-screen Show (4:3)</PresentationFormat>
  <Paragraphs>82</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Mistral</vt:lpstr>
      <vt:lpstr>Times New Roman</vt:lpstr>
      <vt:lpstr>Wingdings</vt:lpstr>
      <vt:lpstr>Office Theme</vt:lpstr>
      <vt:lpstr>PowerPoint Presentation</vt:lpstr>
      <vt:lpstr>The Risen Lord  and His Commission</vt:lpstr>
      <vt:lpstr>The Resurrection and the Commission</vt:lpstr>
      <vt:lpstr>Truths Supported by the Resurrection</vt:lpstr>
      <vt:lpstr>The Risen Lord  and His Commission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Risen Lord  and His Commission</dc:title>
  <dc:creator>Jeremiah Cox</dc:creator>
  <cp:lastModifiedBy>Jeremiah Cox</cp:lastModifiedBy>
  <cp:revision>5</cp:revision>
  <dcterms:created xsi:type="dcterms:W3CDTF">2016-05-05T15:42:13Z</dcterms:created>
  <dcterms:modified xsi:type="dcterms:W3CDTF">2016-09-11T21:54:55Z</dcterms:modified>
</cp:coreProperties>
</file>