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56" r:id="rId3"/>
    <p:sldId id="257"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1D13"/>
    <a:srgbClr val="B831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3" d="2"/>
        <a:sy n="3" d="2"/>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F45F0-6108-43C7-A854-5873AFB7DB39}" type="datetimeFigureOut">
              <a:rPr lang="en-US" smtClean="0"/>
              <a:t>10/9/2016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E0FDF-1300-4989-8178-C7AB04D1488D}" type="slidenum">
              <a:rPr lang="en-US" smtClean="0"/>
              <a:t>‹#›</a:t>
            </a:fld>
            <a:endParaRPr lang="en-US"/>
          </a:p>
        </p:txBody>
      </p:sp>
    </p:spTree>
    <p:extLst>
      <p:ext uri="{BB962C8B-B14F-4D97-AF65-F5344CB8AC3E}">
        <p14:creationId xmlns:p14="http://schemas.microsoft.com/office/powerpoint/2010/main" val="109276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An Appeal For Brotherly Love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Philemon</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Introduction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Fellow Christians have a commonality that should, and will if said Christian is living according to the name by which he is called, lead to a natural affection.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should treat each other lovingly at all times.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epistle of Philemon is a small, but powerful section of scripture dedicated to this subject.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it we can see how brotherly love acts.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it we can see the powerful nature of brotherly love in overcoming difficult situations.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Need For Brotherly Love</a:t>
            </a:r>
          </a:p>
          <a:p>
            <a:endParaRPr lang="en-US" dirty="0"/>
          </a:p>
        </p:txBody>
      </p:sp>
      <p:sp>
        <p:nvSpPr>
          <p:cNvPr id="4" name="Slide Number Placeholder 3"/>
          <p:cNvSpPr>
            <a:spLocks noGrp="1"/>
          </p:cNvSpPr>
          <p:nvPr>
            <p:ph type="sldNum" sz="quarter" idx="10"/>
          </p:nvPr>
        </p:nvSpPr>
        <p:spPr/>
        <p:txBody>
          <a:bodyPr/>
          <a:lstStyle/>
          <a:p>
            <a:fld id="{E82E0FDF-1300-4989-8178-C7AB04D1488D}" type="slidenum">
              <a:rPr lang="en-US" smtClean="0"/>
              <a:t>2</a:t>
            </a:fld>
            <a:endParaRPr lang="en-US"/>
          </a:p>
        </p:txBody>
      </p:sp>
    </p:spTree>
    <p:extLst>
      <p:ext uri="{BB962C8B-B14F-4D97-AF65-F5344CB8AC3E}">
        <p14:creationId xmlns:p14="http://schemas.microsoft.com/office/powerpoint/2010/main" val="1404319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Need For Brotherly Love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Commanded and Expected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brotherly love continue” (Hebrews 13:1).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Philadelphia</a:t>
            </a:r>
            <a:r>
              <a:rPr lang="en-US" dirty="0">
                <a:latin typeface="Calibri" panose="020F0502020204030204" pitchFamily="34" charset="0"/>
                <a:ea typeface="Calibri" panose="020F0502020204030204" pitchFamily="34" charset="0"/>
                <a:cs typeface="Times New Roman" panose="02020603050405020304" pitchFamily="18" charset="0"/>
              </a:rPr>
              <a:t> – fraternal affection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Special mutual regard for one another regardless of outer differences. It springs from the commonality in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4:9-10</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You are taught by God to love one another.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be added to our character</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godliness brotherly kindness, and to brotherly kindness love” (2 Peter 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Second only to </a:t>
            </a:r>
            <a:r>
              <a:rPr lang="en-US" i="1" dirty="0">
                <a:latin typeface="Calibri" panose="020F0502020204030204" pitchFamily="34" charset="0"/>
                <a:ea typeface="Calibri" panose="020F0502020204030204" pitchFamily="34" charset="0"/>
                <a:cs typeface="Times New Roman" panose="02020603050405020304" pitchFamily="18" charset="0"/>
              </a:rPr>
              <a:t>agape</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without action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3:16-19</a:t>
            </a:r>
            <a:r>
              <a:rPr lang="en-US" dirty="0">
                <a:latin typeface="Calibri" panose="020F0502020204030204" pitchFamily="34" charset="0"/>
                <a:ea typeface="Calibri" panose="020F0502020204030204" pitchFamily="34" charset="0"/>
                <a:cs typeface="Times New Roman" panose="02020603050405020304" pitchFamily="18" charset="0"/>
              </a:rPr>
              <a:t> – love in deed and in truth.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not the mere feeling of affection, but that affection expressed in word and deed.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3:8-15</a:t>
            </a:r>
            <a:r>
              <a:rPr lang="en-US" dirty="0">
                <a:latin typeface="Calibri" panose="020F0502020204030204" pitchFamily="34" charset="0"/>
                <a:ea typeface="Calibri" panose="020F0502020204030204" pitchFamily="34" charset="0"/>
                <a:cs typeface="Times New Roman" panose="02020603050405020304" pitchFamily="18" charset="0"/>
              </a:rPr>
              <a:t> – it is acted out with mercy, humility, meekness, etc. (It does not harm the other person.)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Ensures Unity Among Brethren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2:1-4</a:t>
            </a:r>
            <a:r>
              <a:rPr lang="en-US" dirty="0">
                <a:latin typeface="Calibri" panose="020F0502020204030204" pitchFamily="34" charset="0"/>
                <a:ea typeface="Calibri" panose="020F0502020204030204" pitchFamily="34" charset="0"/>
                <a:cs typeface="Times New Roman" panose="02020603050405020304" pitchFamily="18" charset="0"/>
              </a:rPr>
              <a:t> – brotherly love is expressed by the value one has in another, and as such, a wish for their well-being.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brotherly love continues we will not seek to hurt one another.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will seek out each other’s interests instead of our own even in the most difficult situations.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As such, a like-mindedness is promoted, and the result is unity.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6:7-8</a:t>
            </a:r>
            <a:r>
              <a:rPr lang="en-US" b="1" dirty="0">
                <a:latin typeface="Calibri" panose="020F0502020204030204" pitchFamily="34" charset="0"/>
                <a:ea typeface="Calibri" panose="020F0502020204030204" pitchFamily="34" charset="0"/>
                <a:cs typeface="Times New Roman" panose="02020603050405020304" pitchFamily="18" charset="0"/>
              </a:rPr>
              <a:t> – when brotherly love is lacking.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These brethren were not considering that the person they had conflict with was a BROTHER IN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they had fraternal affection, the problem would work itself out as each followed accordingly.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Brethren must have such care for one another that allows even the most difficult of situations to be resolved.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“Love suffers long and is kind…does not seek its own is not provoked,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thinks no evil</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(1 Corinthians 13:4-5) “does not take into account a wrong suffered”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Corinthians were not using their spiritual gifts with love. They lacked brotherly love, and as such were hurting each other as the unity of the congregation was compromised. This ought not to be so.</a:t>
            </a: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An Appeal For Brotherly Love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Philemon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Philemon is a short personal epistle sent by Paul to Philemon, a son in the faith – one whom Paul loved.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 written on Philemon’s behalf, but for him on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behalf.</a:t>
            </a:r>
          </a:p>
          <a:p>
            <a:pPr marL="742950" marR="0" lvl="1" indent="-285750">
              <a:lnSpc>
                <a:spcPct val="107000"/>
              </a:lnSpc>
              <a:spcBef>
                <a:spcPts val="0"/>
              </a:spcBef>
              <a:spcAft>
                <a:spcPts val="0"/>
              </a:spcAft>
              <a:buFont typeface="+mj-lt"/>
              <a:buAutoNum type="alphaLcPeriod"/>
            </a:pP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 Philemon’s slave who ran away from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10-11, 15-16</a:t>
            </a:r>
            <a:r>
              <a:rPr lang="en-US" dirty="0">
                <a:latin typeface="Calibri" panose="020F0502020204030204" pitchFamily="34" charset="0"/>
                <a:ea typeface="Calibri" panose="020F0502020204030204" pitchFamily="34" charset="0"/>
                <a:cs typeface="Times New Roman" panose="02020603050405020304" pitchFamily="18" charset="0"/>
              </a:rPr>
              <a:t> – came into contact somehow with Paul, and was converted.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As a runaway slave, it is likely he caused Philemon some kind of loss.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An appeal by Paul to Philemon to express brotherly love in this sensitive situation.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Within the law, Philemon had every right to punish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Paul has great care for </a:t>
            </a:r>
            <a:r>
              <a:rPr lang="en-US" b="1" dirty="0" err="1">
                <a:latin typeface="Calibri" panose="020F0502020204030204" pitchFamily="34" charset="0"/>
                <a:ea typeface="Calibri" panose="020F0502020204030204" pitchFamily="34" charset="0"/>
                <a:cs typeface="Times New Roman" panose="02020603050405020304" pitchFamily="18" charset="0"/>
              </a:rPr>
              <a:t>Onesimus</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b="1" i="1" u="sng" dirty="0">
                <a:latin typeface="Calibri" panose="020F0502020204030204" pitchFamily="34" charset="0"/>
                <a:ea typeface="Calibri" panose="020F0502020204030204" pitchFamily="34" charset="0"/>
                <a:cs typeface="Times New Roman" panose="02020603050405020304" pitchFamily="18" charset="0"/>
              </a:rPr>
              <a:t>as should we for our brethren</a:t>
            </a:r>
            <a:r>
              <a:rPr lang="en-US" b="1" dirty="0">
                <a:latin typeface="Calibri" panose="020F0502020204030204" pitchFamily="34" charset="0"/>
                <a:ea typeface="Calibri" panose="020F0502020204030204" pitchFamily="34" charset="0"/>
                <a:cs typeface="Times New Roman" panose="02020603050405020304" pitchFamily="18" charset="0"/>
              </a:rPr>
              <a:t> – and seeks to appeal to Philemon’s better nature to receive </a:t>
            </a:r>
            <a:r>
              <a:rPr lang="en-US" b="1" dirty="0" err="1">
                <a:latin typeface="Calibri" panose="020F0502020204030204" pitchFamily="34" charset="0"/>
                <a:ea typeface="Calibri" panose="020F0502020204030204" pitchFamily="34" charset="0"/>
                <a:cs typeface="Times New Roman" panose="02020603050405020304" pitchFamily="18" charset="0"/>
              </a:rPr>
              <a:t>Onesimus</a:t>
            </a:r>
            <a:r>
              <a:rPr lang="en-US" b="1" dirty="0">
                <a:latin typeface="Calibri" panose="020F0502020204030204" pitchFamily="34" charset="0"/>
                <a:ea typeface="Calibri" panose="020F0502020204030204" pitchFamily="34" charset="0"/>
                <a:cs typeface="Times New Roman" panose="02020603050405020304" pitchFamily="18" charset="0"/>
              </a:rPr>
              <a:t> in a friendly, forgiving, and brotherly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Praise for Philemon’s consistent expression of brotherly love. (</a:t>
            </a:r>
            <a:r>
              <a:rPr lang="en-US" i="1" dirty="0">
                <a:latin typeface="Calibri" panose="020F0502020204030204" pitchFamily="34" charset="0"/>
                <a:ea typeface="Calibri" panose="020F0502020204030204" pitchFamily="34" charset="0"/>
                <a:cs typeface="Times New Roman" panose="02020603050405020304" pitchFamily="18" charset="0"/>
              </a:rPr>
              <a:t>Setting the foundation for his request concerning </a:t>
            </a:r>
            <a:r>
              <a:rPr lang="en-US" i="1" dirty="0" err="1">
                <a:latin typeface="Calibri" panose="020F0502020204030204" pitchFamily="34" charset="0"/>
                <a:ea typeface="Calibri" panose="020F0502020204030204" pitchFamily="34" charset="0"/>
                <a:cs typeface="Times New Roman" panose="02020603050405020304" pitchFamily="18" charset="0"/>
              </a:rPr>
              <a:t>Onesimus</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4-6)</a:t>
            </a:r>
            <a:r>
              <a:rPr lang="en-US" dirty="0">
                <a:latin typeface="Calibri" panose="020F0502020204030204" pitchFamily="34" charset="0"/>
                <a:ea typeface="Calibri" panose="020F0502020204030204" pitchFamily="34" charset="0"/>
                <a:cs typeface="Times New Roman" panose="02020603050405020304" pitchFamily="18" charset="0"/>
              </a:rPr>
              <a:t> – Paul has heard of Philemon’s character and love, and wishes for it to continue. (He wants Philemon to continue doing what is right.)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Philemon’s expression of brotherly love has been cause for </a:t>
            </a:r>
            <a:r>
              <a:rPr lang="en-US" b="1" dirty="0">
                <a:latin typeface="Calibri" panose="020F0502020204030204" pitchFamily="34" charset="0"/>
                <a:ea typeface="Calibri" panose="020F0502020204030204" pitchFamily="34" charset="0"/>
                <a:cs typeface="Times New Roman" panose="02020603050405020304" pitchFamily="18" charset="0"/>
              </a:rPr>
              <a:t>JOY, COMFORT, and REFRESHMENT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Brotherly love works wonders.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edify one another with the word, but there is need for interaction on all levels. </a:t>
            </a:r>
            <a:r>
              <a:rPr lang="en-US" b="1" dirty="0">
                <a:latin typeface="Calibri" panose="020F0502020204030204" pitchFamily="34" charset="0"/>
                <a:ea typeface="Calibri" panose="020F0502020204030204" pitchFamily="34" charset="0"/>
                <a:cs typeface="Times New Roman" panose="02020603050405020304" pitchFamily="18" charset="0"/>
              </a:rPr>
              <a:t>We should show an interest in one another, and help each other out as we have opportunity.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Plea for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to Philemon.</a:t>
            </a:r>
            <a:r>
              <a:rPr lang="en-US" b="1" dirty="0">
                <a:latin typeface="Calibri" panose="020F0502020204030204" pitchFamily="34" charset="0"/>
                <a:ea typeface="Calibri" panose="020F0502020204030204" pitchFamily="34" charset="0"/>
                <a:cs typeface="Times New Roman" panose="02020603050405020304" pitchFamily="18" charset="0"/>
              </a:rPr>
              <a:t> (v. 8-16).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8-9, 13-14)</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love’s sake” (v. 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did not make a stern command, though he could have as an apostle.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appealed to Philemon’s past of brotherly love.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10-11)</a:t>
            </a:r>
            <a:r>
              <a:rPr lang="en-US" dirty="0">
                <a:latin typeface="Calibri" panose="020F0502020204030204" pitchFamily="34" charset="0"/>
                <a:ea typeface="Calibri" panose="020F0502020204030204" pitchFamily="34" charset="0"/>
                <a:cs typeface="Times New Roman" panose="02020603050405020304" pitchFamily="18" charset="0"/>
              </a:rPr>
              <a:t> – Emphasis is placed by Paul on the change in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situation.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He was “begotten” by Paul – taught the gospel and obeyed.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Unprofitable – ran away.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Profitable – will return. (For Paul, helped him while in prison.)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receive him. (my own heart – Paul had great love for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15-16)</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no doubt his running away was wrong.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Paul suggests that God may have used this in His providence to bring about his conversion.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Now you can receive him, not simply as a slave, but as a brother in Christ – forever. How wonderful!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degree of reception and Paul’s confidence in Philemon.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No doubt, Philemon and Paul were very close.</a:t>
            </a:r>
          </a:p>
          <a:p>
            <a:pPr marL="1143000" marR="0" lvl="2" indent="-228600">
              <a:lnSpc>
                <a:spcPct val="107000"/>
              </a:lnSpc>
              <a:spcBef>
                <a:spcPts val="0"/>
              </a:spcBef>
              <a:spcAft>
                <a:spcPts val="0"/>
              </a:spcAft>
              <a:buFont typeface="+mj-lt"/>
              <a:buAutoNum type="romanLcPeriod"/>
            </a:pP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19b)</a:t>
            </a:r>
            <a:r>
              <a:rPr lang="en-US" dirty="0">
                <a:latin typeface="Calibri" panose="020F0502020204030204" pitchFamily="34" charset="0"/>
                <a:ea typeface="Calibri" panose="020F0502020204030204" pitchFamily="34" charset="0"/>
                <a:cs typeface="Times New Roman" panose="02020603050405020304" pitchFamily="18" charset="0"/>
              </a:rPr>
              <a:t> – seems as though Philemon was Paul’s son in the faith as well.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Philemon treated Paul with great kindness and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was confident Philemon would continue to show him such in the future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Philemon was to treat </a:t>
            </a:r>
            <a:r>
              <a:rPr lang="en-US" b="1" dirty="0" err="1">
                <a:latin typeface="Calibri" panose="020F0502020204030204" pitchFamily="34" charset="0"/>
                <a:ea typeface="Calibri" panose="020F0502020204030204" pitchFamily="34" charset="0"/>
                <a:cs typeface="Times New Roman" panose="02020603050405020304" pitchFamily="18" charset="0"/>
              </a:rPr>
              <a:t>Onesimus</a:t>
            </a:r>
            <a:r>
              <a:rPr lang="en-US" b="1" dirty="0">
                <a:latin typeface="Calibri" panose="020F0502020204030204" pitchFamily="34" charset="0"/>
                <a:ea typeface="Calibri" panose="020F0502020204030204" pitchFamily="34" charset="0"/>
                <a:cs typeface="Times New Roman" panose="02020603050405020304" pitchFamily="18" charset="0"/>
              </a:rPr>
              <a:t> the same way</a:t>
            </a:r>
            <a:r>
              <a:rPr lang="en-US" dirty="0">
                <a:latin typeface="Calibri" panose="020F0502020204030204" pitchFamily="34" charset="0"/>
                <a:ea typeface="Calibri" panose="020F0502020204030204" pitchFamily="34" charset="0"/>
                <a:cs typeface="Times New Roman" panose="02020603050405020304" pitchFamily="18" charset="0"/>
              </a:rPr>
              <a:t>. (Despite the wrong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commited</a:t>
            </a:r>
            <a:r>
              <a:rPr lang="en-US" dirty="0">
                <a:latin typeface="Calibri" panose="020F0502020204030204" pitchFamily="34" charset="0"/>
                <a:ea typeface="Calibri" panose="020F0502020204030204" pitchFamily="34" charset="0"/>
                <a:cs typeface="Times New Roman" panose="02020603050405020304" pitchFamily="18" charset="0"/>
              </a:rPr>
              <a:t> – forgiveness and mercy.)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18-20)</a:t>
            </a:r>
            <a:r>
              <a:rPr lang="en-US" dirty="0">
                <a:latin typeface="Calibri" panose="020F0502020204030204" pitchFamily="34" charset="0"/>
                <a:ea typeface="Calibri" panose="020F0502020204030204" pitchFamily="34" charset="0"/>
                <a:cs typeface="Times New Roman" panose="02020603050405020304" pitchFamily="18" charset="0"/>
              </a:rPr>
              <a:t> – Paul loved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so much he was willing to repay Philemon according to his debts.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Paul would greatly benefit from Philemon treating </a:t>
            </a: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accordingly.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had great love for other Christians, and wanted them to do right, and be treated right.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Paul was confident in Philemon because of his proven character, and because of the effective nature of brotherly love.</a:t>
            </a:r>
          </a:p>
          <a:p>
            <a:pPr marL="1143000" marR="0" lvl="2" indent="-228600">
              <a:lnSpc>
                <a:spcPct val="107000"/>
              </a:lnSpc>
              <a:spcBef>
                <a:spcPts val="0"/>
              </a:spcBef>
              <a:spcAft>
                <a:spcPts val="0"/>
              </a:spcAft>
              <a:buFont typeface="+mj-lt"/>
              <a:buAutoNum type="romanLcPeriod"/>
            </a:pPr>
            <a:r>
              <a:rPr lang="en-US" dirty="0" err="1">
                <a:latin typeface="Calibri" panose="020F0502020204030204" pitchFamily="34" charset="0"/>
                <a:ea typeface="Calibri" panose="020F0502020204030204" pitchFamily="34" charset="0"/>
                <a:cs typeface="Times New Roman" panose="02020603050405020304" pitchFamily="18" charset="0"/>
              </a:rPr>
              <a:t>Onesimus</a:t>
            </a:r>
            <a:r>
              <a:rPr lang="en-US" dirty="0">
                <a:latin typeface="Calibri" panose="020F0502020204030204" pitchFamily="34" charset="0"/>
                <a:ea typeface="Calibri" panose="020F0502020204030204" pitchFamily="34" charset="0"/>
                <a:cs typeface="Times New Roman" panose="02020603050405020304" pitchFamily="18" charset="0"/>
              </a:rPr>
              <a:t> was no longer simply Philemon’s slave – </a:t>
            </a:r>
            <a:r>
              <a:rPr lang="en-US" b="1" u="sng" dirty="0">
                <a:latin typeface="Calibri" panose="020F0502020204030204" pitchFamily="34" charset="0"/>
                <a:ea typeface="Calibri" panose="020F0502020204030204" pitchFamily="34" charset="0"/>
                <a:cs typeface="Times New Roman" panose="02020603050405020304" pitchFamily="18" charset="0"/>
              </a:rPr>
              <a:t>he was his brother in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was enough for Philemon to treat him with kindness and forgiveness, and instead celebrate his conversion.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82E0FDF-1300-4989-8178-C7AB04D1488D}" type="slidenum">
              <a:rPr lang="en-US" smtClean="0"/>
              <a:t>3</a:t>
            </a:fld>
            <a:endParaRPr lang="en-US"/>
          </a:p>
        </p:txBody>
      </p:sp>
    </p:spTree>
    <p:extLst>
      <p:ext uri="{BB962C8B-B14F-4D97-AF65-F5344CB8AC3E}">
        <p14:creationId xmlns:p14="http://schemas.microsoft.com/office/powerpoint/2010/main" val="3740984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Brotherly love is commanded and expected by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treat one another accordingly.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 brotherly love, even the most difficult situations can be handled appropriately, and effectively.</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Paul’s epistle to Philemon serves as a wonderful example of the bond Christians have, and how that is to be expressed in the action of love.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82E0FDF-1300-4989-8178-C7AB04D1488D}" type="slidenum">
              <a:rPr lang="en-US" smtClean="0"/>
              <a:t>4</a:t>
            </a:fld>
            <a:endParaRPr lang="en-US"/>
          </a:p>
        </p:txBody>
      </p:sp>
    </p:spTree>
    <p:extLst>
      <p:ext uri="{BB962C8B-B14F-4D97-AF65-F5344CB8AC3E}">
        <p14:creationId xmlns:p14="http://schemas.microsoft.com/office/powerpoint/2010/main" val="365960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728DC2-0FE0-413E-8263-F070C176410A}"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344952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728DC2-0FE0-413E-8263-F070C176410A}"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150187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728DC2-0FE0-413E-8263-F070C176410A}"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314587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728DC2-0FE0-413E-8263-F070C176410A}"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369263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728DC2-0FE0-413E-8263-F070C176410A}"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264934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728DC2-0FE0-413E-8263-F070C176410A}"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386135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728DC2-0FE0-413E-8263-F070C176410A}"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236521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728DC2-0FE0-413E-8263-F070C176410A}"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411807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28DC2-0FE0-413E-8263-F070C176410A}"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212899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728DC2-0FE0-413E-8263-F070C176410A}"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143192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728DC2-0FE0-413E-8263-F070C176410A}"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D9865-EFF4-46B9-A5AB-6747E3B4F6A8}" type="slidenum">
              <a:rPr lang="en-US" smtClean="0"/>
              <a:t>‹#›</a:t>
            </a:fld>
            <a:endParaRPr lang="en-US"/>
          </a:p>
        </p:txBody>
      </p:sp>
    </p:spTree>
    <p:extLst>
      <p:ext uri="{BB962C8B-B14F-4D97-AF65-F5344CB8AC3E}">
        <p14:creationId xmlns:p14="http://schemas.microsoft.com/office/powerpoint/2010/main" val="264452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8DC2-0FE0-413E-8263-F070C176410A}" type="datetimeFigureOut">
              <a:rPr lang="en-US" smtClean="0"/>
              <a:t>10/9/2016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D9865-EFF4-46B9-A5AB-6747E3B4F6A8}" type="slidenum">
              <a:rPr lang="en-US" smtClean="0"/>
              <a:t>‹#›</a:t>
            </a:fld>
            <a:endParaRPr lang="en-US"/>
          </a:p>
        </p:txBody>
      </p:sp>
    </p:spTree>
    <p:extLst>
      <p:ext uri="{BB962C8B-B14F-4D97-AF65-F5344CB8AC3E}">
        <p14:creationId xmlns:p14="http://schemas.microsoft.com/office/powerpoint/2010/main" val="921700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503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27481"/>
            <a:ext cx="5392271" cy="2387600"/>
          </a:xfrm>
        </p:spPr>
        <p:txBody>
          <a:bodyPr>
            <a:normAutofit/>
          </a:bodyPr>
          <a:lstStyle/>
          <a:p>
            <a:r>
              <a:rPr lang="en-US" sz="6600" b="1" dirty="0">
                <a:solidFill>
                  <a:srgbClr val="901D13"/>
                </a:solidFill>
                <a:latin typeface="Blackadder ITC" panose="04020505051007020D02" pitchFamily="82" charset="0"/>
              </a:rPr>
              <a:t>An Appeal For Brotherly Love</a:t>
            </a:r>
          </a:p>
        </p:txBody>
      </p:sp>
      <p:sp>
        <p:nvSpPr>
          <p:cNvPr id="3" name="Subtitle 2"/>
          <p:cNvSpPr>
            <a:spLocks noGrp="1"/>
          </p:cNvSpPr>
          <p:nvPr>
            <p:ph type="subTitle" idx="1"/>
          </p:nvPr>
        </p:nvSpPr>
        <p:spPr>
          <a:xfrm>
            <a:off x="793376" y="4115081"/>
            <a:ext cx="3805517" cy="1655762"/>
          </a:xfrm>
        </p:spPr>
        <p:txBody>
          <a:bodyPr>
            <a:normAutofit/>
          </a:bodyPr>
          <a:lstStyle/>
          <a:p>
            <a:r>
              <a:rPr lang="en-US" sz="4000" i="1" dirty="0">
                <a:solidFill>
                  <a:srgbClr val="901D13"/>
                </a:solidFill>
              </a:rPr>
              <a:t>Philemon</a:t>
            </a:r>
          </a:p>
        </p:txBody>
      </p:sp>
    </p:spTree>
    <p:extLst>
      <p:ext uri="{BB962C8B-B14F-4D97-AF65-F5344CB8AC3E}">
        <p14:creationId xmlns:p14="http://schemas.microsoft.com/office/powerpoint/2010/main" val="38342685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a:effectLst>
            <a:softEdge rad="127000"/>
          </a:effectLst>
        </p:spPr>
        <p:txBody>
          <a:bodyPr>
            <a:noAutofit/>
          </a:bodyPr>
          <a:lstStyle/>
          <a:p>
            <a:pPr algn="ctr"/>
            <a:r>
              <a:rPr lang="en-US" sz="5400" b="1" dirty="0">
                <a:solidFill>
                  <a:srgbClr val="901D13"/>
                </a:solidFill>
                <a:latin typeface="Blackadder ITC" panose="04020505051007020D02" pitchFamily="82" charset="0"/>
              </a:rPr>
              <a:t>The Need For Brotherly Love</a:t>
            </a:r>
            <a:endParaRPr lang="en-US" sz="5400" dirty="0"/>
          </a:p>
        </p:txBody>
      </p:sp>
      <p:sp>
        <p:nvSpPr>
          <p:cNvPr id="3" name="Content Placeholder 2"/>
          <p:cNvSpPr>
            <a:spLocks noGrp="1"/>
          </p:cNvSpPr>
          <p:nvPr>
            <p:ph idx="1"/>
          </p:nvPr>
        </p:nvSpPr>
        <p:spPr>
          <a:solidFill>
            <a:schemeClr val="bg1">
              <a:alpha val="65000"/>
            </a:schemeClr>
          </a:solidFill>
          <a:effectLst>
            <a:softEdge rad="127000"/>
          </a:effectLst>
        </p:spPr>
        <p:txBody>
          <a:bodyPr>
            <a:normAutofit lnSpcReduction="10000"/>
          </a:bodyPr>
          <a:lstStyle/>
          <a:p>
            <a:pPr marL="0" indent="0" algn="ctr">
              <a:buNone/>
            </a:pPr>
            <a:endParaRPr lang="en-US" sz="1200" b="1" dirty="0"/>
          </a:p>
          <a:p>
            <a:pPr marL="0" indent="0" algn="ctr">
              <a:buNone/>
            </a:pPr>
            <a:r>
              <a:rPr lang="en-US" sz="3600" b="1" dirty="0"/>
              <a:t>Commanded and Expected</a:t>
            </a:r>
          </a:p>
          <a:p>
            <a:pPr marL="0" indent="0" algn="ctr">
              <a:buNone/>
            </a:pPr>
            <a:r>
              <a:rPr lang="en-US" sz="3600" i="1" dirty="0"/>
              <a:t>– Hebrews 13:1; 1 John 3:16-19; Colossians 3:8-15 –</a:t>
            </a:r>
          </a:p>
          <a:p>
            <a:pPr marL="0" indent="0" algn="ctr">
              <a:buNone/>
            </a:pPr>
            <a:r>
              <a:rPr lang="en-US" sz="3600" b="1" dirty="0"/>
              <a:t>Ensures Unity Among Brethren</a:t>
            </a:r>
          </a:p>
          <a:p>
            <a:pPr marL="0" indent="0" algn="ctr">
              <a:buNone/>
            </a:pPr>
            <a:r>
              <a:rPr lang="en-US" sz="3600" i="1" dirty="0"/>
              <a:t>– Philippians 2:1-4; 1 Corinthians 6:7-8 –</a:t>
            </a:r>
          </a:p>
          <a:p>
            <a:pPr marL="0" indent="0" algn="ctr">
              <a:buNone/>
            </a:pPr>
            <a:r>
              <a:rPr lang="en-US" sz="3600" b="1" dirty="0"/>
              <a:t>An Appeal For Brotherly Love</a:t>
            </a:r>
          </a:p>
          <a:p>
            <a:pPr marL="0" indent="0" algn="ctr">
              <a:buNone/>
            </a:pPr>
            <a:r>
              <a:rPr lang="en-US" sz="3600" i="1" dirty="0"/>
              <a:t>– Philemon –</a:t>
            </a:r>
          </a:p>
        </p:txBody>
      </p:sp>
    </p:spTree>
    <p:extLst>
      <p:ext uri="{BB962C8B-B14F-4D97-AF65-F5344CB8AC3E}">
        <p14:creationId xmlns:p14="http://schemas.microsoft.com/office/powerpoint/2010/main" val="99458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27481"/>
            <a:ext cx="5392271" cy="2387600"/>
          </a:xfrm>
        </p:spPr>
        <p:txBody>
          <a:bodyPr>
            <a:normAutofit/>
          </a:bodyPr>
          <a:lstStyle/>
          <a:p>
            <a:r>
              <a:rPr lang="en-US" sz="6600" b="1" dirty="0">
                <a:solidFill>
                  <a:srgbClr val="901D13"/>
                </a:solidFill>
                <a:latin typeface="Blackadder ITC" panose="04020505051007020D02" pitchFamily="82" charset="0"/>
              </a:rPr>
              <a:t>An Appeal For Brotherly Love</a:t>
            </a:r>
          </a:p>
        </p:txBody>
      </p:sp>
      <p:sp>
        <p:nvSpPr>
          <p:cNvPr id="3" name="Subtitle 2"/>
          <p:cNvSpPr>
            <a:spLocks noGrp="1"/>
          </p:cNvSpPr>
          <p:nvPr>
            <p:ph type="subTitle" idx="1"/>
          </p:nvPr>
        </p:nvSpPr>
        <p:spPr>
          <a:xfrm>
            <a:off x="793376" y="4115081"/>
            <a:ext cx="3805517" cy="1655762"/>
          </a:xfrm>
        </p:spPr>
        <p:txBody>
          <a:bodyPr>
            <a:normAutofit/>
          </a:bodyPr>
          <a:lstStyle/>
          <a:p>
            <a:r>
              <a:rPr lang="en-US" sz="4000" i="1" dirty="0">
                <a:solidFill>
                  <a:srgbClr val="901D13"/>
                </a:solidFill>
              </a:rPr>
              <a:t>Philemon</a:t>
            </a:r>
          </a:p>
        </p:txBody>
      </p:sp>
    </p:spTree>
    <p:extLst>
      <p:ext uri="{BB962C8B-B14F-4D97-AF65-F5344CB8AC3E}">
        <p14:creationId xmlns:p14="http://schemas.microsoft.com/office/powerpoint/2010/main" val="36838426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1252</Words>
  <Application>Microsoft Office PowerPoint</Application>
  <PresentationFormat>On-screen Show (4:3)</PresentationFormat>
  <Paragraphs>89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Blackadder ITC</vt:lpstr>
      <vt:lpstr>Calibri</vt:lpstr>
      <vt:lpstr>Calibri Light</vt:lpstr>
      <vt:lpstr>Times New Roman</vt:lpstr>
      <vt:lpstr>Wingdings</vt:lpstr>
      <vt:lpstr>Office Theme</vt:lpstr>
      <vt:lpstr>PowerPoint Presentation</vt:lpstr>
      <vt:lpstr>An Appeal For Brotherly Love</vt:lpstr>
      <vt:lpstr>The Need For Brotherly Love</vt:lpstr>
      <vt:lpstr>An Appeal For Brotherly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6</cp:revision>
  <dcterms:created xsi:type="dcterms:W3CDTF">2016-10-09T02:03:56Z</dcterms:created>
  <dcterms:modified xsi:type="dcterms:W3CDTF">2016-10-09T21:52:52Z</dcterms:modified>
</cp:coreProperties>
</file>