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3" d="2"/>
        <a:sy n="3" d="2"/>
      </p:scale>
      <p:origin x="0" y="0"/>
    </p:cViewPr>
  </p:notesTextViewPr>
  <p:notesViewPr>
    <p:cSldViewPr snapToGrid="0">
      <p:cViewPr varScale="1">
        <p:scale>
          <a:sx n="55" d="100"/>
          <a:sy n="55" d="100"/>
        </p:scale>
        <p:origin x="2022" y="-10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39C72-FEE1-45B4-BA81-4E7782361BB5}" type="datetimeFigureOut">
              <a:rPr lang="en-US" smtClean="0"/>
              <a:t>9/23/2016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E5FA7-F46E-4294-905D-2B59411DEE6B}" type="slidenum">
              <a:rPr lang="en-US" smtClean="0"/>
              <a:t>‹#›</a:t>
            </a:fld>
            <a:endParaRPr lang="en-US"/>
          </a:p>
        </p:txBody>
      </p:sp>
    </p:spTree>
    <p:extLst>
      <p:ext uri="{BB962C8B-B14F-4D97-AF65-F5344CB8AC3E}">
        <p14:creationId xmlns:p14="http://schemas.microsoft.com/office/powerpoint/2010/main" val="186182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Does God have a special plan for a 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Proverbs 3:5-6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3:5-6</a:t>
            </a:r>
            <a:r>
              <a:rPr lang="en-US" dirty="0">
                <a:latin typeface="Calibri" panose="020F0502020204030204" pitchFamily="34" charset="0"/>
                <a:ea typeface="Calibri" panose="020F0502020204030204" pitchFamily="34" charset="0"/>
                <a:cs typeface="Times New Roman" panose="02020603050405020304" pitchFamily="18" charset="0"/>
              </a:rPr>
              <a:t>, among other passages of scripture, is quoted by those in the world quite often.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used improperly by most to refer to a plan for life God has specially tailored for you.</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Men speak of “God’s will” in a secular sense – that He has planned out all the facets of our individual lives. (EX: school, sports, work, relationships,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They turn to such passages for comfort during confusing times – do not worry, everything happens for a reason, just trust in God’s plan for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Sadly, this kind of thought is even prevalent among God’s people.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Phrases used like, “Everything happens for a reason,” “If it’s meant to happen, it will happen,”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Is this scriptural?</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Does God have a distinctive plan for each individual?</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Where does this thought come from?</a:t>
            </a:r>
          </a:p>
          <a:p>
            <a:endParaRPr lang="en-US" dirty="0"/>
          </a:p>
        </p:txBody>
      </p:sp>
      <p:sp>
        <p:nvSpPr>
          <p:cNvPr id="4" name="Slide Number Placeholder 3"/>
          <p:cNvSpPr>
            <a:spLocks noGrp="1"/>
          </p:cNvSpPr>
          <p:nvPr>
            <p:ph type="sldNum" sz="quarter" idx="10"/>
          </p:nvPr>
        </p:nvSpPr>
        <p:spPr/>
        <p:txBody>
          <a:bodyPr/>
          <a:lstStyle/>
          <a:p>
            <a:fld id="{014E5FA7-F46E-4294-905D-2B59411DEE6B}" type="slidenum">
              <a:rPr lang="en-US" smtClean="0"/>
              <a:t>2</a:t>
            </a:fld>
            <a:endParaRPr lang="en-US"/>
          </a:p>
        </p:txBody>
      </p:sp>
    </p:spTree>
    <p:extLst>
      <p:ext uri="{BB962C8B-B14F-4D97-AF65-F5344CB8AC3E}">
        <p14:creationId xmlns:p14="http://schemas.microsoft.com/office/powerpoint/2010/main" val="333038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Where does this thought come from?</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Calvinism and Predestination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from all eternity, did, by the most wise and holy counsel of his own will, freely and unchangeably ordain whatsoever comes to pass.” (Presbyterian Confession of Faith, chap. Iii, sec. I)</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Misunderstanding of God’s Sovereignty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32:17</a:t>
            </a:r>
            <a:r>
              <a:rPr lang="en-US" dirty="0">
                <a:latin typeface="Calibri" panose="020F0502020204030204" pitchFamily="34" charset="0"/>
                <a:ea typeface="Calibri" panose="020F0502020204030204" pitchFamily="34" charset="0"/>
                <a:cs typeface="Times New Roman" panose="02020603050405020304" pitchFamily="18" charset="0"/>
              </a:rPr>
              <a:t> – nothing too hard for Him (Omnipotent – all powerful).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42:2</a:t>
            </a:r>
            <a:r>
              <a:rPr lang="en-US" dirty="0">
                <a:latin typeface="Calibri" panose="020F0502020204030204" pitchFamily="34" charset="0"/>
                <a:ea typeface="Calibri" panose="020F0502020204030204" pitchFamily="34" charset="0"/>
                <a:cs typeface="Times New Roman" panose="02020603050405020304" pitchFamily="18" charset="0"/>
              </a:rPr>
              <a:t> – God’s purposes cannot be thwarted. </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God is all powerful, He must be responsible for everything that happens. He is in control of everything. (</a:t>
            </a:r>
            <a:r>
              <a:rPr lang="en-US" b="1" i="1" u="sng" dirty="0">
                <a:latin typeface="Calibri" panose="020F0502020204030204" pitchFamily="34" charset="0"/>
                <a:ea typeface="Calibri" panose="020F0502020204030204" pitchFamily="34" charset="0"/>
                <a:cs typeface="Times New Roman" panose="02020603050405020304" pitchFamily="18" charset="0"/>
              </a:rPr>
              <a:t>He cannot relinquish power in any way or form.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like the rest of the tenets of Calvinism, must be all encompassing.</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All or nothing – It cannot be that some things are against God’s will, because His omnipotence does not allow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Consequences</a:t>
            </a:r>
          </a:p>
          <a:p>
            <a:endParaRPr lang="en-US" dirty="0"/>
          </a:p>
        </p:txBody>
      </p:sp>
      <p:sp>
        <p:nvSpPr>
          <p:cNvPr id="4" name="Slide Number Placeholder 3"/>
          <p:cNvSpPr>
            <a:spLocks noGrp="1"/>
          </p:cNvSpPr>
          <p:nvPr>
            <p:ph type="sldNum" sz="quarter" idx="10"/>
          </p:nvPr>
        </p:nvSpPr>
        <p:spPr/>
        <p:txBody>
          <a:bodyPr/>
          <a:lstStyle/>
          <a:p>
            <a:fld id="{014E5FA7-F46E-4294-905D-2B59411DEE6B}" type="slidenum">
              <a:rPr lang="en-US" smtClean="0"/>
              <a:t>3</a:t>
            </a:fld>
            <a:endParaRPr lang="en-US"/>
          </a:p>
        </p:txBody>
      </p:sp>
    </p:spTree>
    <p:extLst>
      <p:ext uri="{BB962C8B-B14F-4D97-AF65-F5344CB8AC3E}">
        <p14:creationId xmlns:p14="http://schemas.microsoft.com/office/powerpoint/2010/main" val="1216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Consequences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Free-will is not real.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Some who believe this concept worry that they might go against God’s will.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this doctrine is true, the logical implication is that it is impossible to go against God’s will, for everything you do is regulated by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Sin is God’s will.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4:8-12</a:t>
            </a:r>
            <a:r>
              <a:rPr lang="en-US" dirty="0">
                <a:latin typeface="Calibri" panose="020F0502020204030204" pitchFamily="34" charset="0"/>
                <a:ea typeface="Calibri" panose="020F0502020204030204" pitchFamily="34" charset="0"/>
                <a:cs typeface="Times New Roman" panose="02020603050405020304" pitchFamily="18" charset="0"/>
              </a:rPr>
              <a:t> – Cain kills Abel and is cursed by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God has a plan for you, He had a plan for Cain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“God shows no partiality” (Acts 10:34)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This could not even be the case, for each plan differs. Thus, God shows partiality.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This must have been God’s will, or personal plan, for Cain?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this was God’s plan for Cain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must have been because Cain could not do something contrary to God’s plan for him – no purpose withheld from God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did Cain really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God had decreed everything in Cain’s life, his sin must be included.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Yet, if God decreed the sin of Cain, then Cain did nothing wrong, for he was in line with God’s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fact, Cain could not have possibly done otherwise.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is our distinctive plan? (How do we know God’s individual plan for us, if this be the case?)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16:9</a:t>
            </a:r>
            <a:r>
              <a:rPr lang="en-US" dirty="0">
                <a:latin typeface="Calibri" panose="020F0502020204030204" pitchFamily="34" charset="0"/>
                <a:ea typeface="Calibri" panose="020F0502020204030204" pitchFamily="34" charset="0"/>
                <a:cs typeface="Times New Roman" panose="02020603050405020304" pitchFamily="18" charset="0"/>
              </a:rPr>
              <a:t> – If this means God has a special personal plan for my life, how does He direct me in it?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Men will say, “You may have planned your life out, but God has another plan for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 do we know that plan?!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119:105</a:t>
            </a:r>
            <a:r>
              <a:rPr lang="en-US" dirty="0">
                <a:latin typeface="Calibri" panose="020F0502020204030204" pitchFamily="34" charset="0"/>
                <a:ea typeface="Calibri" panose="020F0502020204030204" pitchFamily="34" charset="0"/>
                <a:cs typeface="Times New Roman" panose="02020603050405020304" pitchFamily="18" charset="0"/>
              </a:rPr>
              <a:t> – this cannot be the source to find such a plan.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God’s word does not give the blueprint of each specific thing in our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Every action we have taken, are taking, and will take is not written down for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Man, then, must be left to his own devices to determine God’s plan for him.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10:23</a:t>
            </a:r>
            <a:r>
              <a:rPr lang="en-US" dirty="0">
                <a:latin typeface="Calibri" panose="020F0502020204030204" pitchFamily="34" charset="0"/>
                <a:ea typeface="Calibri" panose="020F0502020204030204" pitchFamily="34" charset="0"/>
                <a:cs typeface="Times New Roman" panose="02020603050405020304" pitchFamily="18" charset="0"/>
              </a:rPr>
              <a:t> – the way of man is not in himself.</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impossible to follow God’s plan for us if He doesn’t show it to us.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i="1" dirty="0">
                <a:latin typeface="Calibri" panose="020F0502020204030204" pitchFamily="34" charset="0"/>
                <a:ea typeface="Calibri" panose="020F0502020204030204" pitchFamily="34" charset="0"/>
                <a:cs typeface="Times New Roman" panose="02020603050405020304" pitchFamily="18" charset="0"/>
              </a:rPr>
              <a:t>Many times, men turn to this concept to justify the way they are living, and the choices they make from day to day. It is God’s predetermined plan for me, so it’s meant to be this way. I was meant to make this choice, and do this thing.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doctrine is false, and finds itself in contradiction.</a:t>
            </a:r>
          </a:p>
          <a:p>
            <a:pPr marL="742950" marR="0" lvl="1" indent="-285750">
              <a:lnSpc>
                <a:spcPct val="107000"/>
              </a:lnSpc>
              <a:spcBef>
                <a:spcPts val="0"/>
              </a:spcBef>
              <a:spcAft>
                <a:spcPts val="0"/>
              </a:spcAft>
              <a:buFont typeface="+mj-lt"/>
              <a:buAutoNum type="alphaLcPeriod"/>
            </a:pPr>
            <a:r>
              <a:rPr lang="en-US" i="1" u="sng" dirty="0">
                <a:latin typeface="Calibri" panose="020F0502020204030204" pitchFamily="34" charset="0"/>
                <a:ea typeface="Calibri" panose="020F0502020204030204" pitchFamily="34" charset="0"/>
                <a:cs typeface="Times New Roman" panose="02020603050405020304" pitchFamily="18" charset="0"/>
              </a:rPr>
              <a:t>Christians must understand – not everything happens for a reason, and God has not predetermined every detail of your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God’s will for YOU is no different than His will for ANOTHER, and each is left with free will to follow God’s will, or reject it and lead their own lives.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plan for you, and everyone else.</a:t>
            </a:r>
          </a:p>
          <a:p>
            <a:endParaRPr lang="en-US" dirty="0"/>
          </a:p>
        </p:txBody>
      </p:sp>
      <p:sp>
        <p:nvSpPr>
          <p:cNvPr id="4" name="Slide Number Placeholder 3"/>
          <p:cNvSpPr>
            <a:spLocks noGrp="1"/>
          </p:cNvSpPr>
          <p:nvPr>
            <p:ph type="sldNum" sz="quarter" idx="10"/>
          </p:nvPr>
        </p:nvSpPr>
        <p:spPr/>
        <p:txBody>
          <a:bodyPr/>
          <a:lstStyle/>
          <a:p>
            <a:fld id="{014E5FA7-F46E-4294-905D-2B59411DEE6B}" type="slidenum">
              <a:rPr lang="en-US" smtClean="0"/>
              <a:t>4</a:t>
            </a:fld>
            <a:endParaRPr lang="en-US"/>
          </a:p>
        </p:txBody>
      </p:sp>
    </p:spTree>
    <p:extLst>
      <p:ext uri="{BB962C8B-B14F-4D97-AF65-F5344CB8AC3E}">
        <p14:creationId xmlns:p14="http://schemas.microsoft.com/office/powerpoint/2010/main" val="239627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plan for you, and everyone else.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 serve Him.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12:13</a:t>
            </a:r>
            <a:r>
              <a:rPr lang="en-US" dirty="0">
                <a:latin typeface="Calibri" panose="020F0502020204030204" pitchFamily="34" charset="0"/>
                <a:ea typeface="Calibri" panose="020F0502020204030204" pitchFamily="34" charset="0"/>
                <a:cs typeface="Times New Roman" panose="02020603050405020304" pitchFamily="18" charset="0"/>
              </a:rPr>
              <a:t> – This is our created purpose – or, God’s plan for mankind.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3:23</a:t>
            </a:r>
            <a:r>
              <a:rPr lang="en-US" dirty="0">
                <a:latin typeface="Calibri" panose="020F0502020204030204" pitchFamily="34" charset="0"/>
                <a:ea typeface="Calibri" panose="020F0502020204030204" pitchFamily="34" charset="0"/>
                <a:cs typeface="Times New Roman" panose="02020603050405020304" pitchFamily="18" charset="0"/>
              </a:rPr>
              <a:t> – men have failed in their created purpose.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Men are created in God’s image.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Created for God’s glory.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Glory brought to God when men follow His will, or His law.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 be redeemed.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6:23</a:t>
            </a:r>
            <a:r>
              <a:rPr lang="en-US" dirty="0">
                <a:latin typeface="Calibri" panose="020F0502020204030204" pitchFamily="34" charset="0"/>
                <a:ea typeface="Calibri" panose="020F0502020204030204" pitchFamily="34" charset="0"/>
                <a:cs typeface="Times New Roman" panose="02020603050405020304" pitchFamily="18" charset="0"/>
              </a:rPr>
              <a:t> – in falling short of God’s glory, we have become worthy of death.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3:9; 1 Timothy 2:4</a:t>
            </a:r>
            <a:r>
              <a:rPr lang="en-US" dirty="0">
                <a:latin typeface="Calibri" panose="020F0502020204030204" pitchFamily="34" charset="0"/>
                <a:ea typeface="Calibri" panose="020F0502020204030204" pitchFamily="34" charset="0"/>
                <a:cs typeface="Times New Roman" panose="02020603050405020304" pitchFamily="18" charset="0"/>
              </a:rPr>
              <a:t> – God does not want this end for man. He wants them to have salvation.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3:16</a:t>
            </a:r>
            <a:r>
              <a:rPr lang="en-US" dirty="0">
                <a:latin typeface="Calibri" panose="020F0502020204030204" pitchFamily="34" charset="0"/>
                <a:ea typeface="Calibri" panose="020F0502020204030204" pitchFamily="34" charset="0"/>
                <a:cs typeface="Times New Roman" panose="02020603050405020304" pitchFamily="18" charset="0"/>
              </a:rPr>
              <a:t> – God provided His Son as a sacrifice for the sins of mankind.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a provision that is available for all men.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Grace of God has appeared to all men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Titus 2:11),</a:t>
            </a:r>
            <a:r>
              <a:rPr lang="en-US" dirty="0">
                <a:latin typeface="Calibri" panose="020F0502020204030204" pitchFamily="34" charset="0"/>
                <a:ea typeface="Calibri" panose="020F0502020204030204" pitchFamily="34" charset="0"/>
                <a:cs typeface="Times New Roman" panose="02020603050405020304" pitchFamily="18" charset="0"/>
              </a:rPr>
              <a:t> but we must do what He says to receive it.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5:18-21</a:t>
            </a:r>
            <a:r>
              <a:rPr lang="en-US" dirty="0">
                <a:latin typeface="Calibri" panose="020F0502020204030204" pitchFamily="34" charset="0"/>
                <a:ea typeface="Calibri" panose="020F0502020204030204" pitchFamily="34" charset="0"/>
                <a:cs typeface="Times New Roman" panose="02020603050405020304" pitchFamily="18" charset="0"/>
              </a:rPr>
              <a:t> – BE RECONCILED TO GOD THROUGH HIS WORD!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starts by obeying what the word says about being baptized.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Yet, it doesn’t stop there. God’s plan for you is to live out His word every 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To live faithfully.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5:23-24</a:t>
            </a:r>
            <a:r>
              <a:rPr lang="en-US" dirty="0">
                <a:latin typeface="Calibri" panose="020F0502020204030204" pitchFamily="34" charset="0"/>
                <a:ea typeface="Calibri" panose="020F0502020204030204" pitchFamily="34" charset="0"/>
                <a:cs typeface="Times New Roman" panose="02020603050405020304" pitchFamily="18" charset="0"/>
              </a:rPr>
              <a:t> – His plan for you is to live according to His word so you will be found blameless in the judgment day.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God’s will for you, and everyone else.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is faithful, and will do it!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Remember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42:2</a:t>
            </a:r>
            <a:r>
              <a:rPr lang="en-US" dirty="0">
                <a:latin typeface="Calibri" panose="020F0502020204030204" pitchFamily="34" charset="0"/>
                <a:ea typeface="Calibri" panose="020F0502020204030204" pitchFamily="34" charset="0"/>
                <a:cs typeface="Times New Roman" panose="02020603050405020304" pitchFamily="18" charset="0"/>
              </a:rPr>
              <a:t>, no purpose is withheld from Him.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He accomplishes it in us through His word. We must submit to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7:21-27</a:t>
            </a:r>
            <a:r>
              <a:rPr lang="en-US" dirty="0">
                <a:latin typeface="Calibri" panose="020F0502020204030204" pitchFamily="34" charset="0"/>
                <a:ea typeface="Calibri" panose="020F0502020204030204" pitchFamily="34" charset="0"/>
                <a:cs typeface="Times New Roman" panose="02020603050405020304" pitchFamily="18" charset="0"/>
              </a:rPr>
              <a:t> – God intends for us to build our lives on the rock. This is His plan for us, but we must follow it.</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3:5-6</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We must trust Him, and not worry. We must acknowledge Him by appealing to His word. In that way He directs us.</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has not predestined individual’s lives, nor their eternal destiny.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is no special personal plan for our lives here on earth.</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There IS a special plan for all of mankind which God has laid out before the foundation of the earth.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have the choice to follow it, or reject it.</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will you choose?</a:t>
            </a:r>
          </a:p>
          <a:p>
            <a:endParaRPr lang="en-US" dirty="0"/>
          </a:p>
        </p:txBody>
      </p:sp>
      <p:sp>
        <p:nvSpPr>
          <p:cNvPr id="4" name="Slide Number Placeholder 3"/>
          <p:cNvSpPr>
            <a:spLocks noGrp="1"/>
          </p:cNvSpPr>
          <p:nvPr>
            <p:ph type="sldNum" sz="quarter" idx="10"/>
          </p:nvPr>
        </p:nvSpPr>
        <p:spPr/>
        <p:txBody>
          <a:bodyPr/>
          <a:lstStyle/>
          <a:p>
            <a:fld id="{014E5FA7-F46E-4294-905D-2B59411DEE6B}" type="slidenum">
              <a:rPr lang="en-US" smtClean="0"/>
              <a:t>5</a:t>
            </a:fld>
            <a:endParaRPr lang="en-US"/>
          </a:p>
        </p:txBody>
      </p:sp>
    </p:spTree>
    <p:extLst>
      <p:ext uri="{BB962C8B-B14F-4D97-AF65-F5344CB8AC3E}">
        <p14:creationId xmlns:p14="http://schemas.microsoft.com/office/powerpoint/2010/main" val="418344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5A97F8-CC0C-44CA-A6B8-0F68340D3685}"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183207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A97F8-CC0C-44CA-A6B8-0F68340D3685}"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32250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A97F8-CC0C-44CA-A6B8-0F68340D3685}"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318210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A97F8-CC0C-44CA-A6B8-0F68340D3685}"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368722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5A97F8-CC0C-44CA-A6B8-0F68340D3685}"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352767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A97F8-CC0C-44CA-A6B8-0F68340D3685}"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54151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A97F8-CC0C-44CA-A6B8-0F68340D3685}"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25048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5A97F8-CC0C-44CA-A6B8-0F68340D3685}"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193134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A97F8-CC0C-44CA-A6B8-0F68340D3685}"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125122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5A97F8-CC0C-44CA-A6B8-0F68340D3685}"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390281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5A97F8-CC0C-44CA-A6B8-0F68340D3685}"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F3B52-A5B6-4633-9D42-372B89B3B3A7}" type="slidenum">
              <a:rPr lang="en-US" smtClean="0"/>
              <a:t>‹#›</a:t>
            </a:fld>
            <a:endParaRPr lang="en-US"/>
          </a:p>
        </p:txBody>
      </p:sp>
    </p:spTree>
    <p:extLst>
      <p:ext uri="{BB962C8B-B14F-4D97-AF65-F5344CB8AC3E}">
        <p14:creationId xmlns:p14="http://schemas.microsoft.com/office/powerpoint/2010/main" val="161225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A97F8-CC0C-44CA-A6B8-0F68340D3685}" type="datetimeFigureOut">
              <a:rPr lang="en-US" smtClean="0"/>
              <a:t>9/23/2016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F3B52-A5B6-4633-9D42-372B89B3B3A7}" type="slidenum">
              <a:rPr lang="en-US" smtClean="0"/>
              <a:t>‹#›</a:t>
            </a:fld>
            <a:endParaRPr lang="en-US"/>
          </a:p>
        </p:txBody>
      </p:sp>
    </p:spTree>
    <p:extLst>
      <p:ext uri="{BB962C8B-B14F-4D97-AF65-F5344CB8AC3E}">
        <p14:creationId xmlns:p14="http://schemas.microsoft.com/office/powerpoint/2010/main" val="279879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847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7248"/>
            <a:ext cx="7772400" cy="2387600"/>
          </a:xfrm>
        </p:spPr>
        <p:txBody>
          <a:bodyPr>
            <a:noAutofit/>
          </a:bodyPr>
          <a:lstStyle/>
          <a:p>
            <a:r>
              <a:rPr lang="en-US" sz="8000" b="1" dirty="0">
                <a:ln>
                  <a:solidFill>
                    <a:schemeClr val="tx1"/>
                  </a:solidFill>
                </a:ln>
                <a:solidFill>
                  <a:schemeClr val="bg1"/>
                </a:solidFill>
                <a:latin typeface="Agency FB" panose="020B0503020202020204" pitchFamily="34" charset="0"/>
              </a:rPr>
              <a:t>Does God have a special plan for me?</a:t>
            </a:r>
          </a:p>
        </p:txBody>
      </p:sp>
      <p:sp>
        <p:nvSpPr>
          <p:cNvPr id="3" name="Subtitle 2"/>
          <p:cNvSpPr>
            <a:spLocks noGrp="1"/>
          </p:cNvSpPr>
          <p:nvPr>
            <p:ph type="subTitle" idx="1"/>
          </p:nvPr>
        </p:nvSpPr>
        <p:spPr>
          <a:xfrm>
            <a:off x="1143000" y="4370665"/>
            <a:ext cx="6858000" cy="1655762"/>
          </a:xfrm>
        </p:spPr>
        <p:txBody>
          <a:bodyPr>
            <a:normAutofit/>
          </a:bodyPr>
          <a:lstStyle/>
          <a:p>
            <a:r>
              <a:rPr lang="en-US" sz="4000" b="1" i="1" dirty="0">
                <a:solidFill>
                  <a:schemeClr val="bg1"/>
                </a:solidFill>
              </a:rPr>
              <a:t>Proverbs 3:5-6</a:t>
            </a:r>
          </a:p>
        </p:txBody>
      </p:sp>
    </p:spTree>
    <p:extLst>
      <p:ext uri="{BB962C8B-B14F-4D97-AF65-F5344CB8AC3E}">
        <p14:creationId xmlns:p14="http://schemas.microsoft.com/office/powerpoint/2010/main" val="4702988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n>
                  <a:solidFill>
                    <a:schemeClr val="tx1"/>
                  </a:solidFill>
                </a:ln>
                <a:solidFill>
                  <a:schemeClr val="bg1"/>
                </a:solidFill>
                <a:latin typeface="Agency FB" panose="020B0503020202020204" pitchFamily="34" charset="0"/>
              </a:rPr>
              <a:t>Where does this thought come from?</a:t>
            </a:r>
            <a:endParaRPr lang="en-US" sz="4800" dirty="0"/>
          </a:p>
        </p:txBody>
      </p:sp>
      <p:sp>
        <p:nvSpPr>
          <p:cNvPr id="3" name="Content Placeholder 2"/>
          <p:cNvSpPr>
            <a:spLocks noGrp="1"/>
          </p:cNvSpPr>
          <p:nvPr>
            <p:ph idx="1"/>
          </p:nvPr>
        </p:nvSpPr>
        <p:spPr>
          <a:solidFill>
            <a:schemeClr val="accent1">
              <a:lumMod val="50000"/>
              <a:alpha val="70000"/>
            </a:schemeClr>
          </a:solidFill>
        </p:spPr>
        <p:txBody>
          <a:bodyPr/>
          <a:lstStyle/>
          <a:p>
            <a:pPr marL="0" indent="0" algn="ctr">
              <a:buNone/>
            </a:pPr>
            <a:r>
              <a:rPr lang="en-US" sz="3600" b="1" dirty="0">
                <a:solidFill>
                  <a:schemeClr val="bg1"/>
                </a:solidFill>
              </a:rPr>
              <a:t>Calvinism and Predestination</a:t>
            </a:r>
          </a:p>
          <a:p>
            <a:pPr marL="0" indent="0" algn="ctr">
              <a:buNone/>
            </a:pPr>
            <a:r>
              <a:rPr lang="en-US" sz="3200" i="1" dirty="0">
                <a:solidFill>
                  <a:schemeClr val="bg1"/>
                </a:solidFill>
              </a:rPr>
              <a:t>“God, from all eternity, did, by the most wise and holy counsel of his own will, freely and unchangeably ordain whatsoever comes to pass.” (Presbyterian Confession of Faith, chap. iii, sec. I)</a:t>
            </a:r>
          </a:p>
          <a:p>
            <a:pPr marL="0" indent="0" algn="ctr">
              <a:buNone/>
            </a:pPr>
            <a:r>
              <a:rPr lang="en-US" sz="3600" b="1" dirty="0">
                <a:solidFill>
                  <a:schemeClr val="bg1"/>
                </a:solidFill>
              </a:rPr>
              <a:t>Misunderstanding of God’s Sovereignty</a:t>
            </a:r>
          </a:p>
          <a:p>
            <a:pPr marL="0" indent="0" algn="ctr">
              <a:buNone/>
            </a:pPr>
            <a:r>
              <a:rPr lang="en-US" sz="3200" i="1" dirty="0">
                <a:solidFill>
                  <a:schemeClr val="bg1"/>
                </a:solidFill>
              </a:rPr>
              <a:t>– Jeremiah 32:17; Job 42:2 –</a:t>
            </a:r>
          </a:p>
          <a:p>
            <a:pPr marL="0" indent="0" algn="ctr">
              <a:buNone/>
            </a:pPr>
            <a:endParaRPr lang="en-US" i="1" dirty="0">
              <a:solidFill>
                <a:schemeClr val="bg1"/>
              </a:solidFill>
            </a:endParaRPr>
          </a:p>
        </p:txBody>
      </p:sp>
    </p:spTree>
    <p:extLst>
      <p:ext uri="{BB962C8B-B14F-4D97-AF65-F5344CB8AC3E}">
        <p14:creationId xmlns:p14="http://schemas.microsoft.com/office/powerpoint/2010/main" val="4097628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n>
                  <a:solidFill>
                    <a:schemeClr val="tx1"/>
                  </a:solidFill>
                </a:ln>
                <a:solidFill>
                  <a:schemeClr val="bg1"/>
                </a:solidFill>
                <a:latin typeface="Agency FB" panose="020B0503020202020204" pitchFamily="34" charset="0"/>
              </a:rPr>
              <a:t>Where does this thought come from?</a:t>
            </a:r>
            <a:endParaRPr lang="en-US" sz="4800" dirty="0"/>
          </a:p>
        </p:txBody>
      </p:sp>
      <p:sp>
        <p:nvSpPr>
          <p:cNvPr id="3" name="Content Placeholder 2"/>
          <p:cNvSpPr>
            <a:spLocks noGrp="1"/>
          </p:cNvSpPr>
          <p:nvPr>
            <p:ph idx="1"/>
          </p:nvPr>
        </p:nvSpPr>
        <p:spPr>
          <a:solidFill>
            <a:schemeClr val="accent1">
              <a:lumMod val="50000"/>
              <a:alpha val="70000"/>
            </a:schemeClr>
          </a:solidFill>
        </p:spPr>
        <p:txBody>
          <a:bodyPr/>
          <a:lstStyle/>
          <a:p>
            <a:pPr marL="0" indent="0" algn="ctr">
              <a:buNone/>
            </a:pPr>
            <a:r>
              <a:rPr lang="en-US" sz="3600" b="1" dirty="0">
                <a:solidFill>
                  <a:schemeClr val="bg1"/>
                </a:solidFill>
              </a:rPr>
              <a:t>Consequences</a:t>
            </a:r>
          </a:p>
          <a:p>
            <a:pPr marL="0" indent="0" algn="ctr">
              <a:buNone/>
            </a:pPr>
            <a:r>
              <a:rPr lang="en-US" sz="3200" i="1" dirty="0">
                <a:solidFill>
                  <a:schemeClr val="bg1"/>
                </a:solidFill>
              </a:rPr>
              <a:t>Free-will does not exist.</a:t>
            </a:r>
          </a:p>
          <a:p>
            <a:pPr marL="0" indent="0" algn="ctr">
              <a:buNone/>
            </a:pPr>
            <a:r>
              <a:rPr lang="en-US" sz="3200" i="1" dirty="0">
                <a:solidFill>
                  <a:schemeClr val="bg1"/>
                </a:solidFill>
              </a:rPr>
              <a:t>Sin is God’s will – Genesis 4:8-12</a:t>
            </a:r>
          </a:p>
          <a:p>
            <a:pPr marL="0" indent="0" algn="ctr">
              <a:buNone/>
            </a:pPr>
            <a:r>
              <a:rPr lang="en-US" sz="3200" i="1" dirty="0">
                <a:solidFill>
                  <a:schemeClr val="bg1"/>
                </a:solidFill>
              </a:rPr>
              <a:t>How can we know our distinctive plan?</a:t>
            </a:r>
          </a:p>
          <a:p>
            <a:pPr marL="0" indent="0" algn="ctr">
              <a:buNone/>
            </a:pPr>
            <a:r>
              <a:rPr lang="en-US" sz="3200" i="1" dirty="0">
                <a:solidFill>
                  <a:schemeClr val="bg1"/>
                </a:solidFill>
              </a:rPr>
              <a:t>– Proverbs 16:9; Psalm 119:105;           Jeremiah 10:23 –</a:t>
            </a:r>
            <a:endParaRPr lang="en-US" i="1" dirty="0">
              <a:solidFill>
                <a:schemeClr val="bg1"/>
              </a:solidFill>
            </a:endParaRPr>
          </a:p>
        </p:txBody>
      </p:sp>
    </p:spTree>
    <p:extLst>
      <p:ext uri="{BB962C8B-B14F-4D97-AF65-F5344CB8AC3E}">
        <p14:creationId xmlns:p14="http://schemas.microsoft.com/office/powerpoint/2010/main" val="334986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n>
                  <a:solidFill>
                    <a:schemeClr val="tx1"/>
                  </a:solidFill>
                </a:ln>
                <a:solidFill>
                  <a:schemeClr val="bg1"/>
                </a:solidFill>
                <a:latin typeface="Agency FB" panose="020B0503020202020204" pitchFamily="34" charset="0"/>
              </a:rPr>
              <a:t>God’s plan for you, and everyone…</a:t>
            </a:r>
            <a:endParaRPr lang="en-US" sz="4800" dirty="0"/>
          </a:p>
        </p:txBody>
      </p:sp>
      <p:sp>
        <p:nvSpPr>
          <p:cNvPr id="3" name="Content Placeholder 2"/>
          <p:cNvSpPr>
            <a:spLocks noGrp="1"/>
          </p:cNvSpPr>
          <p:nvPr>
            <p:ph idx="1"/>
          </p:nvPr>
        </p:nvSpPr>
        <p:spPr>
          <a:solidFill>
            <a:schemeClr val="accent1">
              <a:lumMod val="50000"/>
              <a:alpha val="70000"/>
            </a:schemeClr>
          </a:solidFill>
        </p:spPr>
        <p:txBody>
          <a:bodyPr>
            <a:normAutofit lnSpcReduction="10000"/>
          </a:bodyPr>
          <a:lstStyle/>
          <a:p>
            <a:pPr marL="0" indent="0" algn="ctr">
              <a:buNone/>
            </a:pPr>
            <a:r>
              <a:rPr lang="en-US" sz="3600" b="1" dirty="0">
                <a:solidFill>
                  <a:schemeClr val="bg1"/>
                </a:solidFill>
              </a:rPr>
              <a:t>To Serve Him</a:t>
            </a:r>
          </a:p>
          <a:p>
            <a:pPr marL="0" indent="0" algn="ctr">
              <a:buNone/>
            </a:pPr>
            <a:r>
              <a:rPr lang="en-US" sz="3200" i="1" dirty="0">
                <a:solidFill>
                  <a:schemeClr val="bg1"/>
                </a:solidFill>
              </a:rPr>
              <a:t>– Ecclesiastes 12:13; Romans 3:23 –</a:t>
            </a:r>
          </a:p>
          <a:p>
            <a:pPr marL="0" indent="0" algn="ctr">
              <a:buNone/>
            </a:pPr>
            <a:r>
              <a:rPr lang="en-US" sz="3600" b="1" dirty="0">
                <a:solidFill>
                  <a:schemeClr val="bg1"/>
                </a:solidFill>
              </a:rPr>
              <a:t>To Be Redeemed</a:t>
            </a:r>
          </a:p>
          <a:p>
            <a:pPr marL="0" indent="0" algn="ctr">
              <a:buNone/>
            </a:pPr>
            <a:r>
              <a:rPr lang="en-US" sz="3200" i="1" dirty="0">
                <a:solidFill>
                  <a:schemeClr val="bg1"/>
                </a:solidFill>
              </a:rPr>
              <a:t>– Romans 6:23; 2 Peter 3:9; 1 Timothy 2:4; John 3:16; 2 Corinthians 5:18-21 –</a:t>
            </a:r>
          </a:p>
          <a:p>
            <a:pPr marL="0" indent="0" algn="ctr">
              <a:buNone/>
            </a:pPr>
            <a:r>
              <a:rPr lang="en-US" sz="3600" b="1" dirty="0">
                <a:solidFill>
                  <a:schemeClr val="bg1"/>
                </a:solidFill>
              </a:rPr>
              <a:t>To Live Faithfully</a:t>
            </a:r>
          </a:p>
          <a:p>
            <a:pPr marL="0" indent="0" algn="ctr">
              <a:buNone/>
            </a:pPr>
            <a:r>
              <a:rPr lang="en-US" sz="3200" i="1" dirty="0">
                <a:solidFill>
                  <a:schemeClr val="bg1"/>
                </a:solidFill>
              </a:rPr>
              <a:t>– 1 Thessalonians 5:23-24; Matthew 7:21-27; Proverbs 3:5-6 –</a:t>
            </a:r>
            <a:endParaRPr lang="en-US" i="1" dirty="0">
              <a:solidFill>
                <a:schemeClr val="bg1"/>
              </a:solidFill>
            </a:endParaRPr>
          </a:p>
        </p:txBody>
      </p:sp>
    </p:spTree>
    <p:extLst>
      <p:ext uri="{BB962C8B-B14F-4D97-AF65-F5344CB8AC3E}">
        <p14:creationId xmlns:p14="http://schemas.microsoft.com/office/powerpoint/2010/main" val="2877708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7248"/>
            <a:ext cx="7772400" cy="2387600"/>
          </a:xfrm>
        </p:spPr>
        <p:txBody>
          <a:bodyPr>
            <a:noAutofit/>
          </a:bodyPr>
          <a:lstStyle/>
          <a:p>
            <a:r>
              <a:rPr lang="en-US" sz="8000" b="1" dirty="0">
                <a:ln>
                  <a:solidFill>
                    <a:schemeClr val="tx1"/>
                  </a:solidFill>
                </a:ln>
                <a:solidFill>
                  <a:schemeClr val="bg1"/>
                </a:solidFill>
                <a:latin typeface="Agency FB" panose="020B0503020202020204" pitchFamily="34" charset="0"/>
              </a:rPr>
              <a:t>Does God have a special plan for me?</a:t>
            </a:r>
          </a:p>
        </p:txBody>
      </p:sp>
      <p:sp>
        <p:nvSpPr>
          <p:cNvPr id="3" name="Subtitle 2"/>
          <p:cNvSpPr>
            <a:spLocks noGrp="1"/>
          </p:cNvSpPr>
          <p:nvPr>
            <p:ph type="subTitle" idx="1"/>
          </p:nvPr>
        </p:nvSpPr>
        <p:spPr>
          <a:xfrm>
            <a:off x="1143000" y="4370665"/>
            <a:ext cx="6858000" cy="1655762"/>
          </a:xfrm>
        </p:spPr>
        <p:txBody>
          <a:bodyPr>
            <a:normAutofit/>
          </a:bodyPr>
          <a:lstStyle/>
          <a:p>
            <a:r>
              <a:rPr lang="en-US" sz="4000" b="1" i="1" dirty="0">
                <a:solidFill>
                  <a:schemeClr val="bg1"/>
                </a:solidFill>
              </a:rPr>
              <a:t>Proverbs 3:5-6</a:t>
            </a:r>
          </a:p>
        </p:txBody>
      </p:sp>
    </p:spTree>
    <p:extLst>
      <p:ext uri="{BB962C8B-B14F-4D97-AF65-F5344CB8AC3E}">
        <p14:creationId xmlns:p14="http://schemas.microsoft.com/office/powerpoint/2010/main" val="26985150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1435</Words>
  <Application>Microsoft Office PowerPoint</Application>
  <PresentationFormat>On-screen Show (4:3)</PresentationFormat>
  <Paragraphs>105</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Agency FB</vt:lpstr>
      <vt:lpstr>Arial</vt:lpstr>
      <vt:lpstr>Calibri</vt:lpstr>
      <vt:lpstr>Calibri Light</vt:lpstr>
      <vt:lpstr>Times New Roman</vt:lpstr>
      <vt:lpstr>Wingdings</vt:lpstr>
      <vt:lpstr>Office Theme</vt:lpstr>
      <vt:lpstr>PowerPoint Presentation</vt:lpstr>
      <vt:lpstr>Does God have a special plan for me?</vt:lpstr>
      <vt:lpstr>Where does this thought come from?</vt:lpstr>
      <vt:lpstr>Where does this thought come from?</vt:lpstr>
      <vt:lpstr>God’s plan for you, and everyone…</vt:lpstr>
      <vt:lpstr>Does God have a special plan for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God have a special plan for me?</dc:title>
  <dc:creator>Jeremiah Cox</dc:creator>
  <cp:lastModifiedBy>Jeremiah Cox</cp:lastModifiedBy>
  <cp:revision>7</cp:revision>
  <dcterms:created xsi:type="dcterms:W3CDTF">2016-09-23T14:18:25Z</dcterms:created>
  <dcterms:modified xsi:type="dcterms:W3CDTF">2016-09-23T16:55:03Z</dcterms:modified>
</cp:coreProperties>
</file>