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7" r:id="rId2"/>
    <p:sldId id="256"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50" y="72"/>
      </p:cViewPr>
      <p:guideLst/>
    </p:cSldViewPr>
  </p:slideViewPr>
  <p:notesTextViewPr>
    <p:cViewPr>
      <p:scale>
        <a:sx n="3" d="2"/>
        <a:sy n="3" d="2"/>
      </p:scale>
      <p:origin x="0" y="0"/>
    </p:cViewPr>
  </p:notesTextViewPr>
  <p:notesViewPr>
    <p:cSldViewPr snapToGrid="0">
      <p:cViewPr varScale="1">
        <p:scale>
          <a:sx n="55" d="100"/>
          <a:sy n="55" d="100"/>
        </p:scale>
        <p:origin x="288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079BF3-057D-4F0B-80AC-511062498445}" type="datetimeFigureOut">
              <a:rPr lang="en-US" smtClean="0"/>
              <a:t>9/17/2016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37DF2F-3897-4543-AFD6-7F8B029A2DAC}" type="slidenum">
              <a:rPr lang="en-US" smtClean="0"/>
              <a:t>‹#›</a:t>
            </a:fld>
            <a:endParaRPr lang="en-US"/>
          </a:p>
        </p:txBody>
      </p:sp>
    </p:spTree>
    <p:extLst>
      <p:ext uri="{BB962C8B-B14F-4D97-AF65-F5344CB8AC3E}">
        <p14:creationId xmlns:p14="http://schemas.microsoft.com/office/powerpoint/2010/main" val="3072569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Lessons from the Rich Man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i="1" dirty="0">
                <a:latin typeface="Calibri" panose="020F0502020204030204" pitchFamily="34" charset="0"/>
                <a:ea typeface="Calibri" panose="020F0502020204030204" pitchFamily="34" charset="0"/>
                <a:cs typeface="Times New Roman" panose="02020603050405020304" pitchFamily="18" charset="0"/>
              </a:rPr>
              <a:t>Luke 16:19-31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Much can be learned from the story of the rich man and Lazarus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Luke 16:19-31</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Parable or true story?</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It is not introduced like most parables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15:3</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No parable (except this one if it is indeed a parable) gives specific personal names. (Lazarus)</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Some suggest it is a parable, but others suggest it is a true story. (Not necessary to be dogmatic either way.)</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Whether a true story, or a parable makes no difference. Both teach true principles, and unveil truths concerning life, and God’s will.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While Lazarus is included in the story, </a:t>
            </a:r>
            <a:r>
              <a:rPr lang="en-US" b="1" dirty="0">
                <a:latin typeface="Calibri" panose="020F0502020204030204" pitchFamily="34" charset="0"/>
                <a:ea typeface="Calibri" panose="020F0502020204030204" pitchFamily="34" charset="0"/>
                <a:cs typeface="Times New Roman" panose="02020603050405020304" pitchFamily="18" charset="0"/>
              </a:rPr>
              <a:t>the focus is on the rich man</a:t>
            </a:r>
            <a:r>
              <a:rPr lang="en-US" dirty="0">
                <a:latin typeface="Calibri" panose="020F0502020204030204" pitchFamily="34" charset="0"/>
                <a:ea typeface="Calibri" panose="020F0502020204030204" pitchFamily="34" charset="0"/>
                <a:cs typeface="Times New Roman" panose="02020603050405020304" pitchFamily="18" charset="0"/>
              </a:rPr>
              <a:t>. There are things in this story which must be heard and considered!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Riches Can’t Save You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19, 22b-23 – He was an extremely rich man.)</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7237DF2F-3897-4543-AFD6-7F8B029A2DAC}" type="slidenum">
              <a:rPr lang="en-US" smtClean="0"/>
              <a:t>2</a:t>
            </a:fld>
            <a:endParaRPr lang="en-US"/>
          </a:p>
        </p:txBody>
      </p:sp>
    </p:spTree>
    <p:extLst>
      <p:ext uri="{BB962C8B-B14F-4D97-AF65-F5344CB8AC3E}">
        <p14:creationId xmlns:p14="http://schemas.microsoft.com/office/powerpoint/2010/main" val="10961571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Riches Can’t Save You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19, 22b-23 – He was an extremely rich man.)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Can’t keep you alive. (physically)</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James 1:9-11</a:t>
            </a:r>
            <a:r>
              <a:rPr lang="en-US" dirty="0">
                <a:latin typeface="Calibri" panose="020F0502020204030204" pitchFamily="34" charset="0"/>
                <a:ea typeface="Calibri" panose="020F0502020204030204" pitchFamily="34" charset="0"/>
                <a:cs typeface="Times New Roman" panose="02020603050405020304" pitchFamily="18" charset="0"/>
              </a:rPr>
              <a:t> – The rich will pass away. This could even occur during his pursuit of riches – they do not keep you alive.</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“For as in Adam </a:t>
            </a:r>
            <a:r>
              <a:rPr lang="en-US" b="1" i="1" u="sng" dirty="0">
                <a:highlight>
                  <a:srgbClr val="FFFF00"/>
                </a:highlight>
                <a:latin typeface="Calibri" panose="020F0502020204030204" pitchFamily="34" charset="0"/>
                <a:ea typeface="Calibri" panose="020F0502020204030204" pitchFamily="34" charset="0"/>
                <a:cs typeface="Times New Roman" panose="02020603050405020304" pitchFamily="18" charset="0"/>
              </a:rPr>
              <a:t>all</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 die”</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 (1 Corinthians 15:22)</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“it is appointed for men to die once, but after this the judgment” (Hebrews 9:27)</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No man can escape death ultimately. Not even the rich.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Though man may try, they will never be able to escape death, for it is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“appointed for men.”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Can’t save your soul.</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Timothy 6:6-10</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7)</a:t>
            </a:r>
            <a:r>
              <a:rPr lang="en-US" dirty="0">
                <a:latin typeface="Calibri" panose="020F0502020204030204" pitchFamily="34" charset="0"/>
                <a:ea typeface="Calibri" panose="020F0502020204030204" pitchFamily="34" charset="0"/>
                <a:cs typeface="Times New Roman" panose="02020603050405020304" pitchFamily="18" charset="0"/>
              </a:rPr>
              <a:t> – any benefit we might receive from riches in this life does not exist beyond the grave.</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9-10)</a:t>
            </a:r>
            <a:r>
              <a:rPr lang="en-US" dirty="0">
                <a:latin typeface="Calibri" panose="020F0502020204030204" pitchFamily="34" charset="0"/>
                <a:ea typeface="Calibri" panose="020F0502020204030204" pitchFamily="34" charset="0"/>
                <a:cs typeface="Times New Roman" panose="02020603050405020304" pitchFamily="18" charset="0"/>
              </a:rPr>
              <a:t> – if anything, riches make it more difficult to enter heaven.</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6:17-19</a:t>
            </a:r>
            <a:r>
              <a:rPr lang="en-US" dirty="0">
                <a:latin typeface="Calibri" panose="020F0502020204030204" pitchFamily="34" charset="0"/>
                <a:ea typeface="Calibri" panose="020F0502020204030204" pitchFamily="34" charset="0"/>
                <a:cs typeface="Times New Roman" panose="02020603050405020304" pitchFamily="18" charset="0"/>
              </a:rPr>
              <a:t> – the only way the rich can get to heaven is if their true riches are in heaven.</a:t>
            </a:r>
          </a:p>
          <a:p>
            <a:pPr marL="342900" marR="0" lvl="0" indent="-342900">
              <a:lnSpc>
                <a:spcPct val="107000"/>
              </a:lnSpc>
              <a:spcBef>
                <a:spcPts val="0"/>
              </a:spcBef>
              <a:spcAft>
                <a:spcPts val="0"/>
              </a:spcAft>
              <a:buFont typeface="+mj-lt"/>
              <a:buAutoNum type="alphaUcPeriod"/>
            </a:pPr>
            <a:r>
              <a:rPr lang="en-US" b="1" dirty="0">
                <a:latin typeface="Calibri" panose="020F0502020204030204" pitchFamily="34" charset="0"/>
                <a:ea typeface="Calibri" panose="020F0502020204030204" pitchFamily="34" charset="0"/>
                <a:cs typeface="Times New Roman" panose="02020603050405020304" pitchFamily="18" charset="0"/>
              </a:rPr>
              <a:t>We may not consider ourselves rich, but compared to others we certainly are. We must not let our physical blessings be twisted into devices of Satan leading to our destruction.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Family Can’t Save You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27-28 – He had family. Likely large – five brothers. Likely big funeral with big family. Those relationships meant nothing when it came to his personal salvation.)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Self-Responsibility</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Ezekiel 18:19-20</a:t>
            </a:r>
            <a:r>
              <a:rPr lang="en-US" dirty="0">
                <a:latin typeface="Calibri" panose="020F0502020204030204" pitchFamily="34" charset="0"/>
                <a:ea typeface="Calibri" panose="020F0502020204030204" pitchFamily="34" charset="0"/>
                <a:cs typeface="Times New Roman" panose="02020603050405020304" pitchFamily="18" charset="0"/>
              </a:rPr>
              <a:t> – Parents can’t obey God for you. Neither can any member of your family.</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22b – “and was buried”)</a:t>
            </a:r>
            <a:r>
              <a:rPr lang="en-US" b="1" dirty="0">
                <a:latin typeface="Calibri" panose="020F0502020204030204" pitchFamily="34" charset="0"/>
                <a:ea typeface="Calibri" panose="020F0502020204030204" pitchFamily="34" charset="0"/>
                <a:cs typeface="Times New Roman" panose="02020603050405020304" pitchFamily="18" charset="0"/>
              </a:rPr>
              <a:t> No matter what your family says about you at the funeral, it cannot change the facts of your life. (</a:t>
            </a:r>
            <a:r>
              <a:rPr lang="en-US" b="1" i="1" dirty="0">
                <a:latin typeface="Calibri" panose="020F0502020204030204" pitchFamily="34" charset="0"/>
                <a:ea typeface="Calibri" panose="020F0502020204030204" pitchFamily="34" charset="0"/>
                <a:cs typeface="Times New Roman" panose="02020603050405020304" pitchFamily="18" charset="0"/>
              </a:rPr>
              <a:t>The opinion of the family does not determine truth.</a:t>
            </a:r>
            <a:r>
              <a:rPr lang="en-US" b="1" dirty="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God above Family</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10:34-37</a:t>
            </a:r>
            <a:r>
              <a:rPr lang="en-US" dirty="0">
                <a:latin typeface="Calibri" panose="020F0502020204030204" pitchFamily="34" charset="0"/>
                <a:ea typeface="Calibri" panose="020F0502020204030204" pitchFamily="34" charset="0"/>
                <a:cs typeface="Times New Roman" panose="02020603050405020304" pitchFamily="18" charset="0"/>
              </a:rPr>
              <a:t> – We must not choose family over Jesus.</a:t>
            </a:r>
          </a:p>
          <a:p>
            <a:pPr marL="742950" marR="0" lvl="1" indent="-285750">
              <a:lnSpc>
                <a:spcPct val="107000"/>
              </a:lnSpc>
              <a:spcBef>
                <a:spcPts val="0"/>
              </a:spcBef>
              <a:spcAft>
                <a:spcPts val="0"/>
              </a:spcAft>
              <a:buFont typeface="+mj-lt"/>
              <a:buAutoNum type="alphaLcPeriod"/>
            </a:pPr>
            <a:r>
              <a:rPr lang="en-US" i="1" dirty="0">
                <a:latin typeface="Calibri" panose="020F0502020204030204" pitchFamily="34" charset="0"/>
                <a:ea typeface="Calibri" panose="020F0502020204030204" pitchFamily="34" charset="0"/>
                <a:cs typeface="Times New Roman" panose="02020603050405020304" pitchFamily="18" charset="0"/>
              </a:rPr>
              <a:t>Some allow their relationships to negatively affect their relationship with God. This should not be so.</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It is likely that the rich man could have been considered by some to be a good ole’ family man – that cannot save you.</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Death Solidifies State Before God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24-26 – He was lost while living, and when he died. Therefore, lost in death. NO SECOND CHANCE.)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We Reap What We Sow</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Galatians 6:7-8</a:t>
            </a:r>
            <a:r>
              <a:rPr lang="en-US" dirty="0">
                <a:latin typeface="Calibri" panose="020F0502020204030204" pitchFamily="34" charset="0"/>
                <a:ea typeface="Calibri" panose="020F0502020204030204" pitchFamily="34" charset="0"/>
                <a:cs typeface="Times New Roman" panose="02020603050405020304" pitchFamily="18" charset="0"/>
              </a:rPr>
              <a:t> – if currently sowing flesh when you die, you will reap corruption.</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“remember that in your lifetime you receive your good things” (v. 25)</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 things he enjoyed weren’t inherently sinful, but that was his mindset – fleshly.</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6:19-21</a:t>
            </a:r>
            <a:r>
              <a:rPr lang="en-US" dirty="0">
                <a:latin typeface="Calibri" panose="020F0502020204030204" pitchFamily="34" charset="0"/>
                <a:ea typeface="Calibri" panose="020F0502020204030204" pitchFamily="34" charset="0"/>
                <a:cs typeface="Times New Roman" panose="02020603050405020304" pitchFamily="18" charset="0"/>
              </a:rPr>
              <a:t> – currently laying up heavenly treasure? Or earthly?</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It can be said that, wherever your heart is when you die is what you will receive, or reap.</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If our heart is truly in heaven, when we die, we will have the hope of heaven.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Death is Final</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 rich man could not make things right after death. He was eternally LOST, because he died in a LOST state.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Corinthians 5:9-10</a:t>
            </a:r>
            <a:r>
              <a:rPr lang="en-US" dirty="0">
                <a:latin typeface="Calibri" panose="020F0502020204030204" pitchFamily="34" charset="0"/>
                <a:ea typeface="Calibri" panose="020F0502020204030204" pitchFamily="34" charset="0"/>
                <a:cs typeface="Times New Roman" panose="02020603050405020304" pitchFamily="18" charset="0"/>
              </a:rPr>
              <a:t> – judged by deeds done in the body – if the body is dead, time is up.</a:t>
            </a:r>
          </a:p>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Dead Desire to Warn (Gospel is sufficient)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27-31 – His condition was so terrible he wished to warn his family. The scriptures were there for him, and are there for his brothers.)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The rich man realized (after it was too late) that his riches weren’t worth the torment he would be experiencing for eternity.</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We must realize this now, before it is too late to change.</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Some hesitate to obey the gospel because they know their passed family members did not do what was necessary. THEY ARE DESIRING TO WARN YOU ABOUT THE TORMENT! BUT THEY CAN’T.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The Gospel is Sufficient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1:22-25</a:t>
            </a:r>
            <a:r>
              <a:rPr lang="en-US" dirty="0">
                <a:latin typeface="Calibri" panose="020F0502020204030204" pitchFamily="34" charset="0"/>
                <a:ea typeface="Calibri" panose="020F0502020204030204" pitchFamily="34" charset="0"/>
                <a:cs typeface="Times New Roman" panose="02020603050405020304" pitchFamily="18" charset="0"/>
              </a:rPr>
              <a:t> – some want something special, not understanding how special the gospel is.</a:t>
            </a:r>
          </a:p>
          <a:p>
            <a:pPr marL="742950" marR="0" lvl="1" indent="-285750">
              <a:lnSpc>
                <a:spcPct val="107000"/>
              </a:lnSpc>
              <a:spcBef>
                <a:spcPts val="0"/>
              </a:spcBef>
              <a:spcAft>
                <a:spcPts val="80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POWER OF GOD unto salvation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1:16</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7237DF2F-3897-4543-AFD6-7F8B029A2DAC}" type="slidenum">
              <a:rPr lang="en-US" smtClean="0"/>
              <a:t>3</a:t>
            </a:fld>
            <a:endParaRPr lang="en-US"/>
          </a:p>
        </p:txBody>
      </p:sp>
    </p:spTree>
    <p:extLst>
      <p:ext uri="{BB962C8B-B14F-4D97-AF65-F5344CB8AC3E}">
        <p14:creationId xmlns:p14="http://schemas.microsoft.com/office/powerpoint/2010/main" val="367988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story of the rich man is recorded for us to learn!</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Do not neglect the warning of this story in scripture!</a:t>
            </a:r>
          </a:p>
          <a:p>
            <a:pPr marL="342900" marR="0" lvl="0" indent="-342900">
              <a:lnSpc>
                <a:spcPct val="107000"/>
              </a:lnSpc>
              <a:spcBef>
                <a:spcPts val="0"/>
              </a:spcBef>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Will you obey the gospel, and continue to live for God? Or will you live for this life, and be tormented for eternity?</a:t>
            </a:r>
          </a:p>
          <a:p>
            <a:endParaRPr lang="en-US" dirty="0"/>
          </a:p>
        </p:txBody>
      </p:sp>
      <p:sp>
        <p:nvSpPr>
          <p:cNvPr id="4" name="Slide Number Placeholder 3"/>
          <p:cNvSpPr>
            <a:spLocks noGrp="1"/>
          </p:cNvSpPr>
          <p:nvPr>
            <p:ph type="sldNum" sz="quarter" idx="10"/>
          </p:nvPr>
        </p:nvSpPr>
        <p:spPr/>
        <p:txBody>
          <a:bodyPr/>
          <a:lstStyle/>
          <a:p>
            <a:fld id="{7237DF2F-3897-4543-AFD6-7F8B029A2DAC}" type="slidenum">
              <a:rPr lang="en-US" smtClean="0"/>
              <a:t>4</a:t>
            </a:fld>
            <a:endParaRPr lang="en-US"/>
          </a:p>
        </p:txBody>
      </p:sp>
    </p:spTree>
    <p:extLst>
      <p:ext uri="{BB962C8B-B14F-4D97-AF65-F5344CB8AC3E}">
        <p14:creationId xmlns:p14="http://schemas.microsoft.com/office/powerpoint/2010/main" val="1508196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1763163-0847-46F3-8927-87DB6D41D3C9}"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BAA01C-3698-4006-A829-43E6C24BB6D5}" type="slidenum">
              <a:rPr lang="en-US" smtClean="0"/>
              <a:t>‹#›</a:t>
            </a:fld>
            <a:endParaRPr lang="en-US"/>
          </a:p>
        </p:txBody>
      </p:sp>
    </p:spTree>
    <p:extLst>
      <p:ext uri="{BB962C8B-B14F-4D97-AF65-F5344CB8AC3E}">
        <p14:creationId xmlns:p14="http://schemas.microsoft.com/office/powerpoint/2010/main" val="4266603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763163-0847-46F3-8927-87DB6D41D3C9}"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BAA01C-3698-4006-A829-43E6C24BB6D5}" type="slidenum">
              <a:rPr lang="en-US" smtClean="0"/>
              <a:t>‹#›</a:t>
            </a:fld>
            <a:endParaRPr lang="en-US"/>
          </a:p>
        </p:txBody>
      </p:sp>
    </p:spTree>
    <p:extLst>
      <p:ext uri="{BB962C8B-B14F-4D97-AF65-F5344CB8AC3E}">
        <p14:creationId xmlns:p14="http://schemas.microsoft.com/office/powerpoint/2010/main" val="2792736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763163-0847-46F3-8927-87DB6D41D3C9}"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BAA01C-3698-4006-A829-43E6C24BB6D5}" type="slidenum">
              <a:rPr lang="en-US" smtClean="0"/>
              <a:t>‹#›</a:t>
            </a:fld>
            <a:endParaRPr lang="en-US"/>
          </a:p>
        </p:txBody>
      </p:sp>
    </p:spTree>
    <p:extLst>
      <p:ext uri="{BB962C8B-B14F-4D97-AF65-F5344CB8AC3E}">
        <p14:creationId xmlns:p14="http://schemas.microsoft.com/office/powerpoint/2010/main" val="857566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763163-0847-46F3-8927-87DB6D41D3C9}"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BAA01C-3698-4006-A829-43E6C24BB6D5}" type="slidenum">
              <a:rPr lang="en-US" smtClean="0"/>
              <a:t>‹#›</a:t>
            </a:fld>
            <a:endParaRPr lang="en-US"/>
          </a:p>
        </p:txBody>
      </p:sp>
    </p:spTree>
    <p:extLst>
      <p:ext uri="{BB962C8B-B14F-4D97-AF65-F5344CB8AC3E}">
        <p14:creationId xmlns:p14="http://schemas.microsoft.com/office/powerpoint/2010/main" val="1668481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1763163-0847-46F3-8927-87DB6D41D3C9}"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BAA01C-3698-4006-A829-43E6C24BB6D5}" type="slidenum">
              <a:rPr lang="en-US" smtClean="0"/>
              <a:t>‹#›</a:t>
            </a:fld>
            <a:endParaRPr lang="en-US"/>
          </a:p>
        </p:txBody>
      </p:sp>
    </p:spTree>
    <p:extLst>
      <p:ext uri="{BB962C8B-B14F-4D97-AF65-F5344CB8AC3E}">
        <p14:creationId xmlns:p14="http://schemas.microsoft.com/office/powerpoint/2010/main" val="4183959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1763163-0847-46F3-8927-87DB6D41D3C9}"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BAA01C-3698-4006-A829-43E6C24BB6D5}" type="slidenum">
              <a:rPr lang="en-US" smtClean="0"/>
              <a:t>‹#›</a:t>
            </a:fld>
            <a:endParaRPr lang="en-US"/>
          </a:p>
        </p:txBody>
      </p:sp>
    </p:spTree>
    <p:extLst>
      <p:ext uri="{BB962C8B-B14F-4D97-AF65-F5344CB8AC3E}">
        <p14:creationId xmlns:p14="http://schemas.microsoft.com/office/powerpoint/2010/main" val="1881211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1763163-0847-46F3-8927-87DB6D41D3C9}" type="datetimeFigureOut">
              <a:rPr lang="en-US" smtClean="0"/>
              <a:t>9/17/2016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BAA01C-3698-4006-A829-43E6C24BB6D5}" type="slidenum">
              <a:rPr lang="en-US" smtClean="0"/>
              <a:t>‹#›</a:t>
            </a:fld>
            <a:endParaRPr lang="en-US"/>
          </a:p>
        </p:txBody>
      </p:sp>
    </p:spTree>
    <p:extLst>
      <p:ext uri="{BB962C8B-B14F-4D97-AF65-F5344CB8AC3E}">
        <p14:creationId xmlns:p14="http://schemas.microsoft.com/office/powerpoint/2010/main" val="2490081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1763163-0847-46F3-8927-87DB6D41D3C9}" type="datetimeFigureOut">
              <a:rPr lang="en-US" smtClean="0"/>
              <a:t>9/17/2016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BAA01C-3698-4006-A829-43E6C24BB6D5}" type="slidenum">
              <a:rPr lang="en-US" smtClean="0"/>
              <a:t>‹#›</a:t>
            </a:fld>
            <a:endParaRPr lang="en-US"/>
          </a:p>
        </p:txBody>
      </p:sp>
    </p:spTree>
    <p:extLst>
      <p:ext uri="{BB962C8B-B14F-4D97-AF65-F5344CB8AC3E}">
        <p14:creationId xmlns:p14="http://schemas.microsoft.com/office/powerpoint/2010/main" val="1569931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763163-0847-46F3-8927-87DB6D41D3C9}" type="datetimeFigureOut">
              <a:rPr lang="en-US" smtClean="0"/>
              <a:t>9/17/2016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BAA01C-3698-4006-A829-43E6C24BB6D5}" type="slidenum">
              <a:rPr lang="en-US" smtClean="0"/>
              <a:t>‹#›</a:t>
            </a:fld>
            <a:endParaRPr lang="en-US"/>
          </a:p>
        </p:txBody>
      </p:sp>
    </p:spTree>
    <p:extLst>
      <p:ext uri="{BB962C8B-B14F-4D97-AF65-F5344CB8AC3E}">
        <p14:creationId xmlns:p14="http://schemas.microsoft.com/office/powerpoint/2010/main" val="3633479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1763163-0847-46F3-8927-87DB6D41D3C9}"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BAA01C-3698-4006-A829-43E6C24BB6D5}" type="slidenum">
              <a:rPr lang="en-US" smtClean="0"/>
              <a:t>‹#›</a:t>
            </a:fld>
            <a:endParaRPr lang="en-US"/>
          </a:p>
        </p:txBody>
      </p:sp>
    </p:spTree>
    <p:extLst>
      <p:ext uri="{BB962C8B-B14F-4D97-AF65-F5344CB8AC3E}">
        <p14:creationId xmlns:p14="http://schemas.microsoft.com/office/powerpoint/2010/main" val="3763673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1763163-0847-46F3-8927-87DB6D41D3C9}"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BAA01C-3698-4006-A829-43E6C24BB6D5}" type="slidenum">
              <a:rPr lang="en-US" smtClean="0"/>
              <a:t>‹#›</a:t>
            </a:fld>
            <a:endParaRPr lang="en-US"/>
          </a:p>
        </p:txBody>
      </p:sp>
    </p:spTree>
    <p:extLst>
      <p:ext uri="{BB962C8B-B14F-4D97-AF65-F5344CB8AC3E}">
        <p14:creationId xmlns:p14="http://schemas.microsoft.com/office/powerpoint/2010/main" val="862586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5000" r="-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763163-0847-46F3-8927-87DB6D41D3C9}" type="datetimeFigureOut">
              <a:rPr lang="en-US" smtClean="0"/>
              <a:t>9/17/2016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BAA01C-3698-4006-A829-43E6C24BB6D5}" type="slidenum">
              <a:rPr lang="en-US" smtClean="0"/>
              <a:t>‹#›</a:t>
            </a:fld>
            <a:endParaRPr lang="en-US"/>
          </a:p>
        </p:txBody>
      </p:sp>
    </p:spTree>
    <p:extLst>
      <p:ext uri="{BB962C8B-B14F-4D97-AF65-F5344CB8AC3E}">
        <p14:creationId xmlns:p14="http://schemas.microsoft.com/office/powerpoint/2010/main" val="19513157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16140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44594"/>
            <a:ext cx="7772400" cy="2387600"/>
          </a:xfrm>
        </p:spPr>
        <p:txBody>
          <a:bodyPr>
            <a:normAutofit/>
          </a:bodyPr>
          <a:lstStyle/>
          <a:p>
            <a:r>
              <a:rPr lang="en-US" sz="8000" b="1" dirty="0">
                <a:latin typeface="Blackadder ITC" panose="04020505051007020D02" pitchFamily="82" charset="0"/>
              </a:rPr>
              <a:t>Lessons from the Rich Man</a:t>
            </a:r>
          </a:p>
        </p:txBody>
      </p:sp>
      <p:sp>
        <p:nvSpPr>
          <p:cNvPr id="3" name="Subtitle 2"/>
          <p:cNvSpPr>
            <a:spLocks noGrp="1"/>
          </p:cNvSpPr>
          <p:nvPr>
            <p:ph type="subTitle" idx="1"/>
          </p:nvPr>
        </p:nvSpPr>
        <p:spPr>
          <a:xfrm>
            <a:off x="1143000" y="5550107"/>
            <a:ext cx="6858000" cy="572397"/>
          </a:xfrm>
        </p:spPr>
        <p:txBody>
          <a:bodyPr>
            <a:normAutofit/>
          </a:bodyPr>
          <a:lstStyle/>
          <a:p>
            <a:r>
              <a:rPr lang="en-US" sz="3200" i="1" dirty="0"/>
              <a:t>Luke 16:19-31</a:t>
            </a:r>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t="2895" b="2832"/>
          <a:stretch/>
        </p:blipFill>
        <p:spPr>
          <a:xfrm>
            <a:off x="1371600" y="3032194"/>
            <a:ext cx="6400800" cy="242514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8342179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000" b="1" dirty="0">
                <a:latin typeface="Blackadder ITC" panose="04020505051007020D02" pitchFamily="82" charset="0"/>
              </a:rPr>
              <a:t>Lessons from the Rich Man</a:t>
            </a:r>
            <a:endParaRPr lang="en-US" sz="6000" dirty="0"/>
          </a:p>
        </p:txBody>
      </p:sp>
      <p:sp>
        <p:nvSpPr>
          <p:cNvPr id="3" name="Content Placeholder 2"/>
          <p:cNvSpPr>
            <a:spLocks noGrp="1"/>
          </p:cNvSpPr>
          <p:nvPr>
            <p:ph idx="1"/>
          </p:nvPr>
        </p:nvSpPr>
        <p:spPr/>
        <p:txBody>
          <a:bodyPr>
            <a:normAutofit fontScale="92500" lnSpcReduction="10000"/>
          </a:bodyPr>
          <a:lstStyle/>
          <a:p>
            <a:pPr marL="0" indent="0" algn="ctr">
              <a:buNone/>
            </a:pPr>
            <a:r>
              <a:rPr lang="en-US" sz="3500" b="1" dirty="0"/>
              <a:t>Riches Can’t Save You</a:t>
            </a:r>
          </a:p>
          <a:p>
            <a:pPr marL="0" indent="0" algn="ctr">
              <a:buNone/>
            </a:pPr>
            <a:r>
              <a:rPr lang="en-US" sz="3000" i="1" dirty="0"/>
              <a:t>– James 1:9-11; 1 Timothy 6:6-19 –</a:t>
            </a:r>
          </a:p>
          <a:p>
            <a:pPr marL="0" indent="0" algn="ctr">
              <a:buNone/>
            </a:pPr>
            <a:r>
              <a:rPr lang="en-US" sz="3500" b="1" dirty="0"/>
              <a:t>Family Can’t Save You</a:t>
            </a:r>
          </a:p>
          <a:p>
            <a:pPr marL="0" indent="0" algn="ctr">
              <a:buNone/>
            </a:pPr>
            <a:r>
              <a:rPr lang="en-US" sz="3000" i="1" dirty="0"/>
              <a:t>– Ezekiel 18:19-20; Matthew 10:34-37 –</a:t>
            </a:r>
          </a:p>
          <a:p>
            <a:pPr marL="0" indent="0" algn="ctr">
              <a:buNone/>
            </a:pPr>
            <a:r>
              <a:rPr lang="en-US" sz="3500" b="1" dirty="0"/>
              <a:t>Death Solidifies State Before God</a:t>
            </a:r>
          </a:p>
          <a:p>
            <a:pPr marL="0" indent="0" algn="ctr">
              <a:buNone/>
            </a:pPr>
            <a:r>
              <a:rPr lang="en-US" sz="3000" i="1" dirty="0"/>
              <a:t>– Galatians 6:7-8; Matthew 6:19-21;                             2 Corinthians 5:9-10 –</a:t>
            </a:r>
          </a:p>
          <a:p>
            <a:pPr marL="0" indent="0" algn="ctr">
              <a:buNone/>
            </a:pPr>
            <a:r>
              <a:rPr lang="en-US" sz="3500" b="1" dirty="0"/>
              <a:t>The Dead Desire to Warn</a:t>
            </a:r>
          </a:p>
          <a:p>
            <a:pPr marL="0" indent="0" algn="ctr">
              <a:buNone/>
            </a:pPr>
            <a:r>
              <a:rPr lang="en-US" sz="3000" i="1" dirty="0"/>
              <a:t>– 1 Corinthians 1:22-25; Romans 1:16 –</a:t>
            </a:r>
          </a:p>
        </p:txBody>
      </p:sp>
    </p:spTree>
    <p:extLst>
      <p:ext uri="{BB962C8B-B14F-4D97-AF65-F5344CB8AC3E}">
        <p14:creationId xmlns:p14="http://schemas.microsoft.com/office/powerpoint/2010/main" val="5661636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44594"/>
            <a:ext cx="7772400" cy="2387600"/>
          </a:xfrm>
        </p:spPr>
        <p:txBody>
          <a:bodyPr>
            <a:normAutofit/>
          </a:bodyPr>
          <a:lstStyle/>
          <a:p>
            <a:r>
              <a:rPr lang="en-US" sz="8000" b="1" dirty="0">
                <a:latin typeface="Blackadder ITC" panose="04020505051007020D02" pitchFamily="82" charset="0"/>
              </a:rPr>
              <a:t>Lessons from the Rich Man</a:t>
            </a:r>
          </a:p>
        </p:txBody>
      </p:sp>
      <p:sp>
        <p:nvSpPr>
          <p:cNvPr id="3" name="Subtitle 2"/>
          <p:cNvSpPr>
            <a:spLocks noGrp="1"/>
          </p:cNvSpPr>
          <p:nvPr>
            <p:ph type="subTitle" idx="1"/>
          </p:nvPr>
        </p:nvSpPr>
        <p:spPr>
          <a:xfrm>
            <a:off x="1143000" y="5550107"/>
            <a:ext cx="6858000" cy="572397"/>
          </a:xfrm>
        </p:spPr>
        <p:txBody>
          <a:bodyPr>
            <a:normAutofit/>
          </a:bodyPr>
          <a:lstStyle/>
          <a:p>
            <a:r>
              <a:rPr lang="en-US" sz="3200" i="1" dirty="0"/>
              <a:t>Luke 16:19-31</a:t>
            </a:r>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t="2895" b="2832"/>
          <a:stretch/>
        </p:blipFill>
        <p:spPr>
          <a:xfrm>
            <a:off x="1371600" y="3032194"/>
            <a:ext cx="6400800" cy="242514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01971694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92</TotalTime>
  <Words>1001</Words>
  <Application>Microsoft Office PowerPoint</Application>
  <PresentationFormat>On-screen Show (4:3)</PresentationFormat>
  <Paragraphs>70</Paragraphs>
  <Slides>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Blackadder ITC</vt:lpstr>
      <vt:lpstr>Calibri</vt:lpstr>
      <vt:lpstr>Calibri Light</vt:lpstr>
      <vt:lpstr>Times New Roman</vt:lpstr>
      <vt:lpstr>Wingdings</vt:lpstr>
      <vt:lpstr>Office Theme</vt:lpstr>
      <vt:lpstr>PowerPoint Presentation</vt:lpstr>
      <vt:lpstr>Lessons from the Rich Man</vt:lpstr>
      <vt:lpstr>Lessons from the Rich Man</vt:lpstr>
      <vt:lpstr>Lessons from the Rich Man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Jeremiah Cox</dc:creator>
  <cp:lastModifiedBy>Jeremiah Cox</cp:lastModifiedBy>
  <cp:revision>7</cp:revision>
  <dcterms:created xsi:type="dcterms:W3CDTF">2016-09-16T19:25:43Z</dcterms:created>
  <dcterms:modified xsi:type="dcterms:W3CDTF">2016-09-17T20:41:29Z</dcterms:modified>
</cp:coreProperties>
</file>