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6"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470" y="78"/>
      </p:cViewPr>
      <p:guideLst/>
    </p:cSldViewPr>
  </p:slideViewPr>
  <p:notesTextViewPr>
    <p:cViewPr>
      <p:scale>
        <a:sx n="1" d="1"/>
        <a:sy n="1" d="1"/>
      </p:scale>
      <p:origin x="0" y="0"/>
    </p:cViewPr>
  </p:notesTextViewPr>
  <p:notesViewPr>
    <p:cSldViewPr snapToGrid="0">
      <p:cViewPr varScale="1">
        <p:scale>
          <a:sx n="52" d="100"/>
          <a:sy n="52" d="100"/>
        </p:scale>
        <p:origin x="29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5B135-B717-4B58-878F-81ACDBF51100}" type="datetimeFigureOut">
              <a:rPr lang="en-US" smtClean="0"/>
              <a:t>10/28/2016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B55D6-14C4-4EEC-AE4F-C385B83BDE4C}" type="slidenum">
              <a:rPr lang="en-US" smtClean="0"/>
              <a:t>‹#›</a:t>
            </a:fld>
            <a:endParaRPr lang="en-US"/>
          </a:p>
        </p:txBody>
      </p:sp>
    </p:spTree>
    <p:extLst>
      <p:ext uri="{BB962C8B-B14F-4D97-AF65-F5344CB8AC3E}">
        <p14:creationId xmlns:p14="http://schemas.microsoft.com/office/powerpoint/2010/main" val="244873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 Relevancy of Gospel Meetings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Gospel meetings have been taking place within the church across the nation for years.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Protracted Meetings</a:t>
            </a:r>
            <a:r>
              <a:rPr lang="en-US" dirty="0">
                <a:latin typeface="Calibri" panose="020F0502020204030204" pitchFamily="34" charset="0"/>
                <a:ea typeface="Calibri" panose="020F0502020204030204" pitchFamily="34" charset="0"/>
                <a:cs typeface="Times New Roman" panose="02020603050405020304" pitchFamily="18" charset="0"/>
              </a:rPr>
              <a:t> – continued over a period of time.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Evangelistic Meetings</a:t>
            </a:r>
            <a:r>
              <a:rPr lang="en-US" dirty="0">
                <a:latin typeface="Calibri" panose="020F0502020204030204" pitchFamily="34" charset="0"/>
                <a:ea typeface="Calibri" panose="020F0502020204030204" pitchFamily="34" charset="0"/>
                <a:cs typeface="Times New Roman" panose="02020603050405020304" pitchFamily="18" charset="0"/>
              </a:rPr>
              <a:t> – designated for evangelism. Reaching denominational people, and those that were not members of the church.</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Tent Meetings</a:t>
            </a:r>
            <a:r>
              <a:rPr lang="en-US" dirty="0">
                <a:latin typeface="Calibri" panose="020F0502020204030204" pitchFamily="34" charset="0"/>
                <a:ea typeface="Calibri" panose="020F0502020204030204" pitchFamily="34" charset="0"/>
                <a:cs typeface="Times New Roman" panose="02020603050405020304" pitchFamily="18" charset="0"/>
              </a:rPr>
              <a:t> – Back in the day they often times met in tents in rural areas. (Picture in PPT)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GOSPEL MEETINGS</a:t>
            </a:r>
            <a:r>
              <a:rPr lang="en-US" dirty="0">
                <a:latin typeface="Calibri" panose="020F0502020204030204" pitchFamily="34" charset="0"/>
                <a:ea typeface="Calibri" panose="020F0502020204030204" pitchFamily="34" charset="0"/>
                <a:cs typeface="Times New Roman" panose="02020603050405020304" pitchFamily="18" charset="0"/>
              </a:rPr>
              <a:t> – Scheduled extended period of time dedicated to the preaching of the gospel in a given area.</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During the gospel meetings years ago, many souls were converted during each meeting.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Held for a couple of weeks. Some maybe even for a month.</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Produced some debates between brethren and members of the denominations.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Now, gospel meetings are shorter (</a:t>
            </a:r>
            <a:r>
              <a:rPr lang="en-US" i="1" dirty="0">
                <a:latin typeface="Calibri" panose="020F0502020204030204" pitchFamily="34" charset="0"/>
                <a:ea typeface="Calibri" panose="020F0502020204030204" pitchFamily="34" charset="0"/>
                <a:cs typeface="Times New Roman" panose="02020603050405020304" pitchFamily="18" charset="0"/>
              </a:rPr>
              <a:t>perhaps because of the change in culture, and therefore, a more secular and fast paced society</a:t>
            </a:r>
            <a:r>
              <a:rPr lang="en-US" dirty="0">
                <a:latin typeface="Calibri" panose="020F0502020204030204" pitchFamily="34" charset="0"/>
                <a:ea typeface="Calibri" panose="020F0502020204030204" pitchFamily="34" charset="0"/>
                <a:cs typeface="Times New Roman" panose="02020603050405020304" pitchFamily="18" charset="0"/>
              </a:rPr>
              <a:t>) and less frequent.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Some do not see the purpose in holding gospel meetings.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Are gospel meetings relevant today?</a:t>
            </a:r>
            <a:r>
              <a:rPr lang="en-US" dirty="0">
                <a:latin typeface="Calibri" panose="020F0502020204030204" pitchFamily="34" charset="0"/>
                <a:ea typeface="Calibri" panose="020F0502020204030204" pitchFamily="34" charset="0"/>
                <a:cs typeface="Times New Roman" panose="02020603050405020304" pitchFamily="18" charset="0"/>
              </a:rPr>
              <a:t> (Many would not deny they were 50-60+ years ago.)</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Gospel meetings are still relevant, and we must be faithful in attending, and thus supporting, our own meetings in this local congregation.</a:t>
            </a:r>
            <a:r>
              <a:rPr lang="en-US" dirty="0">
                <a:latin typeface="Calibri" panose="020F0502020204030204" pitchFamily="34" charset="0"/>
                <a:ea typeface="Calibri" panose="020F0502020204030204" pitchFamily="34" charset="0"/>
                <a:cs typeface="Times New Roman" panose="02020603050405020304" pitchFamily="18" charset="0"/>
              </a:rPr>
              <a:t> (It is also good, and needed, to attend other congregations’ gospel efforts.)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 are gospel meetings still relevant?</a:t>
            </a:r>
          </a:p>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Relevancy of Gospel Meetings</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Biblical Pattern</a:t>
            </a:r>
          </a:p>
          <a:p>
            <a:endParaRPr lang="en-US" dirty="0"/>
          </a:p>
        </p:txBody>
      </p:sp>
      <p:sp>
        <p:nvSpPr>
          <p:cNvPr id="4" name="Slide Number Placeholder 3"/>
          <p:cNvSpPr>
            <a:spLocks noGrp="1"/>
          </p:cNvSpPr>
          <p:nvPr>
            <p:ph type="sldNum" sz="quarter" idx="10"/>
          </p:nvPr>
        </p:nvSpPr>
        <p:spPr/>
        <p:txBody>
          <a:bodyPr/>
          <a:lstStyle/>
          <a:p>
            <a:fld id="{3ADB55D6-14C4-4EEC-AE4F-C385B83BDE4C}" type="slidenum">
              <a:rPr lang="en-US" smtClean="0"/>
              <a:t>2</a:t>
            </a:fld>
            <a:endParaRPr lang="en-US"/>
          </a:p>
        </p:txBody>
      </p:sp>
    </p:spTree>
    <p:extLst>
      <p:ext uri="{BB962C8B-B14F-4D97-AF65-F5344CB8AC3E}">
        <p14:creationId xmlns:p14="http://schemas.microsoft.com/office/powerpoint/2010/main" val="163517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The Relevancy of Gospel Meetings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Biblical Pattern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Gospel meetings are not only a matter of human tradition. There is certainly a traditional component within modern times, as there was in the past. However, more importantly, there is a Biblical precedent for gospel meetings.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2:42, 46-47</a:t>
            </a:r>
            <a:r>
              <a:rPr lang="en-US" dirty="0">
                <a:latin typeface="Calibri" panose="020F0502020204030204" pitchFamily="34" charset="0"/>
                <a:ea typeface="Calibri" panose="020F0502020204030204" pitchFamily="34" charset="0"/>
                <a:cs typeface="Times New Roman" panose="02020603050405020304" pitchFamily="18" charset="0"/>
              </a:rPr>
              <a:t> – In the infancy of the church they gathered daily to hear God’s word.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Those added to the church continued in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“apostles’ doctrine.”</a:t>
            </a:r>
            <a:r>
              <a:rPr lang="en-US" dirty="0">
                <a:latin typeface="Calibri" panose="020F0502020204030204" pitchFamily="34" charset="0"/>
                <a:ea typeface="Calibri" panose="020F0502020204030204" pitchFamily="34" charset="0"/>
                <a:cs typeface="Times New Roman" panose="02020603050405020304" pitchFamily="18" charset="0"/>
              </a:rPr>
              <a:t> (THE TRUTH WAS NEEDED!)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temple grounds were expedient for the large group of Christians to meet at the time to worship God, and hear the preaching of the word.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47b)</a:t>
            </a:r>
            <a:r>
              <a:rPr lang="en-US" dirty="0">
                <a:latin typeface="Calibri" panose="020F0502020204030204" pitchFamily="34" charset="0"/>
                <a:ea typeface="Calibri" panose="020F0502020204030204" pitchFamily="34" charset="0"/>
                <a:cs typeface="Times New Roman" panose="02020603050405020304" pitchFamily="18" charset="0"/>
              </a:rPr>
              <a:t> – In addition to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“about three thousand souls” (v. 41)</a:t>
            </a:r>
            <a:r>
              <a:rPr lang="en-US" dirty="0">
                <a:latin typeface="Calibri" panose="020F0502020204030204" pitchFamily="34" charset="0"/>
                <a:ea typeface="Calibri" panose="020F0502020204030204" pitchFamily="34" charset="0"/>
                <a:cs typeface="Times New Roman" panose="02020603050405020304" pitchFamily="18" charset="0"/>
              </a:rPr>
              <a:t> on the day of Pentecost, </a:t>
            </a:r>
            <a:r>
              <a:rPr lang="en-US" b="1" dirty="0">
                <a:latin typeface="Calibri" panose="020F0502020204030204" pitchFamily="34" charset="0"/>
                <a:ea typeface="Calibri" panose="020F0502020204030204" pitchFamily="34" charset="0"/>
                <a:cs typeface="Times New Roman" panose="02020603050405020304" pitchFamily="18" charset="0"/>
              </a:rPr>
              <a:t>more were continually added as a result of these gospel meetings.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14:27</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Paul and Barnabas gathered the church to give a report concerning their preaching to the Gentiles.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(“Stayed there a long time with the disciples”</a:t>
            </a:r>
            <a:r>
              <a:rPr lang="en-US" dirty="0">
                <a:latin typeface="Calibri" panose="020F0502020204030204" pitchFamily="34" charset="0"/>
                <a:ea typeface="Calibri" panose="020F0502020204030204" pitchFamily="34" charset="0"/>
                <a:cs typeface="Times New Roman" panose="02020603050405020304" pitchFamily="18" charset="0"/>
              </a:rPr>
              <a:t> – what were they doing? Laboring in the gospel.)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15:4</a:t>
            </a:r>
            <a:r>
              <a:rPr lang="en-US" dirty="0">
                <a:latin typeface="Calibri" panose="020F0502020204030204" pitchFamily="34" charset="0"/>
                <a:ea typeface="Calibri" panose="020F0502020204030204" pitchFamily="34" charset="0"/>
                <a:cs typeface="Times New Roman" panose="02020603050405020304" pitchFamily="18" charset="0"/>
              </a:rPr>
              <a:t> – After hearing of Judaizing teachers at Antioch, they (Paul and Barnabas) went to Jerusalem to teach the truth concerning the matter of Gentile converts. (Did not have to keep the OT.)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Really, any time in the NT when men gathered to hear the gospel it could be called a “Gospel Meeting.” (Many of which were for extended periods of time.)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Preaching Saves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Ezekiel 37:1-14</a:t>
            </a:r>
            <a:r>
              <a:rPr lang="en-US" dirty="0">
                <a:latin typeface="Calibri" panose="020F0502020204030204" pitchFamily="34" charset="0"/>
                <a:ea typeface="Calibri" panose="020F0502020204030204" pitchFamily="34" charset="0"/>
                <a:cs typeface="Times New Roman" panose="02020603050405020304" pitchFamily="18" charset="0"/>
              </a:rPr>
              <a:t> – A vision concerning the restoration of the remnant of Israel.</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Israel is in captivity. They are without hope.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They are dead. (Dry bones.)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God restores life through the preaching of the word (prophecy – inspired preaching).</a:t>
            </a:r>
          </a:p>
          <a:p>
            <a:pPr marL="1143000" marR="0" lvl="2" indent="-228600">
              <a:lnSpc>
                <a:spcPct val="107000"/>
              </a:lnSpc>
              <a:spcBef>
                <a:spcPts val="0"/>
              </a:spcBef>
              <a:spcAft>
                <a:spcPts val="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Dry bones</a:t>
            </a:r>
            <a:r>
              <a:rPr lang="en-US" dirty="0">
                <a:latin typeface="Calibri" panose="020F0502020204030204" pitchFamily="34" charset="0"/>
                <a:ea typeface="Calibri" panose="020F0502020204030204" pitchFamily="34" charset="0"/>
                <a:cs typeface="Times New Roman" panose="02020603050405020304" pitchFamily="18" charset="0"/>
              </a:rPr>
              <a:t> – dead spiritually; hopeless; what can help? What can work?</a:t>
            </a:r>
          </a:p>
          <a:p>
            <a:pPr marL="1143000" marR="0" lvl="2" indent="-228600">
              <a:lnSpc>
                <a:spcPct val="107000"/>
              </a:lnSpc>
              <a:spcBef>
                <a:spcPts val="0"/>
              </a:spcBef>
              <a:spcAft>
                <a:spcPts val="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Preaching of the word of God</a:t>
            </a:r>
            <a:r>
              <a:rPr lang="en-US" dirty="0">
                <a:latin typeface="Calibri" panose="020F0502020204030204" pitchFamily="34" charset="0"/>
                <a:ea typeface="Calibri" panose="020F0502020204030204" pitchFamily="34" charset="0"/>
                <a:cs typeface="Times New Roman" panose="02020603050405020304" pitchFamily="18" charset="0"/>
              </a:rPr>
              <a:t> – gives life!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Same today. We may feel gospel meetings are not affective. Less people are interested, but falling upon an honest heart, God’s word has the power to give 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We should be eager and willing to take advantage of such opportunities to save souls!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Corinthians 1:18, 21</a:t>
            </a:r>
            <a:r>
              <a:rPr lang="en-US" dirty="0">
                <a:latin typeface="Calibri" panose="020F0502020204030204" pitchFamily="34" charset="0"/>
                <a:ea typeface="Calibri" panose="020F0502020204030204" pitchFamily="34" charset="0"/>
                <a:cs typeface="Times New Roman" panose="02020603050405020304" pitchFamily="18" charset="0"/>
              </a:rPr>
              <a:t> – foolishness of message preached saves!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10:14-15</a:t>
            </a:r>
            <a:r>
              <a:rPr lang="en-US" dirty="0">
                <a:latin typeface="Calibri" panose="020F0502020204030204" pitchFamily="34" charset="0"/>
                <a:ea typeface="Calibri" panose="020F0502020204030204" pitchFamily="34" charset="0"/>
                <a:cs typeface="Times New Roman" panose="02020603050405020304" pitchFamily="18" charset="0"/>
              </a:rPr>
              <a:t> – How shall they hear without a preacher?</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Gospel meetings serve as an opportunity for lost souls to hear the preaching of the message.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 shall they hear without a preacher? So we send for preachers, and have preachers sent</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What if they don’t want to hear it?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Like most in the world today. Sadly, like some brethren – rather not use free time to hear preaching, or just don’t like the message.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Ezekiel 3:7-9</a:t>
            </a:r>
            <a:r>
              <a:rPr lang="en-US" dirty="0">
                <a:latin typeface="Calibri" panose="020F0502020204030204" pitchFamily="34" charset="0"/>
                <a:ea typeface="Calibri" panose="020F0502020204030204" pitchFamily="34" charset="0"/>
                <a:cs typeface="Times New Roman" panose="02020603050405020304" pitchFamily="18" charset="0"/>
              </a:rPr>
              <a:t> – God knew they wouldn’t hear.</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Peter 2:5</a:t>
            </a:r>
            <a:r>
              <a:rPr lang="en-US" dirty="0">
                <a:latin typeface="Calibri" panose="020F0502020204030204" pitchFamily="34" charset="0"/>
                <a:ea typeface="Calibri" panose="020F0502020204030204" pitchFamily="34" charset="0"/>
                <a:cs typeface="Times New Roman" panose="02020603050405020304" pitchFamily="18" charset="0"/>
              </a:rPr>
              <a:t> – People didn’t listen to Noah.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Our job is to proclaim the Gospel of Jesus Christ. It needs to be heard, especially by those who don’t want to hear!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Contending for the Faith</a:t>
            </a:r>
          </a:p>
          <a:p>
            <a:endParaRPr lang="en-US" dirty="0"/>
          </a:p>
        </p:txBody>
      </p:sp>
      <p:sp>
        <p:nvSpPr>
          <p:cNvPr id="4" name="Slide Number Placeholder 3"/>
          <p:cNvSpPr>
            <a:spLocks noGrp="1"/>
          </p:cNvSpPr>
          <p:nvPr>
            <p:ph type="sldNum" sz="quarter" idx="10"/>
          </p:nvPr>
        </p:nvSpPr>
        <p:spPr/>
        <p:txBody>
          <a:bodyPr/>
          <a:lstStyle/>
          <a:p>
            <a:fld id="{3ADB55D6-14C4-4EEC-AE4F-C385B83BDE4C}" type="slidenum">
              <a:rPr lang="en-US" smtClean="0"/>
              <a:t>3</a:t>
            </a:fld>
            <a:endParaRPr lang="en-US"/>
          </a:p>
        </p:txBody>
      </p:sp>
    </p:spTree>
    <p:extLst>
      <p:ext uri="{BB962C8B-B14F-4D97-AF65-F5344CB8AC3E}">
        <p14:creationId xmlns:p14="http://schemas.microsoft.com/office/powerpoint/2010/main" val="369762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Contending for the Faith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Jude 3</a:t>
            </a:r>
            <a:r>
              <a:rPr lang="en-US" dirty="0">
                <a:latin typeface="Calibri" panose="020F0502020204030204" pitchFamily="34" charset="0"/>
                <a:ea typeface="Calibri" panose="020F0502020204030204" pitchFamily="34" charset="0"/>
                <a:cs typeface="Times New Roman" panose="02020603050405020304" pitchFamily="18" charset="0"/>
              </a:rPr>
              <a:t> – We must defend the truth against false teaching!</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house of God, which is the church of the living God, [is] the pillar and ground of the truth” (1 Timothy 3:15).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Galatians 2:1-5</a:t>
            </a:r>
            <a:r>
              <a:rPr lang="en-US" dirty="0">
                <a:latin typeface="Calibri" panose="020F0502020204030204" pitchFamily="34" charset="0"/>
                <a:ea typeface="Calibri" panose="020F0502020204030204" pitchFamily="34" charset="0"/>
                <a:cs typeface="Times New Roman" panose="02020603050405020304" pitchFamily="18" charset="0"/>
              </a:rPr>
              <a:t> – Paul did not yield submission to false teachers. He confronted false doctrine! (</a:t>
            </a:r>
            <a:r>
              <a:rPr lang="en-US" i="1" dirty="0">
                <a:latin typeface="Calibri" panose="020F0502020204030204" pitchFamily="34" charset="0"/>
                <a:ea typeface="Calibri" panose="020F0502020204030204" pitchFamily="34" charset="0"/>
                <a:cs typeface="Times New Roman" panose="02020603050405020304" pitchFamily="18" charset="0"/>
              </a:rPr>
              <a:t>Likely reference to same Jerusalem council in Acts 15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Sustaining the Brethren</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20:25-28</a:t>
            </a:r>
            <a:r>
              <a:rPr lang="en-US" dirty="0">
                <a:latin typeface="Calibri" panose="020F0502020204030204" pitchFamily="34" charset="0"/>
                <a:ea typeface="Calibri" panose="020F0502020204030204" pitchFamily="34" charset="0"/>
                <a:cs typeface="Times New Roman" panose="02020603050405020304" pitchFamily="18" charset="0"/>
              </a:rPr>
              <a:t> – Paul to the Ephesian elders.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With them for 3 years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Preached the gospel continually to them.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Left nothing out. (Whole council.)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Warning against false teachers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29-31).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“blood of all men”</a:t>
            </a:r>
            <a:r>
              <a:rPr lang="en-US" b="1" dirty="0">
                <a:latin typeface="Calibri" panose="020F0502020204030204" pitchFamily="34" charset="0"/>
                <a:ea typeface="Calibri" panose="020F0502020204030204" pitchFamily="34" charset="0"/>
                <a:cs typeface="Times New Roman" panose="02020603050405020304" pitchFamily="18" charset="0"/>
              </a:rPr>
              <a:t> at stake! (SPIRITUAL LIFE)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We need God’s word continually! NEVER CAN GET ENOUGH!</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Peter 1:8-15</a:t>
            </a:r>
            <a:r>
              <a:rPr lang="en-US" dirty="0">
                <a:latin typeface="Calibri" panose="020F0502020204030204" pitchFamily="34" charset="0"/>
                <a:ea typeface="Calibri" panose="020F0502020204030204" pitchFamily="34" charset="0"/>
                <a:cs typeface="Times New Roman" panose="02020603050405020304" pitchFamily="18" charset="0"/>
              </a:rPr>
              <a:t> – Peter wished to remind the brethren.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8-11)</a:t>
            </a:r>
            <a:r>
              <a:rPr lang="en-US" dirty="0">
                <a:latin typeface="Calibri" panose="020F0502020204030204" pitchFamily="34" charset="0"/>
                <a:ea typeface="Calibri" panose="020F0502020204030204" pitchFamily="34" charset="0"/>
                <a:cs typeface="Times New Roman" panose="02020603050405020304" pitchFamily="18" charset="0"/>
              </a:rPr>
              <a:t> – If you add to your faith (grow in the gospel – take on Divine nature) you will gain entrance into heaven.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12-15)</a:t>
            </a:r>
            <a:r>
              <a:rPr lang="en-US" dirty="0">
                <a:latin typeface="Calibri" panose="020F0502020204030204" pitchFamily="34" charset="0"/>
                <a:ea typeface="Calibri" panose="020F0502020204030204" pitchFamily="34" charset="0"/>
                <a:cs typeface="Times New Roman" panose="02020603050405020304" pitchFamily="18" charset="0"/>
              </a:rPr>
              <a:t> – We need reminders of things we already have heard! (EVERYONE DOES!)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Have you heard this before? Most have! YOU NEED TO HEAR IT AGAIN!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You need to be at our upcoming gospel meeting, and you need to invite others to come with you!</a:t>
            </a:r>
          </a:p>
          <a:p>
            <a:endParaRPr lang="en-US" dirty="0"/>
          </a:p>
        </p:txBody>
      </p:sp>
      <p:sp>
        <p:nvSpPr>
          <p:cNvPr id="4" name="Slide Number Placeholder 3"/>
          <p:cNvSpPr>
            <a:spLocks noGrp="1"/>
          </p:cNvSpPr>
          <p:nvPr>
            <p:ph type="sldNum" sz="quarter" idx="10"/>
          </p:nvPr>
        </p:nvSpPr>
        <p:spPr/>
        <p:txBody>
          <a:bodyPr/>
          <a:lstStyle/>
          <a:p>
            <a:fld id="{3ADB55D6-14C4-4EEC-AE4F-C385B83BDE4C}" type="slidenum">
              <a:rPr lang="en-US" smtClean="0"/>
              <a:t>4</a:t>
            </a:fld>
            <a:endParaRPr lang="en-US"/>
          </a:p>
        </p:txBody>
      </p:sp>
    </p:spTree>
    <p:extLst>
      <p:ext uri="{BB962C8B-B14F-4D97-AF65-F5344CB8AC3E}">
        <p14:creationId xmlns:p14="http://schemas.microsoft.com/office/powerpoint/2010/main" val="392247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You need to be at our upcoming gospel meeting, and you need to invite others to come with you!</a:t>
            </a: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Are Gospel Meetings relevant? They are as relevant now as they ever have been, and they will continue to be relevant until Jesus comes again!</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You have the responsibility to attend the upcoming Gospel Meeting.</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We must seek and save the lost! INVITE SOMEONE!</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Perhaps most importantly, </a:t>
            </a:r>
            <a:r>
              <a:rPr lang="en-US" b="1" u="sng" dirty="0">
                <a:latin typeface="Calibri" panose="020F0502020204030204" pitchFamily="34" charset="0"/>
                <a:ea typeface="Calibri" panose="020F0502020204030204" pitchFamily="34" charset="0"/>
                <a:cs typeface="Times New Roman" panose="02020603050405020304" pitchFamily="18" charset="0"/>
              </a:rPr>
              <a:t>YOU</a:t>
            </a:r>
            <a:r>
              <a:rPr lang="en-US" b="1" dirty="0">
                <a:latin typeface="Calibri" panose="020F0502020204030204" pitchFamily="34" charset="0"/>
                <a:ea typeface="Calibri" panose="020F0502020204030204" pitchFamily="34" charset="0"/>
                <a:cs typeface="Times New Roman" panose="02020603050405020304" pitchFamily="18" charset="0"/>
              </a:rPr>
              <a:t> NEED TO HEAR THE PREACHING OF THE GOSPEL!</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ADB55D6-14C4-4EEC-AE4F-C385B83BDE4C}" type="slidenum">
              <a:rPr lang="en-US" smtClean="0"/>
              <a:t>5</a:t>
            </a:fld>
            <a:endParaRPr lang="en-US"/>
          </a:p>
        </p:txBody>
      </p:sp>
    </p:spTree>
    <p:extLst>
      <p:ext uri="{BB962C8B-B14F-4D97-AF65-F5344CB8AC3E}">
        <p14:creationId xmlns:p14="http://schemas.microsoft.com/office/powerpoint/2010/main" val="416454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9467B6-FE81-4C17-9DAD-C1E158DEF48B}"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2A11-6B6D-4246-9895-B371A9771E1C}" type="slidenum">
              <a:rPr lang="en-US" smtClean="0"/>
              <a:t>‹#›</a:t>
            </a:fld>
            <a:endParaRPr lang="en-US"/>
          </a:p>
        </p:txBody>
      </p:sp>
    </p:spTree>
    <p:extLst>
      <p:ext uri="{BB962C8B-B14F-4D97-AF65-F5344CB8AC3E}">
        <p14:creationId xmlns:p14="http://schemas.microsoft.com/office/powerpoint/2010/main" val="185231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9467B6-FE81-4C17-9DAD-C1E158DEF48B}"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2A11-6B6D-4246-9895-B371A9771E1C}" type="slidenum">
              <a:rPr lang="en-US" smtClean="0"/>
              <a:t>‹#›</a:t>
            </a:fld>
            <a:endParaRPr lang="en-US"/>
          </a:p>
        </p:txBody>
      </p:sp>
    </p:spTree>
    <p:extLst>
      <p:ext uri="{BB962C8B-B14F-4D97-AF65-F5344CB8AC3E}">
        <p14:creationId xmlns:p14="http://schemas.microsoft.com/office/powerpoint/2010/main" val="230201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9467B6-FE81-4C17-9DAD-C1E158DEF48B}"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2A11-6B6D-4246-9895-B371A9771E1C}" type="slidenum">
              <a:rPr lang="en-US" smtClean="0"/>
              <a:t>‹#›</a:t>
            </a:fld>
            <a:endParaRPr lang="en-US"/>
          </a:p>
        </p:txBody>
      </p:sp>
    </p:spTree>
    <p:extLst>
      <p:ext uri="{BB962C8B-B14F-4D97-AF65-F5344CB8AC3E}">
        <p14:creationId xmlns:p14="http://schemas.microsoft.com/office/powerpoint/2010/main" val="259314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9467B6-FE81-4C17-9DAD-C1E158DEF48B}"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2A11-6B6D-4246-9895-B371A9771E1C}" type="slidenum">
              <a:rPr lang="en-US" smtClean="0"/>
              <a:t>‹#›</a:t>
            </a:fld>
            <a:endParaRPr lang="en-US"/>
          </a:p>
        </p:txBody>
      </p:sp>
    </p:spTree>
    <p:extLst>
      <p:ext uri="{BB962C8B-B14F-4D97-AF65-F5344CB8AC3E}">
        <p14:creationId xmlns:p14="http://schemas.microsoft.com/office/powerpoint/2010/main" val="163029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9467B6-FE81-4C17-9DAD-C1E158DEF48B}" type="datetimeFigureOut">
              <a:rPr lang="en-US" smtClean="0"/>
              <a:t>10/28/2016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862A11-6B6D-4246-9895-B371A9771E1C}" type="slidenum">
              <a:rPr lang="en-US" smtClean="0"/>
              <a:t>‹#›</a:t>
            </a:fld>
            <a:endParaRPr lang="en-US"/>
          </a:p>
        </p:txBody>
      </p:sp>
    </p:spTree>
    <p:extLst>
      <p:ext uri="{BB962C8B-B14F-4D97-AF65-F5344CB8AC3E}">
        <p14:creationId xmlns:p14="http://schemas.microsoft.com/office/powerpoint/2010/main" val="127835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9467B6-FE81-4C17-9DAD-C1E158DEF48B}"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62A11-6B6D-4246-9895-B371A9771E1C}" type="slidenum">
              <a:rPr lang="en-US" smtClean="0"/>
              <a:t>‹#›</a:t>
            </a:fld>
            <a:endParaRPr lang="en-US"/>
          </a:p>
        </p:txBody>
      </p:sp>
    </p:spTree>
    <p:extLst>
      <p:ext uri="{BB962C8B-B14F-4D97-AF65-F5344CB8AC3E}">
        <p14:creationId xmlns:p14="http://schemas.microsoft.com/office/powerpoint/2010/main" val="383255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9467B6-FE81-4C17-9DAD-C1E158DEF48B}" type="datetimeFigureOut">
              <a:rPr lang="en-US" smtClean="0"/>
              <a:t>10/28/2016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862A11-6B6D-4246-9895-B371A9771E1C}" type="slidenum">
              <a:rPr lang="en-US" smtClean="0"/>
              <a:t>‹#›</a:t>
            </a:fld>
            <a:endParaRPr lang="en-US"/>
          </a:p>
        </p:txBody>
      </p:sp>
    </p:spTree>
    <p:extLst>
      <p:ext uri="{BB962C8B-B14F-4D97-AF65-F5344CB8AC3E}">
        <p14:creationId xmlns:p14="http://schemas.microsoft.com/office/powerpoint/2010/main" val="39971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9467B6-FE81-4C17-9DAD-C1E158DEF48B}" type="datetimeFigureOut">
              <a:rPr lang="en-US" smtClean="0"/>
              <a:t>10/28/2016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862A11-6B6D-4246-9895-B371A9771E1C}" type="slidenum">
              <a:rPr lang="en-US" smtClean="0"/>
              <a:t>‹#›</a:t>
            </a:fld>
            <a:endParaRPr lang="en-US"/>
          </a:p>
        </p:txBody>
      </p:sp>
    </p:spTree>
    <p:extLst>
      <p:ext uri="{BB962C8B-B14F-4D97-AF65-F5344CB8AC3E}">
        <p14:creationId xmlns:p14="http://schemas.microsoft.com/office/powerpoint/2010/main" val="3657296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9467B6-FE81-4C17-9DAD-C1E158DEF48B}" type="datetimeFigureOut">
              <a:rPr lang="en-US" smtClean="0"/>
              <a:t>10/28/2016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862A11-6B6D-4246-9895-B371A9771E1C}" type="slidenum">
              <a:rPr lang="en-US" smtClean="0"/>
              <a:t>‹#›</a:t>
            </a:fld>
            <a:endParaRPr lang="en-US"/>
          </a:p>
        </p:txBody>
      </p:sp>
    </p:spTree>
    <p:extLst>
      <p:ext uri="{BB962C8B-B14F-4D97-AF65-F5344CB8AC3E}">
        <p14:creationId xmlns:p14="http://schemas.microsoft.com/office/powerpoint/2010/main" val="408927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9467B6-FE81-4C17-9DAD-C1E158DEF48B}"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62A11-6B6D-4246-9895-B371A9771E1C}" type="slidenum">
              <a:rPr lang="en-US" smtClean="0"/>
              <a:t>‹#›</a:t>
            </a:fld>
            <a:endParaRPr lang="en-US"/>
          </a:p>
        </p:txBody>
      </p:sp>
    </p:spTree>
    <p:extLst>
      <p:ext uri="{BB962C8B-B14F-4D97-AF65-F5344CB8AC3E}">
        <p14:creationId xmlns:p14="http://schemas.microsoft.com/office/powerpoint/2010/main" val="357335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9467B6-FE81-4C17-9DAD-C1E158DEF48B}" type="datetimeFigureOut">
              <a:rPr lang="en-US" smtClean="0"/>
              <a:t>10/28/2016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862A11-6B6D-4246-9895-B371A9771E1C}" type="slidenum">
              <a:rPr lang="en-US" smtClean="0"/>
              <a:t>‹#›</a:t>
            </a:fld>
            <a:endParaRPr lang="en-US"/>
          </a:p>
        </p:txBody>
      </p:sp>
    </p:spTree>
    <p:extLst>
      <p:ext uri="{BB962C8B-B14F-4D97-AF65-F5344CB8AC3E}">
        <p14:creationId xmlns:p14="http://schemas.microsoft.com/office/powerpoint/2010/main" val="327263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467B6-FE81-4C17-9DAD-C1E158DEF48B}" type="datetimeFigureOut">
              <a:rPr lang="en-US" smtClean="0"/>
              <a:t>10/28/2016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62A11-6B6D-4246-9895-B371A9771E1C}" type="slidenum">
              <a:rPr lang="en-US" smtClean="0"/>
              <a:t>‹#›</a:t>
            </a:fld>
            <a:endParaRPr lang="en-US"/>
          </a:p>
        </p:txBody>
      </p:sp>
    </p:spTree>
    <p:extLst>
      <p:ext uri="{BB962C8B-B14F-4D97-AF65-F5344CB8AC3E}">
        <p14:creationId xmlns:p14="http://schemas.microsoft.com/office/powerpoint/2010/main" val="2853259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84601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185"/>
            <a:ext cx="7772400" cy="2387600"/>
          </a:xfrm>
        </p:spPr>
        <p:txBody>
          <a:bodyPr>
            <a:prstTxWarp prst="textArchUp">
              <a:avLst/>
            </a:prstTxWarp>
            <a:normAutofit/>
          </a:bodyPr>
          <a:lstStyle/>
          <a:p>
            <a:r>
              <a:rPr lang="en-US" sz="8000" b="1" dirty="0">
                <a:latin typeface="Blackadder ITC" panose="04020505051007020D02" pitchFamily="82" charset="0"/>
              </a:rPr>
              <a:t>The Relevancy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42" y="2396780"/>
            <a:ext cx="3109162" cy="22478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itle 1"/>
          <p:cNvSpPr txBox="1">
            <a:spLocks/>
          </p:cNvSpPr>
          <p:nvPr/>
        </p:nvSpPr>
        <p:spPr>
          <a:xfrm>
            <a:off x="685800" y="3366828"/>
            <a:ext cx="7772400" cy="2387600"/>
          </a:xfrm>
          <a:prstGeom prst="rect">
            <a:avLst/>
          </a:prstGeom>
        </p:spPr>
        <p:txBody>
          <a:bodyPr vert="horz" lIns="91440" tIns="45720" rIns="91440" bIns="45720" rtlCol="0" anchor="b">
            <a:prstTxWarp prst="textArchDown">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b="1" dirty="0">
                <a:latin typeface="Blackadder ITC" panose="04020505051007020D02" pitchFamily="82" charset="0"/>
              </a:rPr>
              <a:t>of Gospel Meetings</a:t>
            </a:r>
          </a:p>
        </p:txBody>
      </p:sp>
    </p:spTree>
    <p:extLst>
      <p:ext uri="{BB962C8B-B14F-4D97-AF65-F5344CB8AC3E}">
        <p14:creationId xmlns:p14="http://schemas.microsoft.com/office/powerpoint/2010/main" val="14839439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518932" cy="1325563"/>
          </a:xfrm>
        </p:spPr>
        <p:txBody>
          <a:bodyPr>
            <a:noAutofit/>
          </a:bodyPr>
          <a:lstStyle/>
          <a:p>
            <a:pPr algn="ctr"/>
            <a:r>
              <a:rPr lang="en-US" sz="6000" b="1" dirty="0">
                <a:latin typeface="Blackadder ITC" panose="04020505051007020D02" pitchFamily="82" charset="0"/>
              </a:rPr>
              <a:t>The Relevancy of            Gospel Meetings</a:t>
            </a:r>
          </a:p>
        </p:txBody>
      </p:sp>
      <p:sp>
        <p:nvSpPr>
          <p:cNvPr id="3" name="Content Placeholder 2"/>
          <p:cNvSpPr>
            <a:spLocks noGrp="1"/>
          </p:cNvSpPr>
          <p:nvPr>
            <p:ph idx="1"/>
          </p:nvPr>
        </p:nvSpPr>
        <p:spPr/>
        <p:txBody>
          <a:bodyPr>
            <a:normAutofit/>
          </a:bodyPr>
          <a:lstStyle/>
          <a:p>
            <a:pPr marL="0" indent="0" algn="ctr">
              <a:buNone/>
            </a:pPr>
            <a:endParaRPr lang="en-US" b="1" dirty="0"/>
          </a:p>
          <a:p>
            <a:pPr marL="0" indent="0" algn="ctr">
              <a:buNone/>
            </a:pPr>
            <a:r>
              <a:rPr lang="en-US" sz="4000" b="1" dirty="0"/>
              <a:t>Biblical Pattern</a:t>
            </a:r>
          </a:p>
          <a:p>
            <a:pPr marL="0" indent="0" algn="ctr">
              <a:buNone/>
            </a:pPr>
            <a:r>
              <a:rPr lang="en-US" sz="3600" i="1" dirty="0"/>
              <a:t>– Acts 2:46-47; 14:27; 15:4 –</a:t>
            </a:r>
          </a:p>
          <a:p>
            <a:pPr marL="0" indent="0" algn="ctr">
              <a:buNone/>
            </a:pPr>
            <a:r>
              <a:rPr lang="en-US" sz="4000" b="1" dirty="0"/>
              <a:t>Preaching Saves</a:t>
            </a:r>
          </a:p>
          <a:p>
            <a:pPr marL="0" indent="0" algn="ctr">
              <a:buNone/>
            </a:pPr>
            <a:r>
              <a:rPr lang="en-US" sz="3600" i="1" dirty="0"/>
              <a:t>– Ezekiel 37:1-14; 1 Corinthians 1:18, 21; Romans 10:14-15; Ezekiel 3:7-9;                2 Peter 2:5 –</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935" y="365126"/>
            <a:ext cx="2239821" cy="16193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54519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518932" cy="1325563"/>
          </a:xfrm>
        </p:spPr>
        <p:txBody>
          <a:bodyPr>
            <a:noAutofit/>
          </a:bodyPr>
          <a:lstStyle/>
          <a:p>
            <a:pPr algn="ctr"/>
            <a:r>
              <a:rPr lang="en-US" sz="6000" b="1" dirty="0">
                <a:latin typeface="Blackadder ITC" panose="04020505051007020D02" pitchFamily="82" charset="0"/>
              </a:rPr>
              <a:t>The Relevancy of            Gospel Meetings</a:t>
            </a:r>
          </a:p>
        </p:txBody>
      </p:sp>
      <p:sp>
        <p:nvSpPr>
          <p:cNvPr id="3" name="Content Placeholder 2"/>
          <p:cNvSpPr>
            <a:spLocks noGrp="1"/>
          </p:cNvSpPr>
          <p:nvPr>
            <p:ph idx="1"/>
          </p:nvPr>
        </p:nvSpPr>
        <p:spPr/>
        <p:txBody>
          <a:bodyPr>
            <a:normAutofit/>
          </a:bodyPr>
          <a:lstStyle/>
          <a:p>
            <a:pPr marL="0" indent="0" algn="ctr">
              <a:buNone/>
            </a:pPr>
            <a:endParaRPr lang="en-US" dirty="0"/>
          </a:p>
          <a:p>
            <a:pPr marL="0" indent="0" algn="ctr">
              <a:buNone/>
            </a:pPr>
            <a:r>
              <a:rPr lang="en-US" sz="4000" b="1" dirty="0"/>
              <a:t>Contending for the Faith</a:t>
            </a:r>
          </a:p>
          <a:p>
            <a:pPr marL="0" indent="0" algn="ctr">
              <a:buNone/>
            </a:pPr>
            <a:r>
              <a:rPr lang="en-US" sz="3600" i="1" dirty="0"/>
              <a:t>– Jude 3; Galatians 2:1-5 –</a:t>
            </a:r>
          </a:p>
          <a:p>
            <a:pPr marL="0" indent="0" algn="ctr">
              <a:buNone/>
            </a:pPr>
            <a:r>
              <a:rPr lang="en-US" sz="4000" b="1" dirty="0"/>
              <a:t>Sustaining the Brethren</a:t>
            </a:r>
          </a:p>
          <a:p>
            <a:pPr marL="0" indent="0" algn="ctr">
              <a:buNone/>
            </a:pPr>
            <a:r>
              <a:rPr lang="en-US" sz="3600" i="1" dirty="0"/>
              <a:t>– Acts 20:25-28; 2 Peter 1:8-15 –</a:t>
            </a:r>
          </a:p>
          <a:p>
            <a:pPr marL="0" indent="0" algn="ct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935" y="365126"/>
            <a:ext cx="2239821" cy="16193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63789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8730"/>
            <a:ext cx="7772400" cy="2387600"/>
          </a:xfrm>
        </p:spPr>
        <p:txBody>
          <a:bodyPr>
            <a:prstTxWarp prst="textArchUp">
              <a:avLst/>
            </a:prstTxWarp>
            <a:normAutofit/>
          </a:bodyPr>
          <a:lstStyle/>
          <a:p>
            <a:r>
              <a:rPr lang="en-US" sz="8000" b="1" dirty="0">
                <a:latin typeface="Blackadder ITC" panose="04020505051007020D02" pitchFamily="82" charset="0"/>
              </a:rPr>
              <a:t>The Relevancy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342" y="1679325"/>
            <a:ext cx="3109162" cy="224788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Title 1"/>
          <p:cNvSpPr txBox="1">
            <a:spLocks/>
          </p:cNvSpPr>
          <p:nvPr/>
        </p:nvSpPr>
        <p:spPr>
          <a:xfrm>
            <a:off x="685800" y="2649373"/>
            <a:ext cx="7772400" cy="2387600"/>
          </a:xfrm>
          <a:prstGeom prst="rect">
            <a:avLst/>
          </a:prstGeom>
        </p:spPr>
        <p:txBody>
          <a:bodyPr vert="horz" lIns="91440" tIns="45720" rIns="91440" bIns="45720" rtlCol="0" anchor="b">
            <a:prstTxWarp prst="textArchDown">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b="1" dirty="0">
                <a:latin typeface="Blackadder ITC" panose="04020505051007020D02" pitchFamily="82" charset="0"/>
              </a:rPr>
              <a:t>of Gospel Meetings</a:t>
            </a:r>
          </a:p>
        </p:txBody>
      </p:sp>
      <p:sp>
        <p:nvSpPr>
          <p:cNvPr id="6" name="Title 1"/>
          <p:cNvSpPr txBox="1">
            <a:spLocks/>
          </p:cNvSpPr>
          <p:nvPr/>
        </p:nvSpPr>
        <p:spPr>
          <a:xfrm>
            <a:off x="681723" y="5305218"/>
            <a:ext cx="7772400" cy="1109766"/>
          </a:xfrm>
          <a:prstGeom prst="rect">
            <a:avLst/>
          </a:prstGeom>
        </p:spPr>
        <p:txBody>
          <a:bodyPr spcFirstLastPara="1" vert="horz" lIns="91440" tIns="45720" rIns="91440" bIns="45720" numCol="1"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t>Make sure you are here for ours!</a:t>
            </a:r>
          </a:p>
          <a:p>
            <a:r>
              <a:rPr lang="en-US" sz="3900" i="1" dirty="0"/>
              <a:t>November 13-18</a:t>
            </a:r>
          </a:p>
        </p:txBody>
      </p:sp>
    </p:spTree>
    <p:extLst>
      <p:ext uri="{BB962C8B-B14F-4D97-AF65-F5344CB8AC3E}">
        <p14:creationId xmlns:p14="http://schemas.microsoft.com/office/powerpoint/2010/main" val="29775975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TotalTime>
  <Words>1207</Words>
  <Application>Microsoft Office PowerPoint</Application>
  <PresentationFormat>On-screen Show (4:3)</PresentationFormat>
  <Paragraphs>90</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Blackadder ITC</vt:lpstr>
      <vt:lpstr>Calibri</vt:lpstr>
      <vt:lpstr>Calibri Light</vt:lpstr>
      <vt:lpstr>Times New Roman</vt:lpstr>
      <vt:lpstr>Office Theme</vt:lpstr>
      <vt:lpstr>PowerPoint Presentation</vt:lpstr>
      <vt:lpstr>The Relevancy</vt:lpstr>
      <vt:lpstr>The Relevancy of            Gospel Meetings</vt:lpstr>
      <vt:lpstr>The Relevancy of            Gospel Meetings</vt:lpstr>
      <vt:lpstr>The Relevancy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Relevancy</dc:title>
  <dc:creator>Jeremiah Cox</dc:creator>
  <cp:lastModifiedBy>Jeremiah Cox</cp:lastModifiedBy>
  <cp:revision>8</cp:revision>
  <dcterms:created xsi:type="dcterms:W3CDTF">2016-10-28T16:52:06Z</dcterms:created>
  <dcterms:modified xsi:type="dcterms:W3CDTF">2016-10-28T22:58:53Z</dcterms:modified>
</cp:coreProperties>
</file>