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AA9B9-D5D8-45E8-B440-87DAB754E274}" type="datetimeFigureOut">
              <a:rPr lang="en-US" smtClean="0"/>
              <a:t>10/30/2016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D2071-7A62-45EB-AF26-E9B379D871D0}" type="slidenum">
              <a:rPr lang="en-US" smtClean="0"/>
              <a:t>‹#›</a:t>
            </a:fld>
            <a:endParaRPr lang="en-US"/>
          </a:p>
        </p:txBody>
      </p:sp>
    </p:spTree>
    <p:extLst>
      <p:ext uri="{BB962C8B-B14F-4D97-AF65-F5344CB8AC3E}">
        <p14:creationId xmlns:p14="http://schemas.microsoft.com/office/powerpoint/2010/main" val="399366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Your Kingdom Come, Your Kingdom Came, Your Kingdom Is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Matthew 6:9-10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God’s kingdom. What is it? When is it?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have misused scripture concerning the kingdom of God.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Several false doctrines grow out of these misunderstandings.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of which is Premillennialism.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important that we be able to refute such doctrine. The scripture has made abundantly clear what the kingdom of God is, and when it is.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Premillennialism</a:t>
            </a:r>
          </a:p>
          <a:p>
            <a:endParaRPr lang="en-US" dirty="0"/>
          </a:p>
        </p:txBody>
      </p:sp>
      <p:sp>
        <p:nvSpPr>
          <p:cNvPr id="4" name="Slide Number Placeholder 3"/>
          <p:cNvSpPr>
            <a:spLocks noGrp="1"/>
          </p:cNvSpPr>
          <p:nvPr>
            <p:ph type="sldNum" sz="quarter" idx="10"/>
          </p:nvPr>
        </p:nvSpPr>
        <p:spPr/>
        <p:txBody>
          <a:bodyPr/>
          <a:lstStyle/>
          <a:p>
            <a:fld id="{084D2071-7A62-45EB-AF26-E9B379D871D0}" type="slidenum">
              <a:rPr lang="en-US" smtClean="0"/>
              <a:t>2</a:t>
            </a:fld>
            <a:endParaRPr lang="en-US"/>
          </a:p>
        </p:txBody>
      </p:sp>
    </p:spTree>
    <p:extLst>
      <p:ext uri="{BB962C8B-B14F-4D97-AF65-F5344CB8AC3E}">
        <p14:creationId xmlns:p14="http://schemas.microsoft.com/office/powerpoint/2010/main" val="284773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Premillennialism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Gist of the Doctrine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doctrine of Premillennialism teaches that, when Christ returns, there will be a resurrection of the righteous, and then there will be a seven year rapture (righteous taken to heaven) while there are seven years of tribulation on earth (during which the antichrist reigns). At the end of the seven years there will be a judgment of the saints, the battle of Armageddon, the kingdom will be established, the temple will be rebuilt and the Jews will return to Palestine. Christ will return to sit on his literal throne for a thousand years. At the end of the thousand years, the wicked will be raised, and then the judgment.” (Donnie V. Rader. “Why?” – Why we don’t believe Christ will reign on earth for a thousand years. One Stone Biblical Resources.)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Basically: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kingdom is not yet established.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kingdom will be literal (physical).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Christ will come back, set foot on earth, and reign on that physical throne in Jerusalem for a thousand years.</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(cf. Revelation 20:4 –</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Symbolic language. Not meant to be taken literally. Where are the other facets of this doctrine?</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Consequences of the Doctrine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God’s will was thwarted.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Belief that the church was not prophesied about in the OT. (Church is not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Church was an afterthought.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God’s will</a:t>
            </a:r>
            <a:r>
              <a:rPr lang="en-US" dirty="0">
                <a:latin typeface="Calibri" panose="020F0502020204030204" pitchFamily="34" charset="0"/>
                <a:ea typeface="Calibri" panose="020F0502020204030204" pitchFamily="34" charset="0"/>
                <a:cs typeface="Times New Roman" panose="02020603050405020304" pitchFamily="18" charset="0"/>
              </a:rPr>
              <a:t> – Christ comes in flesh and sets up kingdom.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Thwarted</a:t>
            </a:r>
            <a:r>
              <a:rPr lang="en-US" dirty="0">
                <a:latin typeface="Calibri" panose="020F0502020204030204" pitchFamily="34" charset="0"/>
                <a:ea typeface="Calibri" panose="020F0502020204030204" pitchFamily="34" charset="0"/>
                <a:cs typeface="Times New Roman" panose="02020603050405020304" pitchFamily="18" charset="0"/>
              </a:rPr>
              <a:t> – Jews rejected Jesus as the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Afterthought</a:t>
            </a:r>
            <a:r>
              <a:rPr lang="en-US" dirty="0">
                <a:latin typeface="Calibri" panose="020F0502020204030204" pitchFamily="34" charset="0"/>
                <a:ea typeface="Calibri" panose="020F0502020204030204" pitchFamily="34" charset="0"/>
                <a:cs typeface="Times New Roman" panose="02020603050405020304" pitchFamily="18" charset="0"/>
              </a:rPr>
              <a:t> – God set up the church until the kingdom would come. (Hence the name, “</a:t>
            </a:r>
            <a:r>
              <a:rPr lang="en-US" dirty="0" err="1">
                <a:latin typeface="Calibri" panose="020F0502020204030204" pitchFamily="34" charset="0"/>
                <a:ea typeface="Calibri" panose="020F0502020204030204" pitchFamily="34" charset="0"/>
                <a:cs typeface="Times New Roman" panose="02020603050405020304" pitchFamily="18" charset="0"/>
              </a:rPr>
              <a:t>PREmillennialism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42:2</a:t>
            </a:r>
            <a:r>
              <a:rPr lang="en-US" dirty="0">
                <a:latin typeface="Calibri" panose="020F0502020204030204" pitchFamily="34" charset="0"/>
                <a:ea typeface="Calibri" panose="020F0502020204030204" pitchFamily="34" charset="0"/>
                <a:cs typeface="Times New Roman" panose="02020603050405020304" pitchFamily="18" charset="0"/>
              </a:rPr>
              <a:t> – God’s purposes cannot be thwarted.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3:10-11</a:t>
            </a:r>
            <a:r>
              <a:rPr lang="en-US" dirty="0">
                <a:latin typeface="Calibri" panose="020F0502020204030204" pitchFamily="34" charset="0"/>
                <a:ea typeface="Calibri" panose="020F0502020204030204" pitchFamily="34" charset="0"/>
                <a:cs typeface="Times New Roman" panose="02020603050405020304" pitchFamily="18" charset="0"/>
              </a:rPr>
              <a:t> – Church was according to God’s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purpose.”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is not priest now.</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Zechariah 6:12-13</a:t>
            </a:r>
            <a:r>
              <a:rPr lang="en-US" dirty="0">
                <a:latin typeface="Calibri" panose="020F0502020204030204" pitchFamily="34" charset="0"/>
                <a:ea typeface="Calibri" panose="020F0502020204030204" pitchFamily="34" charset="0"/>
                <a:cs typeface="Times New Roman" panose="02020603050405020304" pitchFamily="18" charset="0"/>
              </a:rPr>
              <a:t> – priest on throne. (</a:t>
            </a:r>
            <a:r>
              <a:rPr lang="en-US" i="1" dirty="0">
                <a:latin typeface="Calibri" panose="020F0502020204030204" pitchFamily="34" charset="0"/>
                <a:ea typeface="Calibri" panose="020F0502020204030204" pitchFamily="34" charset="0"/>
                <a:cs typeface="Times New Roman" panose="02020603050405020304" pitchFamily="18" charset="0"/>
              </a:rPr>
              <a:t>kingdom and throne coexist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need Him to be our High Priest!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are in darkness.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1:13</a:t>
            </a:r>
            <a:r>
              <a:rPr lang="en-US" dirty="0">
                <a:latin typeface="Calibri" panose="020F0502020204030204" pitchFamily="34" charset="0"/>
                <a:ea typeface="Calibri" panose="020F0502020204030204" pitchFamily="34" charset="0"/>
                <a:cs typeface="Times New Roman" panose="02020603050405020304" pitchFamily="18" charset="0"/>
              </a:rPr>
              <a:t> – those not in kingdom are in darkness.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Darkness = sin = condemnation.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None can be born again.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3:3, 5</a:t>
            </a:r>
            <a:r>
              <a:rPr lang="en-US" dirty="0">
                <a:latin typeface="Calibri" panose="020F0502020204030204" pitchFamily="34" charset="0"/>
                <a:ea typeface="Calibri" panose="020F0502020204030204" pitchFamily="34" charset="0"/>
                <a:cs typeface="Times New Roman" panose="02020603050405020304" pitchFamily="18" charset="0"/>
              </a:rPr>
              <a:t> – Born again to see kingdom.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birth is the entrance into the kingdom. If the kingdom doesn’t exist, we cannot be born again.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latin typeface="Calibri" panose="020F0502020204030204" pitchFamily="34" charset="0"/>
                <a:ea typeface="Calibri" panose="020F0502020204030204" pitchFamily="34" charset="0"/>
                <a:cs typeface="Times New Roman" panose="02020603050405020304" pitchFamily="18" charset="0"/>
              </a:rPr>
              <a:t>This doctrine is destructive. It is contrary to the doctrine of Christ. The scriptures clearly teach that the kingdom has already come.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Kingdom Came, and Is</a:t>
            </a:r>
          </a:p>
          <a:p>
            <a:endParaRPr lang="en-US" dirty="0"/>
          </a:p>
        </p:txBody>
      </p:sp>
      <p:sp>
        <p:nvSpPr>
          <p:cNvPr id="4" name="Slide Number Placeholder 3"/>
          <p:cNvSpPr>
            <a:spLocks noGrp="1"/>
          </p:cNvSpPr>
          <p:nvPr>
            <p:ph type="sldNum" sz="quarter" idx="10"/>
          </p:nvPr>
        </p:nvSpPr>
        <p:spPr/>
        <p:txBody>
          <a:bodyPr/>
          <a:lstStyle/>
          <a:p>
            <a:fld id="{084D2071-7A62-45EB-AF26-E9B379D871D0}" type="slidenum">
              <a:rPr lang="en-US" smtClean="0"/>
              <a:t>3</a:t>
            </a:fld>
            <a:endParaRPr lang="en-US"/>
          </a:p>
        </p:txBody>
      </p:sp>
    </p:spTree>
    <p:extLst>
      <p:ext uri="{BB962C8B-B14F-4D97-AF65-F5344CB8AC3E}">
        <p14:creationId xmlns:p14="http://schemas.microsoft.com/office/powerpoint/2010/main" val="3527757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Kingdom Came, and Is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After the Lord’s Resurrection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Samuel 7:12-16</a:t>
            </a:r>
            <a:r>
              <a:rPr lang="en-US" dirty="0">
                <a:latin typeface="Calibri" panose="020F0502020204030204" pitchFamily="34" charset="0"/>
                <a:ea typeface="Calibri" panose="020F0502020204030204" pitchFamily="34" charset="0"/>
                <a:cs typeface="Times New Roman" panose="02020603050405020304" pitchFamily="18" charset="0"/>
              </a:rPr>
              <a:t> – Nathan the prophet speaking to David on behalf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After David’s death his kingdom would continue forever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would occur through the setting up of his seed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Ultimately consummated in Christ, but includes all after David, and before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“set up your seed”</a:t>
            </a:r>
            <a:r>
              <a:rPr lang="en-US" dirty="0">
                <a:latin typeface="Calibri" panose="020F0502020204030204" pitchFamily="34" charset="0"/>
                <a:ea typeface="Calibri" panose="020F0502020204030204" pitchFamily="34" charset="0"/>
                <a:cs typeface="Times New Roman" panose="02020603050405020304" pitchFamily="18" charset="0"/>
              </a:rPr>
              <a:t> when?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132:11</a:t>
            </a:r>
            <a:r>
              <a:rPr lang="en-US" dirty="0">
                <a:latin typeface="Calibri" panose="020F0502020204030204" pitchFamily="34" charset="0"/>
                <a:ea typeface="Calibri" panose="020F0502020204030204" pitchFamily="34" charset="0"/>
                <a:cs typeface="Times New Roman" panose="02020603050405020304" pitchFamily="18" charset="0"/>
              </a:rPr>
              <a:t> – Set up seed on throne.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setting up of David’s seed in the establishment of the kingdom occurs when the seed is set on the throne.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Kingdom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 King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 Throne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2:29-31</a:t>
            </a:r>
            <a:r>
              <a:rPr lang="en-US" dirty="0">
                <a:latin typeface="Calibri" panose="020F0502020204030204" pitchFamily="34" charset="0"/>
                <a:ea typeface="Calibri" panose="020F0502020204030204" pitchFamily="34" charset="0"/>
                <a:cs typeface="Times New Roman" panose="02020603050405020304" pitchFamily="18" charset="0"/>
              </a:rPr>
              <a:t> – After quoting Psalm 16:8-11 written by inspired David.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r>
              <a:rPr lang="en-US" dirty="0">
                <a:latin typeface="Calibri" panose="020F0502020204030204" pitchFamily="34" charset="0"/>
                <a:ea typeface="Calibri" panose="020F0502020204030204" pitchFamily="34" charset="0"/>
                <a:cs typeface="Times New Roman" panose="02020603050405020304" pitchFamily="18" charset="0"/>
              </a:rPr>
              <a:t> – wasn’t speaking of himself.</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knows prophecy that God will “set up your seed” on the throne.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“raise up the Christ to sit on his throne”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after resurrection.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After Jesus was raised the church/kingdom was established, for He was set on the throne.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After the Lord’s Ascension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 immediately after resurrection, but after the resurrected Christ ascended to heaven.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19:11-15</a:t>
            </a:r>
            <a:r>
              <a:rPr lang="en-US" dirty="0">
                <a:latin typeface="Calibri" panose="020F0502020204030204" pitchFamily="34" charset="0"/>
                <a:ea typeface="Calibri" panose="020F0502020204030204" pitchFamily="34" charset="0"/>
                <a:cs typeface="Times New Roman" panose="02020603050405020304" pitchFamily="18" charset="0"/>
              </a:rPr>
              <a:t> – Will the kingdom of God appear immediately? </a:t>
            </a:r>
            <a:r>
              <a:rPr lang="en-US" b="1" dirty="0">
                <a:latin typeface="Calibri" panose="020F0502020204030204" pitchFamily="34" charset="0"/>
                <a:ea typeface="Calibri" panose="020F0502020204030204" pitchFamily="34" charset="0"/>
                <a:cs typeface="Times New Roman" panose="02020603050405020304" pitchFamily="18" charset="0"/>
              </a:rPr>
              <a:t>Parable concerning Jesus and His kingdom.</a:t>
            </a:r>
            <a:r>
              <a:rPr lang="en-US" dirty="0">
                <a:latin typeface="Calibri" panose="020F0502020204030204" pitchFamily="34" charset="0"/>
                <a:ea typeface="Calibri" panose="020F0502020204030204" pitchFamily="34" charset="0"/>
                <a:cs typeface="Times New Roman" panose="02020603050405020304" pitchFamily="18" charset="0"/>
              </a:rPr>
              <a:t> (Parable of the Minas)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Certain nobleman = Jesus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Far country = heaven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Went to far country to receive kingdom. Then came back and rewarded faithful servants. (WENT TO HEAVEN TO RECEIVE HIS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Received kingdom, then came back.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Already has when comes back.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Slew enemies who didn’t submit to His rule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Daniel 7:13-14</a:t>
            </a:r>
            <a:r>
              <a:rPr lang="en-US" dirty="0">
                <a:latin typeface="Calibri" panose="020F0502020204030204" pitchFamily="34" charset="0"/>
                <a:ea typeface="Calibri" panose="020F0502020204030204" pitchFamily="34" charset="0"/>
                <a:cs typeface="Times New Roman" panose="02020603050405020304" pitchFamily="18" charset="0"/>
              </a:rPr>
              <a:t> – Prophecy concerning given kingdom after ascension.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Son of Man = Jesus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Clouds of heaven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Ancient of Days =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Given a kingdom.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described in Acts chapter 1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1:9-11</a:t>
            </a:r>
            <a:r>
              <a:rPr lang="en-US" dirty="0">
                <a:latin typeface="Calibri" panose="020F0502020204030204" pitchFamily="34" charset="0"/>
                <a:ea typeface="Calibri" panose="020F0502020204030204" pitchFamily="34" charset="0"/>
                <a:cs typeface="Times New Roman" panose="02020603050405020304" pitchFamily="18" charset="0"/>
              </a:rPr>
              <a:t> – Ascended to heaven from the apostles. Why? To receive His kingdom.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On the First Pentecost After Christ Arose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9:1</a:t>
            </a:r>
            <a:r>
              <a:rPr lang="en-US" dirty="0">
                <a:latin typeface="Calibri" panose="020F0502020204030204" pitchFamily="34" charset="0"/>
                <a:ea typeface="Calibri" panose="020F0502020204030204" pitchFamily="34" charset="0"/>
                <a:cs typeface="Times New Roman" panose="02020603050405020304" pitchFamily="18" charset="0"/>
              </a:rPr>
              <a:t> – Jesus speaking about kingdom.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taste death until they see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Premillennialists say it hasn’t come yet.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has been 2000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since Jesus spoke these words.</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Are there people 200 </a:t>
            </a:r>
            <a:r>
              <a:rPr lang="en-US" i="1" dirty="0" err="1">
                <a:latin typeface="Calibri" panose="020F0502020204030204" pitchFamily="34" charset="0"/>
                <a:ea typeface="Calibri" panose="020F0502020204030204" pitchFamily="34" charset="0"/>
                <a:cs typeface="Times New Roman" panose="02020603050405020304" pitchFamily="18" charset="0"/>
              </a:rPr>
              <a:t>yrs</a:t>
            </a:r>
            <a:r>
              <a:rPr lang="en-US" i="1" dirty="0">
                <a:latin typeface="Calibri" panose="020F0502020204030204" pitchFamily="34" charset="0"/>
                <a:ea typeface="Calibri" panose="020F0502020204030204" pitchFamily="34" charset="0"/>
                <a:cs typeface="Times New Roman" panose="02020603050405020304" pitchFamily="18" charset="0"/>
              </a:rPr>
              <a:t> old walking around?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“present with power”</a:t>
            </a:r>
            <a:r>
              <a:rPr lang="en-US" dirty="0">
                <a:latin typeface="Calibri" panose="020F0502020204030204" pitchFamily="34" charset="0"/>
                <a:ea typeface="Calibri" panose="020F0502020204030204" pitchFamily="34" charset="0"/>
                <a:cs typeface="Times New Roman" panose="02020603050405020304" pitchFamily="18" charset="0"/>
              </a:rPr>
              <a:t> (“present” – having come)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said the kingdom will come with power.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we see the power come, we know the kingdom has come.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1:4-8</a:t>
            </a:r>
            <a:r>
              <a:rPr lang="en-US" dirty="0">
                <a:latin typeface="Calibri" panose="020F0502020204030204" pitchFamily="34" charset="0"/>
                <a:ea typeface="Calibri" panose="020F0502020204030204" pitchFamily="34" charset="0"/>
                <a:cs typeface="Times New Roman" panose="02020603050405020304" pitchFamily="18" charset="0"/>
              </a:rPr>
              <a:t> – Jesus speaking to apostles directly before ascension.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not many days from now (</a:t>
            </a:r>
            <a:r>
              <a:rPr lang="en-US" i="1" dirty="0">
                <a:latin typeface="Calibri" panose="020F0502020204030204" pitchFamily="34" charset="0"/>
                <a:ea typeface="Calibri" panose="020F0502020204030204" pitchFamily="34" charset="0"/>
                <a:cs typeface="Times New Roman" panose="02020603050405020304" pitchFamily="18" charset="0"/>
              </a:rPr>
              <a:t>soon – matter of days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receive power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Mark 9:1</a:t>
            </a:r>
            <a:r>
              <a:rPr lang="en-US" dirty="0">
                <a:latin typeface="Calibri" panose="020F0502020204030204" pitchFamily="34" charset="0"/>
                <a:ea typeface="Calibri" panose="020F0502020204030204" pitchFamily="34" charset="0"/>
                <a:cs typeface="Times New Roman" panose="02020603050405020304" pitchFamily="18" charset="0"/>
              </a:rPr>
              <a:t> – the kingdom will come with POWER).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Power will come when Holy Spirit comes.</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We know the kingdom has come when the power comes, and we know the power comes when the HS comes.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did the HS come? (Note: not many days from now Jesus said.)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2:1-4</a:t>
            </a:r>
            <a:r>
              <a:rPr lang="en-US" dirty="0">
                <a:latin typeface="Calibri" panose="020F0502020204030204" pitchFamily="34" charset="0"/>
                <a:ea typeface="Calibri" panose="020F0502020204030204" pitchFamily="34" charset="0"/>
                <a:cs typeface="Times New Roman" panose="02020603050405020304" pitchFamily="18" charset="0"/>
              </a:rPr>
              <a:t> – The apostles baptized with the HS.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KINGDOM would come with POWER.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POWER would come with the HOLY SPIRIT.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HOLY SPIRIT came on the day of PENTECOST.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KINGDOM CAME ON THE DAY OF PENTECOST IN ACTS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2:40, 47b</a:t>
            </a:r>
            <a:r>
              <a:rPr lang="en-US" dirty="0">
                <a:latin typeface="Calibri" panose="020F0502020204030204" pitchFamily="34" charset="0"/>
                <a:ea typeface="Calibri" panose="020F0502020204030204" pitchFamily="34" charset="0"/>
                <a:cs typeface="Times New Roman" panose="02020603050405020304" pitchFamily="18" charset="0"/>
              </a:rPr>
              <a:t> – The kingdom is the church.</a:t>
            </a:r>
          </a:p>
          <a:p>
            <a:endParaRPr lang="en-US" dirty="0"/>
          </a:p>
        </p:txBody>
      </p:sp>
      <p:sp>
        <p:nvSpPr>
          <p:cNvPr id="4" name="Slide Number Placeholder 3"/>
          <p:cNvSpPr>
            <a:spLocks noGrp="1"/>
          </p:cNvSpPr>
          <p:nvPr>
            <p:ph type="sldNum" sz="quarter" idx="10"/>
          </p:nvPr>
        </p:nvSpPr>
        <p:spPr/>
        <p:txBody>
          <a:bodyPr/>
          <a:lstStyle/>
          <a:p>
            <a:fld id="{084D2071-7A62-45EB-AF26-E9B379D871D0}" type="slidenum">
              <a:rPr lang="en-US" smtClean="0"/>
              <a:t>4</a:t>
            </a:fld>
            <a:endParaRPr lang="en-US"/>
          </a:p>
        </p:txBody>
      </p:sp>
    </p:spTree>
    <p:extLst>
      <p:ext uri="{BB962C8B-B14F-4D97-AF65-F5344CB8AC3E}">
        <p14:creationId xmlns:p14="http://schemas.microsoft.com/office/powerpoint/2010/main" val="4159385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fundamental things must be revisited.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lack of understanding of such fundamental truths produces false doctrine.</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Premillennialism, and everything that surrounds that doctrine, is false.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 NOT BE DECEIVED!</a:t>
            </a:r>
          </a:p>
          <a:p>
            <a:endParaRPr lang="en-US" dirty="0"/>
          </a:p>
        </p:txBody>
      </p:sp>
      <p:sp>
        <p:nvSpPr>
          <p:cNvPr id="4" name="Slide Number Placeholder 3"/>
          <p:cNvSpPr>
            <a:spLocks noGrp="1"/>
          </p:cNvSpPr>
          <p:nvPr>
            <p:ph type="sldNum" sz="quarter" idx="10"/>
          </p:nvPr>
        </p:nvSpPr>
        <p:spPr/>
        <p:txBody>
          <a:bodyPr/>
          <a:lstStyle/>
          <a:p>
            <a:fld id="{084D2071-7A62-45EB-AF26-E9B379D871D0}" type="slidenum">
              <a:rPr lang="en-US" smtClean="0"/>
              <a:t>5</a:t>
            </a:fld>
            <a:endParaRPr lang="en-US"/>
          </a:p>
        </p:txBody>
      </p:sp>
    </p:spTree>
    <p:extLst>
      <p:ext uri="{BB962C8B-B14F-4D97-AF65-F5344CB8AC3E}">
        <p14:creationId xmlns:p14="http://schemas.microsoft.com/office/powerpoint/2010/main" val="402327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D84991-F36E-4436-BAD2-A2027034B6EA}"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291587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84991-F36E-4436-BAD2-A2027034B6EA}"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215910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84991-F36E-4436-BAD2-A2027034B6EA}"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284275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D84991-F36E-4436-BAD2-A2027034B6EA}"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350936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D84991-F36E-4436-BAD2-A2027034B6EA}"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243703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D84991-F36E-4436-BAD2-A2027034B6EA}"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51641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D84991-F36E-4436-BAD2-A2027034B6EA}"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190039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D84991-F36E-4436-BAD2-A2027034B6EA}"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97323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84991-F36E-4436-BAD2-A2027034B6EA}"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35500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D84991-F36E-4436-BAD2-A2027034B6EA}"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262453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D84991-F36E-4436-BAD2-A2027034B6EA}"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B5DC2-8CBB-4895-8B85-E7091956A988}" type="slidenum">
              <a:rPr lang="en-US" smtClean="0"/>
              <a:t>‹#›</a:t>
            </a:fld>
            <a:endParaRPr lang="en-US"/>
          </a:p>
        </p:txBody>
      </p:sp>
    </p:spTree>
    <p:extLst>
      <p:ext uri="{BB962C8B-B14F-4D97-AF65-F5344CB8AC3E}">
        <p14:creationId xmlns:p14="http://schemas.microsoft.com/office/powerpoint/2010/main" val="190113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84991-F36E-4436-BAD2-A2027034B6EA}" type="datetimeFigureOut">
              <a:rPr lang="en-US" smtClean="0"/>
              <a:t>10/30/2016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B5DC2-8CBB-4895-8B85-E7091956A988}" type="slidenum">
              <a:rPr lang="en-US" smtClean="0"/>
              <a:t>‹#›</a:t>
            </a:fld>
            <a:endParaRPr lang="en-US"/>
          </a:p>
        </p:txBody>
      </p:sp>
    </p:spTree>
    <p:extLst>
      <p:ext uri="{BB962C8B-B14F-4D97-AF65-F5344CB8AC3E}">
        <p14:creationId xmlns:p14="http://schemas.microsoft.com/office/powerpoint/2010/main" val="3998691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6100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7" y="489313"/>
            <a:ext cx="7772400" cy="2387600"/>
          </a:xfrm>
        </p:spPr>
        <p:txBody>
          <a:bodyPr>
            <a:noAutofit/>
          </a:bodyPr>
          <a:lstStyle/>
          <a:p>
            <a:r>
              <a:rPr lang="en-US" sz="7200" b="1" dirty="0">
                <a:solidFill>
                  <a:schemeClr val="bg1"/>
                </a:solidFill>
                <a:latin typeface="Freestyle Script" panose="030804020302050B0404" pitchFamily="66" charset="0"/>
              </a:rPr>
              <a:t>Your Kingdom </a:t>
            </a:r>
            <a:r>
              <a:rPr lang="en-US" sz="7200" b="1" u="sng" dirty="0">
                <a:solidFill>
                  <a:schemeClr val="bg1"/>
                </a:solidFill>
                <a:latin typeface="Freestyle Script" panose="030804020302050B0404" pitchFamily="66" charset="0"/>
              </a:rPr>
              <a:t>Come</a:t>
            </a:r>
            <a:r>
              <a:rPr lang="en-US" sz="7200" b="1" dirty="0">
                <a:solidFill>
                  <a:schemeClr val="bg1"/>
                </a:solidFill>
                <a:latin typeface="Freestyle Script" panose="030804020302050B0404" pitchFamily="66" charset="0"/>
              </a:rPr>
              <a:t>, Your Kingdom </a:t>
            </a:r>
            <a:r>
              <a:rPr lang="en-US" sz="7200" b="1" u="sng" dirty="0">
                <a:solidFill>
                  <a:schemeClr val="bg1"/>
                </a:solidFill>
                <a:latin typeface="Freestyle Script" panose="030804020302050B0404" pitchFamily="66" charset="0"/>
              </a:rPr>
              <a:t>Came</a:t>
            </a:r>
            <a:r>
              <a:rPr lang="en-US" sz="7200" b="1" dirty="0">
                <a:solidFill>
                  <a:schemeClr val="bg1"/>
                </a:solidFill>
                <a:latin typeface="Freestyle Script" panose="030804020302050B0404" pitchFamily="66" charset="0"/>
              </a:rPr>
              <a:t>, Your Kingdom </a:t>
            </a:r>
            <a:r>
              <a:rPr lang="en-US" sz="7200" b="1" u="sng" dirty="0">
                <a:solidFill>
                  <a:schemeClr val="bg1"/>
                </a:solidFill>
                <a:latin typeface="Freestyle Script" panose="030804020302050B0404" pitchFamily="66" charset="0"/>
              </a:rPr>
              <a:t>Is</a:t>
            </a:r>
          </a:p>
        </p:txBody>
      </p:sp>
      <p:sp>
        <p:nvSpPr>
          <p:cNvPr id="3" name="Subtitle 2"/>
          <p:cNvSpPr>
            <a:spLocks noGrp="1"/>
          </p:cNvSpPr>
          <p:nvPr>
            <p:ph type="subTitle" idx="1"/>
          </p:nvPr>
        </p:nvSpPr>
        <p:spPr>
          <a:xfrm>
            <a:off x="1142996" y="5796598"/>
            <a:ext cx="6858000" cy="561999"/>
          </a:xfrm>
        </p:spPr>
        <p:txBody>
          <a:bodyPr>
            <a:normAutofit lnSpcReduction="10000"/>
          </a:bodyPr>
          <a:lstStyle/>
          <a:p>
            <a:r>
              <a:rPr lang="en-US" sz="3600" i="1" dirty="0">
                <a:solidFill>
                  <a:schemeClr val="bg1"/>
                </a:solidFill>
              </a:rPr>
              <a:t>Matthew 6:9-10</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116" t="7676" b="18751"/>
          <a:stretch/>
        </p:blipFill>
        <p:spPr>
          <a:xfrm>
            <a:off x="1760215" y="2947253"/>
            <a:ext cx="5623561" cy="26183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10694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023941" cy="1325563"/>
          </a:xfrm>
        </p:spPr>
        <p:txBody>
          <a:bodyPr>
            <a:noAutofit/>
          </a:bodyPr>
          <a:lstStyle/>
          <a:p>
            <a:r>
              <a:rPr lang="en-US" sz="5400" b="1" dirty="0">
                <a:solidFill>
                  <a:schemeClr val="bg1"/>
                </a:solidFill>
                <a:latin typeface="Freestyle Script" panose="030804020302050B0404" pitchFamily="66" charset="0"/>
              </a:rPr>
              <a:t>Your Kingdom </a:t>
            </a:r>
            <a:r>
              <a:rPr lang="en-US" sz="5400" b="1" u="sng" dirty="0">
                <a:solidFill>
                  <a:schemeClr val="bg1"/>
                </a:solidFill>
                <a:latin typeface="Freestyle Script" panose="030804020302050B0404" pitchFamily="66" charset="0"/>
              </a:rPr>
              <a:t>Come</a:t>
            </a:r>
            <a:br>
              <a:rPr lang="en-US" sz="5400" b="1" dirty="0">
                <a:solidFill>
                  <a:schemeClr val="bg1"/>
                </a:solidFill>
                <a:latin typeface="Freestyle Script" panose="030804020302050B0404" pitchFamily="66" charset="0"/>
              </a:rPr>
            </a:br>
            <a:r>
              <a:rPr lang="en-US" sz="5400" b="1" dirty="0">
                <a:solidFill>
                  <a:schemeClr val="bg1"/>
                </a:solidFill>
                <a:latin typeface="Freestyle Script" panose="030804020302050B0404" pitchFamily="66" charset="0"/>
              </a:rPr>
              <a:t>(Premillennialism)</a:t>
            </a:r>
            <a:endParaRPr lang="en-US" sz="5400" dirty="0"/>
          </a:p>
        </p:txBody>
      </p:sp>
      <p:sp>
        <p:nvSpPr>
          <p:cNvPr id="3" name="Content Placeholder 2"/>
          <p:cNvSpPr>
            <a:spLocks noGrp="1"/>
          </p:cNvSpPr>
          <p:nvPr>
            <p:ph idx="1"/>
          </p:nvPr>
        </p:nvSpPr>
        <p:spPr/>
        <p:txBody>
          <a:bodyPr>
            <a:normAutofit lnSpcReduction="10000"/>
          </a:bodyPr>
          <a:lstStyle/>
          <a:p>
            <a:pPr marL="0" indent="0" algn="ctr">
              <a:buNone/>
            </a:pPr>
            <a:r>
              <a:rPr lang="en-US" sz="3600" b="1" dirty="0">
                <a:solidFill>
                  <a:schemeClr val="bg1"/>
                </a:solidFill>
              </a:rPr>
              <a:t>Gist of Doctrine</a:t>
            </a:r>
          </a:p>
          <a:p>
            <a:pPr marL="0" indent="0" algn="ctr">
              <a:buNone/>
            </a:pPr>
            <a:r>
              <a:rPr lang="en-US" sz="3200" i="1" dirty="0">
                <a:solidFill>
                  <a:schemeClr val="bg1"/>
                </a:solidFill>
              </a:rPr>
              <a:t>Kingdom not established; Kingdom is physical; Christ will come back to set up Kingdom; Christ will reign 1,000 years on earth.</a:t>
            </a:r>
          </a:p>
          <a:p>
            <a:pPr marL="0" indent="0" algn="ctr">
              <a:buNone/>
            </a:pPr>
            <a:r>
              <a:rPr lang="en-US" sz="3600" b="1" dirty="0">
                <a:solidFill>
                  <a:schemeClr val="bg1"/>
                </a:solidFill>
              </a:rPr>
              <a:t>Consequences of Doctrine</a:t>
            </a:r>
          </a:p>
          <a:p>
            <a:pPr marL="0" indent="0" algn="ctr">
              <a:buNone/>
            </a:pPr>
            <a:r>
              <a:rPr lang="en-US" sz="3200" dirty="0">
                <a:solidFill>
                  <a:schemeClr val="bg1"/>
                </a:solidFill>
              </a:rPr>
              <a:t>God’s will thwarted – </a:t>
            </a:r>
            <a:r>
              <a:rPr lang="en-US" sz="3200" i="1" dirty="0">
                <a:solidFill>
                  <a:schemeClr val="bg1"/>
                </a:solidFill>
              </a:rPr>
              <a:t>Job 42:2;                  Ephesians 3:10-11</a:t>
            </a:r>
          </a:p>
          <a:p>
            <a:pPr marL="0" indent="0" algn="ctr">
              <a:buNone/>
            </a:pPr>
            <a:r>
              <a:rPr lang="en-US" sz="3200" dirty="0">
                <a:solidFill>
                  <a:schemeClr val="bg1"/>
                </a:solidFill>
              </a:rPr>
              <a:t>All in darkness – </a:t>
            </a:r>
            <a:r>
              <a:rPr lang="en-US" sz="3200" i="1" dirty="0">
                <a:solidFill>
                  <a:schemeClr val="bg1"/>
                </a:solidFill>
              </a:rPr>
              <a:t>Colossians 1:13</a:t>
            </a:r>
          </a:p>
          <a:p>
            <a:pPr marL="0" indent="0" algn="ctr">
              <a:buNone/>
            </a:pPr>
            <a:r>
              <a:rPr lang="en-US" sz="3200" dirty="0">
                <a:solidFill>
                  <a:schemeClr val="bg1"/>
                </a:solidFill>
              </a:rPr>
              <a:t>Can’t be born again – </a:t>
            </a:r>
            <a:r>
              <a:rPr lang="en-US" sz="3200" i="1" dirty="0">
                <a:solidFill>
                  <a:schemeClr val="bg1"/>
                </a:solidFill>
              </a:rPr>
              <a:t>John 3:3, 5</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6288" t="21306" r="24753" b="26562"/>
          <a:stretch/>
        </p:blipFill>
        <p:spPr>
          <a:xfrm>
            <a:off x="6891131" y="339649"/>
            <a:ext cx="1828800" cy="13765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9025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023941" cy="1325563"/>
          </a:xfrm>
        </p:spPr>
        <p:txBody>
          <a:bodyPr>
            <a:noAutofit/>
          </a:bodyPr>
          <a:lstStyle/>
          <a:p>
            <a:r>
              <a:rPr lang="en-US" sz="5400" b="1" dirty="0">
                <a:solidFill>
                  <a:schemeClr val="bg1"/>
                </a:solidFill>
                <a:latin typeface="Freestyle Script" panose="030804020302050B0404" pitchFamily="66" charset="0"/>
              </a:rPr>
              <a:t>Your Kingdom </a:t>
            </a:r>
            <a:r>
              <a:rPr lang="en-US" sz="5400" b="1" u="sng" dirty="0">
                <a:solidFill>
                  <a:schemeClr val="bg1"/>
                </a:solidFill>
                <a:latin typeface="Freestyle Script" panose="030804020302050B0404" pitchFamily="66" charset="0"/>
              </a:rPr>
              <a:t>Came</a:t>
            </a:r>
            <a:r>
              <a:rPr lang="en-US" sz="5400" b="1" dirty="0">
                <a:solidFill>
                  <a:schemeClr val="bg1"/>
                </a:solidFill>
                <a:latin typeface="Freestyle Script" panose="030804020302050B0404" pitchFamily="66" charset="0"/>
              </a:rPr>
              <a:t>,</a:t>
            </a:r>
            <a:br>
              <a:rPr lang="en-US" sz="5400" b="1" dirty="0">
                <a:solidFill>
                  <a:schemeClr val="bg1"/>
                </a:solidFill>
                <a:latin typeface="Freestyle Script" panose="030804020302050B0404" pitchFamily="66" charset="0"/>
              </a:rPr>
            </a:br>
            <a:r>
              <a:rPr lang="en-US" sz="5400" b="1" dirty="0">
                <a:solidFill>
                  <a:schemeClr val="bg1"/>
                </a:solidFill>
                <a:latin typeface="Freestyle Script" panose="030804020302050B0404" pitchFamily="66" charset="0"/>
              </a:rPr>
              <a:t>Your Kingdom </a:t>
            </a:r>
            <a:r>
              <a:rPr lang="en-US" sz="5400" b="1" u="sng" dirty="0">
                <a:solidFill>
                  <a:schemeClr val="bg1"/>
                </a:solidFill>
                <a:latin typeface="Freestyle Script" panose="030804020302050B0404" pitchFamily="66" charset="0"/>
              </a:rPr>
              <a:t>Is</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3600" b="1" dirty="0">
                <a:solidFill>
                  <a:schemeClr val="bg1"/>
                </a:solidFill>
              </a:rPr>
              <a:t>After Resurrection</a:t>
            </a:r>
          </a:p>
          <a:p>
            <a:pPr marL="0" indent="0" algn="ctr">
              <a:buNone/>
            </a:pPr>
            <a:r>
              <a:rPr lang="en-US" sz="3200" i="1" dirty="0">
                <a:solidFill>
                  <a:schemeClr val="bg1"/>
                </a:solidFill>
              </a:rPr>
              <a:t>– 2 Samuel 7:12-16; Psalm 132:11;               Acts 2:29-31 –</a:t>
            </a:r>
          </a:p>
          <a:p>
            <a:pPr marL="0" indent="0" algn="ctr">
              <a:buNone/>
            </a:pPr>
            <a:r>
              <a:rPr lang="en-US" sz="3600" b="1" dirty="0">
                <a:solidFill>
                  <a:schemeClr val="bg1"/>
                </a:solidFill>
              </a:rPr>
              <a:t>After Ascension</a:t>
            </a:r>
          </a:p>
          <a:p>
            <a:pPr marL="0" indent="0" algn="ctr">
              <a:buNone/>
            </a:pPr>
            <a:r>
              <a:rPr lang="en-US" sz="3200" i="1" dirty="0">
                <a:solidFill>
                  <a:schemeClr val="bg1"/>
                </a:solidFill>
              </a:rPr>
              <a:t>– Luke 19:11-15; Daniel 7:13-14; Acts 1:9-11 –</a:t>
            </a:r>
          </a:p>
          <a:p>
            <a:pPr marL="0" indent="0" algn="ctr">
              <a:buNone/>
            </a:pPr>
            <a:r>
              <a:rPr lang="en-US" sz="3600" b="1" dirty="0">
                <a:solidFill>
                  <a:schemeClr val="bg1"/>
                </a:solidFill>
              </a:rPr>
              <a:t>On Pentecost</a:t>
            </a:r>
          </a:p>
          <a:p>
            <a:pPr marL="0" indent="0" algn="ctr">
              <a:buNone/>
            </a:pPr>
            <a:r>
              <a:rPr lang="en-US" sz="3200" i="1" dirty="0">
                <a:solidFill>
                  <a:schemeClr val="bg1"/>
                </a:solidFill>
              </a:rPr>
              <a:t>– Mark 9:1; Acts 1:4-8; 2:1-4, 40, 47b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6288" t="21306" r="24753" b="26562"/>
          <a:stretch/>
        </p:blipFill>
        <p:spPr>
          <a:xfrm>
            <a:off x="6891131" y="339649"/>
            <a:ext cx="1828800" cy="13765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4517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7" y="489313"/>
            <a:ext cx="7772400" cy="2387600"/>
          </a:xfrm>
        </p:spPr>
        <p:txBody>
          <a:bodyPr>
            <a:noAutofit/>
          </a:bodyPr>
          <a:lstStyle/>
          <a:p>
            <a:r>
              <a:rPr lang="en-US" sz="7200" b="1" dirty="0">
                <a:solidFill>
                  <a:schemeClr val="bg1"/>
                </a:solidFill>
                <a:latin typeface="Freestyle Script" panose="030804020302050B0404" pitchFamily="66" charset="0"/>
              </a:rPr>
              <a:t>Your Kingdom </a:t>
            </a:r>
            <a:r>
              <a:rPr lang="en-US" sz="7200" b="1" u="sng" dirty="0">
                <a:solidFill>
                  <a:schemeClr val="bg1"/>
                </a:solidFill>
                <a:latin typeface="Freestyle Script" panose="030804020302050B0404" pitchFamily="66" charset="0"/>
              </a:rPr>
              <a:t>Come</a:t>
            </a:r>
            <a:r>
              <a:rPr lang="en-US" sz="7200" b="1" dirty="0">
                <a:solidFill>
                  <a:schemeClr val="bg1"/>
                </a:solidFill>
                <a:latin typeface="Freestyle Script" panose="030804020302050B0404" pitchFamily="66" charset="0"/>
              </a:rPr>
              <a:t>, Your Kingdom </a:t>
            </a:r>
            <a:r>
              <a:rPr lang="en-US" sz="7200" b="1" u="sng" dirty="0">
                <a:solidFill>
                  <a:schemeClr val="bg1"/>
                </a:solidFill>
                <a:latin typeface="Freestyle Script" panose="030804020302050B0404" pitchFamily="66" charset="0"/>
              </a:rPr>
              <a:t>Came</a:t>
            </a:r>
            <a:r>
              <a:rPr lang="en-US" sz="7200" b="1" dirty="0">
                <a:solidFill>
                  <a:schemeClr val="bg1"/>
                </a:solidFill>
                <a:latin typeface="Freestyle Script" panose="030804020302050B0404" pitchFamily="66" charset="0"/>
              </a:rPr>
              <a:t>, Your Kingdom </a:t>
            </a:r>
            <a:r>
              <a:rPr lang="en-US" sz="7200" b="1" u="sng" dirty="0">
                <a:solidFill>
                  <a:schemeClr val="bg1"/>
                </a:solidFill>
                <a:latin typeface="Freestyle Script" panose="030804020302050B0404" pitchFamily="66" charset="0"/>
              </a:rPr>
              <a:t>Is</a:t>
            </a:r>
          </a:p>
        </p:txBody>
      </p:sp>
      <p:sp>
        <p:nvSpPr>
          <p:cNvPr id="3" name="Subtitle 2"/>
          <p:cNvSpPr>
            <a:spLocks noGrp="1"/>
          </p:cNvSpPr>
          <p:nvPr>
            <p:ph type="subTitle" idx="1"/>
          </p:nvPr>
        </p:nvSpPr>
        <p:spPr>
          <a:xfrm>
            <a:off x="1142996" y="5796598"/>
            <a:ext cx="6858000" cy="561999"/>
          </a:xfrm>
        </p:spPr>
        <p:txBody>
          <a:bodyPr>
            <a:normAutofit lnSpcReduction="10000"/>
          </a:bodyPr>
          <a:lstStyle/>
          <a:p>
            <a:r>
              <a:rPr lang="en-US" sz="3600" i="1" dirty="0">
                <a:solidFill>
                  <a:schemeClr val="bg1"/>
                </a:solidFill>
              </a:rPr>
              <a:t>Matthew 6:9-10</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116" t="7676" b="18751"/>
          <a:stretch/>
        </p:blipFill>
        <p:spPr>
          <a:xfrm>
            <a:off x="1760215" y="2947253"/>
            <a:ext cx="5623561" cy="26183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978123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1277</Words>
  <Application>Microsoft Office PowerPoint</Application>
  <PresentationFormat>On-screen Show (4:3)</PresentationFormat>
  <Paragraphs>115</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Freestyle Script</vt:lpstr>
      <vt:lpstr>Times New Roman</vt:lpstr>
      <vt:lpstr>Wingdings</vt:lpstr>
      <vt:lpstr>Office Theme</vt:lpstr>
      <vt:lpstr>PowerPoint Presentation</vt:lpstr>
      <vt:lpstr>Your Kingdom Come, Your Kingdom Came, Your Kingdom Is</vt:lpstr>
      <vt:lpstr>Your Kingdom Come (Premillennialism)</vt:lpstr>
      <vt:lpstr>Your Kingdom Came, Your Kingdom Is</vt:lpstr>
      <vt:lpstr>Your Kingdom Come, Your Kingdom Came, Your Kingdom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Kingdom Come, Your Kingdom Came, Your Kingdom Is</dc:title>
  <dc:creator>Jeremiah Cox</dc:creator>
  <cp:lastModifiedBy>Jeremiah Cox</cp:lastModifiedBy>
  <cp:revision>11</cp:revision>
  <dcterms:created xsi:type="dcterms:W3CDTF">2016-10-29T19:40:20Z</dcterms:created>
  <dcterms:modified xsi:type="dcterms:W3CDTF">2016-10-30T21:54:51Z</dcterms:modified>
</cp:coreProperties>
</file>