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9" r:id="rId2"/>
    <p:sldId id="256" r:id="rId3"/>
    <p:sldId id="257"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4783C-38DB-425E-A5FC-CFE19724A459}" type="datetimeFigureOut">
              <a:rPr lang="en-US" smtClean="0"/>
              <a:t>11/27/2016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C5677-C36C-4899-8D5D-30D73589406D}" type="slidenum">
              <a:rPr lang="en-US" smtClean="0"/>
              <a:t>‹#›</a:t>
            </a:fld>
            <a:endParaRPr lang="en-US"/>
          </a:p>
        </p:txBody>
      </p:sp>
    </p:spTree>
    <p:extLst>
      <p:ext uri="{BB962C8B-B14F-4D97-AF65-F5344CB8AC3E}">
        <p14:creationId xmlns:p14="http://schemas.microsoft.com/office/powerpoint/2010/main" val="327825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Lessons From David and Goliath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Samuel 17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17</a:t>
            </a:r>
            <a:r>
              <a:rPr lang="en-US" dirty="0">
                <a:latin typeface="Calibri" panose="020F0502020204030204" pitchFamily="34" charset="0"/>
                <a:ea typeface="Calibri" panose="020F0502020204030204" pitchFamily="34" charset="0"/>
                <a:cs typeface="Times New Roman" panose="02020603050405020304" pitchFamily="18" charset="0"/>
              </a:rPr>
              <a:t> records the well-known story of David and Goliath.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17:1-3</a:t>
            </a:r>
            <a:r>
              <a:rPr lang="en-US" dirty="0">
                <a:latin typeface="Calibri" panose="020F0502020204030204" pitchFamily="34" charset="0"/>
                <a:ea typeface="Calibri" panose="020F0502020204030204" pitchFamily="34" charset="0"/>
                <a:cs typeface="Times New Roman" panose="02020603050405020304" pitchFamily="18" charset="0"/>
              </a:rPr>
              <a:t> – Israel and the Philistines waging war.</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On either side of a mountain – a valley in between.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Then they send out Goliath to challenge Israel.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an account we turn to often when teaching young children. </a:t>
            </a:r>
            <a:r>
              <a:rPr lang="en-US" b="1" dirty="0">
                <a:latin typeface="Calibri" panose="020F0502020204030204" pitchFamily="34" charset="0"/>
                <a:ea typeface="Calibri" panose="020F0502020204030204" pitchFamily="34" charset="0"/>
                <a:cs typeface="Times New Roman" panose="02020603050405020304" pitchFamily="18" charset="0"/>
              </a:rPr>
              <a:t>However, it is an account rich with lessons that even aged Christians can benefit from.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following are a few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Fear Debilitates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17:11,24</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636C5677-C36C-4899-8D5D-30D73589406D}" type="slidenum">
              <a:rPr lang="en-US" smtClean="0"/>
              <a:t>2</a:t>
            </a:fld>
            <a:endParaRPr lang="en-US"/>
          </a:p>
        </p:txBody>
      </p:sp>
    </p:spTree>
    <p:extLst>
      <p:ext uri="{BB962C8B-B14F-4D97-AF65-F5344CB8AC3E}">
        <p14:creationId xmlns:p14="http://schemas.microsoft.com/office/powerpoint/2010/main" val="254097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Fear Debilitates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17:11,24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Fear of the Israelites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17:4-10</a:t>
            </a:r>
            <a:r>
              <a:rPr lang="en-US" dirty="0">
                <a:latin typeface="Calibri" panose="020F0502020204030204" pitchFamily="34" charset="0"/>
                <a:ea typeface="Calibri" panose="020F0502020204030204" pitchFamily="34" charset="0"/>
                <a:cs typeface="Times New Roman" panose="02020603050405020304" pitchFamily="18" charset="0"/>
              </a:rPr>
              <a:t> – Description of the champion of the Philistines – Goliath.</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 – “six cubits and a span”</a:t>
            </a:r>
            <a:r>
              <a:rPr lang="en-US" dirty="0">
                <a:latin typeface="Calibri" panose="020F0502020204030204" pitchFamily="34" charset="0"/>
                <a:ea typeface="Calibri" panose="020F0502020204030204" pitchFamily="34" charset="0"/>
                <a:cs typeface="Times New Roman" panose="02020603050405020304" pitchFamily="18" charset="0"/>
              </a:rPr>
              <a:t> – about 9’ 9”</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 – “five thousand shekels of bronze”</a:t>
            </a:r>
            <a:r>
              <a:rPr lang="en-US" dirty="0">
                <a:latin typeface="Calibri" panose="020F0502020204030204" pitchFamily="34" charset="0"/>
                <a:ea typeface="Calibri" panose="020F0502020204030204" pitchFamily="34" charset="0"/>
                <a:cs typeface="Times New Roman" panose="02020603050405020304" pitchFamily="18" charset="0"/>
              </a:rPr>
              <a:t> – about 157 </a:t>
            </a:r>
            <a:r>
              <a:rPr lang="en-US" dirty="0" err="1">
                <a:latin typeface="Calibri" panose="020F0502020204030204" pitchFamily="34" charset="0"/>
                <a:ea typeface="Calibri" panose="020F0502020204030204" pitchFamily="34" charset="0"/>
                <a:cs typeface="Times New Roman" panose="02020603050405020304" pitchFamily="18" charset="0"/>
              </a:rPr>
              <a:t>lbs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 – “six hundred shekels”</a:t>
            </a:r>
            <a:r>
              <a:rPr lang="en-US" dirty="0">
                <a:latin typeface="Calibri" panose="020F0502020204030204" pitchFamily="34" charset="0"/>
                <a:ea typeface="Calibri" panose="020F0502020204030204" pitchFamily="34" charset="0"/>
                <a:cs typeface="Times New Roman" panose="02020603050405020304" pitchFamily="18" charset="0"/>
              </a:rPr>
              <a:t> – about 19 </a:t>
            </a:r>
            <a:r>
              <a:rPr lang="en-US" dirty="0" err="1">
                <a:latin typeface="Calibri" panose="020F0502020204030204" pitchFamily="34" charset="0"/>
                <a:ea typeface="Calibri" panose="020F0502020204030204" pitchFamily="34" charset="0"/>
                <a:cs typeface="Times New Roman" panose="02020603050405020304" pitchFamily="18" charset="0"/>
              </a:rPr>
              <a:t>lbs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man is a GIANT – he is huge, strong, and his presence is intimidating.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8-10)</a:t>
            </a:r>
            <a:r>
              <a:rPr lang="en-US" dirty="0">
                <a:latin typeface="Calibri" panose="020F0502020204030204" pitchFamily="34" charset="0"/>
                <a:ea typeface="Calibri" panose="020F0502020204030204" pitchFamily="34" charset="0"/>
                <a:cs typeface="Times New Roman" panose="02020603050405020304" pitchFamily="18" charset="0"/>
              </a:rPr>
              <a:t> – On top of that, he is extremely confident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man of war from his youth” (v. 33)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17:11, 24</a:t>
            </a:r>
            <a:r>
              <a:rPr lang="en-US" dirty="0">
                <a:latin typeface="Calibri" panose="020F0502020204030204" pitchFamily="34" charset="0"/>
                <a:ea typeface="Calibri" panose="020F0502020204030204" pitchFamily="34" charset="0"/>
                <a:cs typeface="Times New Roman" panose="02020603050405020304" pitchFamily="18" charset="0"/>
              </a:rPr>
              <a:t> – Israel showed great fear!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Fear caused the people to shrink. </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should have remembered who was on their side.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Remember all those before them who crossed the Jordan and conquered cities?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Joshua 1:9 “Be strong and of good courage; do not be afraid, nor be dismayed, for the Lord your God is with you wherever you go.”</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Fear can cause us to forget who we are fighting for and who is with us. (</a:t>
            </a:r>
            <a:r>
              <a:rPr lang="en-US" b="1" dirty="0">
                <a:latin typeface="Calibri" panose="020F0502020204030204" pitchFamily="34" charset="0"/>
                <a:ea typeface="Calibri" panose="020F0502020204030204" pitchFamily="34" charset="0"/>
                <a:cs typeface="Times New Roman" panose="02020603050405020304" pitchFamily="18" charset="0"/>
              </a:rPr>
              <a:t>Same with the 12 spies. Only 2 remembered the almighty nature of God who was on their side.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The knowledge of who we are fighting for should crush our fear.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Courage and Confidence of David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17:33</a:t>
            </a:r>
            <a:r>
              <a:rPr lang="en-US" dirty="0">
                <a:latin typeface="Calibri" panose="020F0502020204030204" pitchFamily="34" charset="0"/>
                <a:ea typeface="Calibri" panose="020F0502020204030204" pitchFamily="34" charset="0"/>
                <a:cs typeface="Times New Roman" panose="02020603050405020304" pitchFamily="18" charset="0"/>
              </a:rPr>
              <a:t> – Saul did not have a confidence in David’s resolve to fight the Philistine champion.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17:34-37</a:t>
            </a:r>
            <a:r>
              <a:rPr lang="en-US" dirty="0">
                <a:latin typeface="Calibri" panose="020F0502020204030204" pitchFamily="34" charset="0"/>
                <a:ea typeface="Calibri" panose="020F0502020204030204" pitchFamily="34" charset="0"/>
                <a:cs typeface="Times New Roman" panose="02020603050405020304" pitchFamily="18" charset="0"/>
              </a:rPr>
              <a:t> – David’s response to Saul.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34-36)</a:t>
            </a:r>
            <a:r>
              <a:rPr lang="en-US" dirty="0">
                <a:latin typeface="Calibri" panose="020F0502020204030204" pitchFamily="34" charset="0"/>
                <a:ea typeface="Calibri" panose="020F0502020204030204" pitchFamily="34" charset="0"/>
                <a:cs typeface="Times New Roman" panose="02020603050405020304" pitchFamily="18" charset="0"/>
              </a:rPr>
              <a:t> – David was already able to accomplish great feats. </a:t>
            </a:r>
            <a:r>
              <a:rPr lang="en-US" b="1" dirty="0">
                <a:latin typeface="Calibri" panose="020F0502020204030204" pitchFamily="34" charset="0"/>
                <a:ea typeface="Calibri" panose="020F0502020204030204" pitchFamily="34" charset="0"/>
                <a:cs typeface="Times New Roman" panose="02020603050405020304" pitchFamily="18" charset="0"/>
              </a:rPr>
              <a:t>His confidence does not waiver in the sight of Goliath.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37)</a:t>
            </a:r>
            <a:r>
              <a:rPr lang="en-US" dirty="0">
                <a:latin typeface="Calibri" panose="020F0502020204030204" pitchFamily="34" charset="0"/>
                <a:ea typeface="Calibri" panose="020F0502020204030204" pitchFamily="34" charset="0"/>
                <a:cs typeface="Times New Roman" panose="02020603050405020304" pitchFamily="18" charset="0"/>
              </a:rPr>
              <a:t> – He understood the deliverance from the lion and bear to be from God. God would do the same against Goliath.</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 – “[Goliath] will be like one of them, seeing he has defied the armies of the living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Nobody defies God without consequence. David understood how terrible the offense was.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26, 45-47</a:t>
            </a:r>
            <a:r>
              <a:rPr lang="en-US" dirty="0">
                <a:latin typeface="Calibri" panose="020F0502020204030204" pitchFamily="34" charset="0"/>
                <a:ea typeface="Calibri" panose="020F0502020204030204" pitchFamily="34" charset="0"/>
                <a:cs typeface="Times New Roman" panose="02020603050405020304" pitchFamily="18" charset="0"/>
              </a:rPr>
              <a:t>) – Despite the size of the champion, David understood his defiance of God was a mistake. </a:t>
            </a:r>
            <a:r>
              <a:rPr lang="en-US" b="1" dirty="0">
                <a:latin typeface="Calibri" panose="020F0502020204030204" pitchFamily="34" charset="0"/>
                <a:ea typeface="Calibri" panose="020F0502020204030204" pitchFamily="34" charset="0"/>
                <a:cs typeface="Times New Roman" panose="02020603050405020304" pitchFamily="18" charset="0"/>
              </a:rPr>
              <a:t>(NOBODY STANDS AGAINST GOD AND WINS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48-51)</a:t>
            </a:r>
            <a:r>
              <a:rPr lang="en-US" b="1" dirty="0">
                <a:latin typeface="Calibri" panose="020F0502020204030204" pitchFamily="34" charset="0"/>
                <a:ea typeface="Calibri" panose="020F0502020204030204" pitchFamily="34" charset="0"/>
                <a:cs typeface="Times New Roman" panose="02020603050405020304" pitchFamily="18" charset="0"/>
              </a:rPr>
              <a:t> – David defeats Goliath by the help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David understood that God accomplishes even the greatest things through humble means. THIS INCLUDES US! DO NOT BE AFRAID!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Applications.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are expected and commanded by God to do certain things which may cause us to fear.</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Stand opposed to the world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6:14 – “I to the world</a:t>
            </a:r>
            <a:r>
              <a:rPr lang="en-US" dirty="0">
                <a:latin typeface="Calibri" panose="020F0502020204030204" pitchFamily="34" charset="0"/>
                <a:ea typeface="Calibri" panose="020F0502020204030204" pitchFamily="34" charset="0"/>
                <a:cs typeface="Times New Roman" panose="02020603050405020304" pitchFamily="18" charset="0"/>
              </a:rPr>
              <a:t>” – the world hates him for following God.).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Suffer persecution</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Peter 4:16</a:t>
            </a:r>
            <a:r>
              <a:rPr lang="en-US" b="1" dirty="0">
                <a:latin typeface="Calibri" panose="020F0502020204030204" pitchFamily="34" charset="0"/>
                <a:ea typeface="Calibri" panose="020F0502020204030204" pitchFamily="34" charset="0"/>
                <a:cs typeface="Times New Roman" panose="02020603050405020304" pitchFamily="18" charset="0"/>
              </a:rPr>
              <a:t> – should cause us to glorify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are many other applications. We need to remember who we are living for, and all that to push us forward.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Is There Not a Cause? </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17:26-32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David’s Question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(17:25-27)</a:t>
            </a:r>
            <a:r>
              <a:rPr lang="en-US" dirty="0">
                <a:latin typeface="Calibri" panose="020F0502020204030204" pitchFamily="34" charset="0"/>
                <a:ea typeface="Calibri" panose="020F0502020204030204" pitchFamily="34" charset="0"/>
                <a:cs typeface="Times New Roman" panose="02020603050405020304" pitchFamily="18" charset="0"/>
              </a:rPr>
              <a:t> – the reward for killing Goliath was established.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a:t>
            </a:r>
            <a:r>
              <a:rPr lang="en-US" dirty="0">
                <a:latin typeface="Calibri" panose="020F0502020204030204" pitchFamily="34" charset="0"/>
                <a:ea typeface="Calibri" panose="020F0502020204030204" pitchFamily="34" charset="0"/>
                <a:cs typeface="Times New Roman" panose="02020603050405020304" pitchFamily="18" charset="0"/>
              </a:rPr>
              <a:t> – Eliab, David’s oldest brother, accused David. </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12-15)</a:t>
            </a:r>
            <a:r>
              <a:rPr lang="en-US" dirty="0">
                <a:latin typeface="Calibri" panose="020F0502020204030204" pitchFamily="34" charset="0"/>
                <a:ea typeface="Calibri" panose="020F0502020204030204" pitchFamily="34" charset="0"/>
                <a:cs typeface="Times New Roman" panose="02020603050405020304" pitchFamily="18" charset="0"/>
              </a:rPr>
              <a:t> – Three oldest sons of Jesse to go to war, but David to feed the sheep.</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Eliab’s accusation against David was that he was discontented with his responsibilities.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29-30)</a:t>
            </a:r>
            <a:r>
              <a:rPr lang="en-US" dirty="0">
                <a:latin typeface="Calibri" panose="020F0502020204030204" pitchFamily="34" charset="0"/>
                <a:ea typeface="Calibri" panose="020F0502020204030204" pitchFamily="34" charset="0"/>
                <a:cs typeface="Times New Roman" panose="02020603050405020304" pitchFamily="18" charset="0"/>
              </a:rPr>
              <a:t> – David’s reply showed his actions were not bad, but were intended for good.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had a true concern for the things at hand!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knew the cause was great. Someone needed to step up and fight for Israel. Fight for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Nobody was doing it, so David stood up and took action!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IS A CAUSE.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Application – Is there not a cause?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3-4</a:t>
            </a:r>
            <a:r>
              <a:rPr lang="en-US" dirty="0">
                <a:latin typeface="Calibri" panose="020F0502020204030204" pitchFamily="34" charset="0"/>
                <a:ea typeface="Calibri" panose="020F0502020204030204" pitchFamily="34" charset="0"/>
                <a:cs typeface="Times New Roman" panose="02020603050405020304" pitchFamily="18" charset="0"/>
              </a:rPr>
              <a:t> – The common salvation is threatened by false doctrine. Is there not a cause to contend? (</a:t>
            </a:r>
            <a:r>
              <a:rPr lang="en-US" i="1" dirty="0">
                <a:latin typeface="Calibri" panose="020F0502020204030204" pitchFamily="34" charset="0"/>
                <a:ea typeface="Calibri" panose="020F0502020204030204" pitchFamily="34" charset="0"/>
                <a:cs typeface="Times New Roman" panose="02020603050405020304" pitchFamily="18" charset="0"/>
              </a:rPr>
              <a:t>Some accuse others of making a fuss. However, is there not a legitimate need for contenders?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“Fight the good fight of faith, lay hold on eternal life, to which you were also called and have confessed the good confession in the presence of many witnesses” (1 Timothy 6:12)</a:t>
            </a:r>
            <a:r>
              <a:rPr lang="en-US" dirty="0">
                <a:latin typeface="Calibri" panose="020F0502020204030204" pitchFamily="34" charset="0"/>
                <a:ea typeface="Calibri" panose="020F0502020204030204" pitchFamily="34" charset="0"/>
                <a:cs typeface="Times New Roman" panose="02020603050405020304" pitchFamily="18" charset="0"/>
              </a:rPr>
              <a:t> – Is this not a good reason to fight? Only the soldiers of Christ who are active are rewarded! Deserters are never rewarded, rather they are punished.</a:t>
            </a: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Actions are Contagious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(17:51-54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Israelites React to David’s Victory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 24)</a:t>
            </a:r>
            <a:r>
              <a:rPr lang="en-US" dirty="0">
                <a:latin typeface="Calibri" panose="020F0502020204030204" pitchFamily="34" charset="0"/>
                <a:ea typeface="Calibri" panose="020F0502020204030204" pitchFamily="34" charset="0"/>
                <a:cs typeface="Times New Roman" panose="02020603050405020304" pitchFamily="18" charset="0"/>
              </a:rPr>
              <a:t> – Before, they were greatly afraid and were dismayed.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51-54)</a:t>
            </a:r>
            <a:r>
              <a:rPr lang="en-US" dirty="0">
                <a:latin typeface="Calibri" panose="020F0502020204030204" pitchFamily="34" charset="0"/>
                <a:ea typeface="Calibri" panose="020F0502020204030204" pitchFamily="34" charset="0"/>
                <a:cs typeface="Times New Roman" panose="02020603050405020304" pitchFamily="18" charset="0"/>
              </a:rPr>
              <a:t> – After David took a stand and defeated Goliath they were emboldened to rush at the Philistine army.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David’s actions not only secured victory over the terrifying giant, but emboldened his brethren to fight!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Application – We are to take the lead!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4:12, 16</a:t>
            </a:r>
            <a:r>
              <a:rPr lang="en-US" dirty="0">
                <a:latin typeface="Calibri" panose="020F0502020204030204" pitchFamily="34" charset="0"/>
                <a:ea typeface="Calibri" panose="020F0502020204030204" pitchFamily="34" charset="0"/>
                <a:cs typeface="Times New Roman" panose="02020603050405020304" pitchFamily="18" charset="0"/>
              </a:rPr>
              <a:t> – Timothy was to lead by example. In so doing, others would be encouraged to follow.</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“Imitate me, just as I also imitate Christ” (1 Corinthians 11:1)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6:11-14</a:t>
            </a:r>
            <a:r>
              <a:rPr lang="en-US" dirty="0">
                <a:latin typeface="Calibri" panose="020F0502020204030204" pitchFamily="34" charset="0"/>
                <a:ea typeface="Calibri" panose="020F0502020204030204" pitchFamily="34" charset="0"/>
                <a:cs typeface="Times New Roman" panose="02020603050405020304" pitchFamily="18" charset="0"/>
              </a:rPr>
              <a:t> – People falsely accused Stephen with charges worthy of great </a:t>
            </a:r>
            <a:r>
              <a:rPr lang="en-US" dirty="0" err="1">
                <a:latin typeface="Calibri" panose="020F0502020204030204" pitchFamily="34" charset="0"/>
                <a:ea typeface="Calibri" panose="020F0502020204030204" pitchFamily="34" charset="0"/>
                <a:cs typeface="Times New Roman" panose="02020603050405020304" pitchFamily="18" charset="0"/>
              </a:rPr>
              <a:t>punishement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7:51-60</a:t>
            </a:r>
            <a:r>
              <a:rPr lang="en-US" dirty="0">
                <a:latin typeface="Calibri" panose="020F0502020204030204" pitchFamily="34" charset="0"/>
                <a:ea typeface="Calibri" panose="020F0502020204030204" pitchFamily="34" charset="0"/>
                <a:cs typeface="Times New Roman" panose="02020603050405020304" pitchFamily="18" charset="0"/>
              </a:rPr>
              <a:t> – Stephen continued to preach despite the threat. He died because of his faith.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8:1-4</a:t>
            </a:r>
            <a:r>
              <a:rPr lang="en-US" dirty="0">
                <a:latin typeface="Calibri" panose="020F0502020204030204" pitchFamily="34" charset="0"/>
                <a:ea typeface="Calibri" panose="020F0502020204030204" pitchFamily="34" charset="0"/>
                <a:cs typeface="Times New Roman" panose="02020603050405020304" pitchFamily="18" charset="0"/>
              </a:rPr>
              <a:t> – Those who were scattered after Stephens death, and Saul’s havoc wreaking went about doing the same thing that God Stephen killed.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Did Stephen’s display of faith have anything to do with the decision to go and preach?</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witnessed the courage and faith of Stephen, and were emboldened to do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6C5677-C36C-4899-8D5D-30D73589406D}" type="slidenum">
              <a:rPr lang="en-US" smtClean="0"/>
              <a:t>3</a:t>
            </a:fld>
            <a:endParaRPr lang="en-US"/>
          </a:p>
        </p:txBody>
      </p:sp>
    </p:spTree>
    <p:extLst>
      <p:ext uri="{BB962C8B-B14F-4D97-AF65-F5344CB8AC3E}">
        <p14:creationId xmlns:p14="http://schemas.microsoft.com/office/powerpoint/2010/main" val="10444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true story of David and Goliath teaches us many lessons. Even more than what we covered.</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remember that (1) there is no reason to shrink beneath fear when God is on our side, (2) there is a cause to fight for God, and (3) when we rise up in faith to do as God says, we can embolden others to do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6C5677-C36C-4899-8D5D-30D73589406D}" type="slidenum">
              <a:rPr lang="en-US" smtClean="0"/>
              <a:t>4</a:t>
            </a:fld>
            <a:endParaRPr lang="en-US"/>
          </a:p>
        </p:txBody>
      </p:sp>
    </p:spTree>
    <p:extLst>
      <p:ext uri="{BB962C8B-B14F-4D97-AF65-F5344CB8AC3E}">
        <p14:creationId xmlns:p14="http://schemas.microsoft.com/office/powerpoint/2010/main" val="369232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CB9C1E-0675-4A33-9D51-39FE58DF7C1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18723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B9C1E-0675-4A33-9D51-39FE58DF7C1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267259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B9C1E-0675-4A33-9D51-39FE58DF7C1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349154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B9C1E-0675-4A33-9D51-39FE58DF7C1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34998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CB9C1E-0675-4A33-9D51-39FE58DF7C1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214120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CB9C1E-0675-4A33-9D51-39FE58DF7C1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369678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B9C1E-0675-4A33-9D51-39FE58DF7C18}"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428193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B9C1E-0675-4A33-9D51-39FE58DF7C18}"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5358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B9C1E-0675-4A33-9D51-39FE58DF7C18}"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32308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CB9C1E-0675-4A33-9D51-39FE58DF7C1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193070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CB9C1E-0675-4A33-9D51-39FE58DF7C1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0198-0531-4E88-948A-2E2E6C0FB348}" type="slidenum">
              <a:rPr lang="en-US" smtClean="0"/>
              <a:t>‹#›</a:t>
            </a:fld>
            <a:endParaRPr lang="en-US"/>
          </a:p>
        </p:txBody>
      </p:sp>
    </p:spTree>
    <p:extLst>
      <p:ext uri="{BB962C8B-B14F-4D97-AF65-F5344CB8AC3E}">
        <p14:creationId xmlns:p14="http://schemas.microsoft.com/office/powerpoint/2010/main" val="1845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B9C1E-0675-4A33-9D51-39FE58DF7C18}" type="datetimeFigureOut">
              <a:rPr lang="en-US" smtClean="0"/>
              <a:t>11/27/2016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0198-0531-4E88-948A-2E2E6C0FB348}" type="slidenum">
              <a:rPr lang="en-US" smtClean="0"/>
              <a:t>‹#›</a:t>
            </a:fld>
            <a:endParaRPr lang="en-US"/>
          </a:p>
        </p:txBody>
      </p:sp>
    </p:spTree>
    <p:extLst>
      <p:ext uri="{BB962C8B-B14F-4D97-AF65-F5344CB8AC3E}">
        <p14:creationId xmlns:p14="http://schemas.microsoft.com/office/powerpoint/2010/main" val="2028722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9945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09"/>
          <a:stretch/>
        </p:blipFill>
        <p:spPr>
          <a:xfrm>
            <a:off x="1595230" y="2968485"/>
            <a:ext cx="6208815" cy="2244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544687"/>
            <a:ext cx="7772400" cy="2387600"/>
          </a:xfrm>
        </p:spPr>
        <p:txBody>
          <a:bodyPr>
            <a:normAutofit/>
          </a:bodyPr>
          <a:lstStyle/>
          <a:p>
            <a:r>
              <a:rPr lang="en-US" sz="7200" b="1" dirty="0">
                <a:latin typeface="Blackadder ITC" panose="04020505051007020D02" pitchFamily="82" charset="0"/>
              </a:rPr>
              <a:t>Lessons From David and Goliath</a:t>
            </a:r>
          </a:p>
        </p:txBody>
      </p:sp>
      <p:sp>
        <p:nvSpPr>
          <p:cNvPr id="3" name="Subtitle 2"/>
          <p:cNvSpPr>
            <a:spLocks noGrp="1"/>
          </p:cNvSpPr>
          <p:nvPr>
            <p:ph type="subTitle" idx="1"/>
          </p:nvPr>
        </p:nvSpPr>
        <p:spPr>
          <a:xfrm>
            <a:off x="1143000" y="5318642"/>
            <a:ext cx="6858000" cy="830365"/>
          </a:xfrm>
        </p:spPr>
        <p:txBody>
          <a:bodyPr>
            <a:normAutofit/>
          </a:bodyPr>
          <a:lstStyle/>
          <a:p>
            <a:r>
              <a:rPr lang="en-US" sz="4000" i="1" dirty="0"/>
              <a:t>1 Samuel 17</a:t>
            </a:r>
          </a:p>
        </p:txBody>
      </p:sp>
    </p:spTree>
    <p:extLst>
      <p:ext uri="{BB962C8B-B14F-4D97-AF65-F5344CB8AC3E}">
        <p14:creationId xmlns:p14="http://schemas.microsoft.com/office/powerpoint/2010/main" val="33115189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09"/>
          <a:stretch/>
        </p:blipFill>
        <p:spPr>
          <a:xfrm>
            <a:off x="1595230" y="450569"/>
            <a:ext cx="6208815" cy="2244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10598" y="618312"/>
            <a:ext cx="7886700" cy="1325563"/>
          </a:xfrm>
        </p:spPr>
        <p:txBody>
          <a:bodyPr>
            <a:noAutofit/>
          </a:bodyPr>
          <a:lstStyle/>
          <a:p>
            <a:r>
              <a:rPr lang="en-US" sz="4800" b="1" dirty="0">
                <a:latin typeface="Blackadder ITC" panose="04020505051007020D02" pitchFamily="82" charset="0"/>
              </a:rPr>
              <a:t>             </a:t>
            </a:r>
            <a:r>
              <a:rPr lang="en-US" sz="5200" b="1" dirty="0">
                <a:latin typeface="Blackadder ITC" panose="04020505051007020D02" pitchFamily="82" charset="0"/>
              </a:rPr>
              <a:t>Lessons From David</a:t>
            </a:r>
            <a:br>
              <a:rPr lang="en-US" sz="4800" b="1" dirty="0">
                <a:latin typeface="Blackadder ITC" panose="04020505051007020D02" pitchFamily="82" charset="0"/>
              </a:rPr>
            </a:br>
            <a:r>
              <a:rPr lang="en-US" sz="4800" b="1" dirty="0">
                <a:latin typeface="Blackadder ITC" panose="04020505051007020D02" pitchFamily="82" charset="0"/>
              </a:rPr>
              <a:t>                                 </a:t>
            </a:r>
            <a:r>
              <a:rPr lang="en-US" sz="5200" b="1" dirty="0">
                <a:latin typeface="Blackadder ITC" panose="04020505051007020D02" pitchFamily="82" charset="0"/>
              </a:rPr>
              <a:t>and Goliath</a:t>
            </a:r>
          </a:p>
        </p:txBody>
      </p:sp>
      <p:sp>
        <p:nvSpPr>
          <p:cNvPr id="3" name="Content Placeholder 2"/>
          <p:cNvSpPr>
            <a:spLocks noGrp="1"/>
          </p:cNvSpPr>
          <p:nvPr>
            <p:ph idx="1"/>
          </p:nvPr>
        </p:nvSpPr>
        <p:spPr>
          <a:xfrm>
            <a:off x="628650" y="2888973"/>
            <a:ext cx="7886700" cy="3697357"/>
          </a:xfrm>
        </p:spPr>
        <p:txBody>
          <a:bodyPr/>
          <a:lstStyle/>
          <a:p>
            <a:pPr marL="0" indent="0" algn="ctr">
              <a:buNone/>
            </a:pPr>
            <a:r>
              <a:rPr lang="en-US" sz="3600" b="1" dirty="0"/>
              <a:t>Fear Debilitates </a:t>
            </a:r>
            <a:r>
              <a:rPr lang="en-US" i="1" dirty="0"/>
              <a:t>(17:11, 24)</a:t>
            </a:r>
            <a:endParaRPr lang="en-US" sz="3600" i="1" dirty="0"/>
          </a:p>
          <a:p>
            <a:pPr marL="0" indent="0" algn="ctr">
              <a:buNone/>
            </a:pPr>
            <a:r>
              <a:rPr lang="en-US" sz="3200" i="1" dirty="0"/>
              <a:t>– Joshua 1:9 –</a:t>
            </a:r>
          </a:p>
          <a:p>
            <a:pPr marL="0" indent="0" algn="ctr">
              <a:buNone/>
            </a:pPr>
            <a:r>
              <a:rPr lang="en-US" sz="3600" b="1" dirty="0"/>
              <a:t>Is there not a cause? </a:t>
            </a:r>
            <a:r>
              <a:rPr lang="en-US" i="1" dirty="0"/>
              <a:t>(17:26-32)</a:t>
            </a:r>
          </a:p>
          <a:p>
            <a:pPr marL="0" indent="0" algn="ctr">
              <a:buNone/>
            </a:pPr>
            <a:r>
              <a:rPr lang="en-US" sz="3200" i="1" dirty="0"/>
              <a:t>– Jude 3-4; 1 Timothy 6:12 –</a:t>
            </a:r>
          </a:p>
          <a:p>
            <a:pPr marL="0" indent="0" algn="ctr">
              <a:buNone/>
            </a:pPr>
            <a:r>
              <a:rPr lang="en-US" sz="3600" b="1" dirty="0"/>
              <a:t>Actions are Contagious </a:t>
            </a:r>
            <a:r>
              <a:rPr lang="en-US" i="1" dirty="0"/>
              <a:t>(17:51-54)</a:t>
            </a:r>
          </a:p>
          <a:p>
            <a:pPr marL="0" indent="0" algn="ctr">
              <a:buNone/>
            </a:pPr>
            <a:r>
              <a:rPr lang="en-US" sz="3200" i="1" dirty="0"/>
              <a:t>– 1 Timothy 4:12, 16; Acts 6-8 –</a:t>
            </a:r>
          </a:p>
        </p:txBody>
      </p:sp>
      <p:sp>
        <p:nvSpPr>
          <p:cNvPr id="5" name="Title 1"/>
          <p:cNvSpPr txBox="1">
            <a:spLocks/>
          </p:cNvSpPr>
          <p:nvPr/>
        </p:nvSpPr>
        <p:spPr>
          <a:xfrm>
            <a:off x="4007955" y="1563410"/>
            <a:ext cx="23663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latin typeface="+mn-lt"/>
              </a:rPr>
              <a:t>1 Samuel 17</a:t>
            </a:r>
            <a:endParaRPr lang="en-US" sz="3200" b="1" i="1" dirty="0">
              <a:latin typeface="+mn-lt"/>
            </a:endParaRPr>
          </a:p>
        </p:txBody>
      </p:sp>
    </p:spTree>
    <p:extLst>
      <p:ext uri="{BB962C8B-B14F-4D97-AF65-F5344CB8AC3E}">
        <p14:creationId xmlns:p14="http://schemas.microsoft.com/office/powerpoint/2010/main" val="2900690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09"/>
          <a:stretch/>
        </p:blipFill>
        <p:spPr>
          <a:xfrm>
            <a:off x="1595230" y="2968485"/>
            <a:ext cx="6208815" cy="2244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544687"/>
            <a:ext cx="7772400" cy="2387600"/>
          </a:xfrm>
        </p:spPr>
        <p:txBody>
          <a:bodyPr>
            <a:normAutofit/>
          </a:bodyPr>
          <a:lstStyle/>
          <a:p>
            <a:r>
              <a:rPr lang="en-US" sz="7200" b="1" dirty="0">
                <a:latin typeface="Blackadder ITC" panose="04020505051007020D02" pitchFamily="82" charset="0"/>
              </a:rPr>
              <a:t>Lessons From David and Goliath</a:t>
            </a:r>
          </a:p>
        </p:txBody>
      </p:sp>
      <p:sp>
        <p:nvSpPr>
          <p:cNvPr id="3" name="Subtitle 2"/>
          <p:cNvSpPr>
            <a:spLocks noGrp="1"/>
          </p:cNvSpPr>
          <p:nvPr>
            <p:ph type="subTitle" idx="1"/>
          </p:nvPr>
        </p:nvSpPr>
        <p:spPr>
          <a:xfrm>
            <a:off x="1143000" y="5318642"/>
            <a:ext cx="6858000" cy="830365"/>
          </a:xfrm>
        </p:spPr>
        <p:txBody>
          <a:bodyPr>
            <a:normAutofit/>
          </a:bodyPr>
          <a:lstStyle/>
          <a:p>
            <a:r>
              <a:rPr lang="en-US" sz="4000" i="1" dirty="0"/>
              <a:t>1 Samuel 17</a:t>
            </a:r>
          </a:p>
        </p:txBody>
      </p:sp>
    </p:spTree>
    <p:extLst>
      <p:ext uri="{BB962C8B-B14F-4D97-AF65-F5344CB8AC3E}">
        <p14:creationId xmlns:p14="http://schemas.microsoft.com/office/powerpoint/2010/main" val="36307802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1243</Words>
  <Application>Microsoft Office PowerPoint</Application>
  <PresentationFormat>On-screen Show (4:3)</PresentationFormat>
  <Paragraphs>85</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Blackadder ITC</vt:lpstr>
      <vt:lpstr>Calibri</vt:lpstr>
      <vt:lpstr>Calibri Light</vt:lpstr>
      <vt:lpstr>Times New Roman</vt:lpstr>
      <vt:lpstr>Wingdings</vt:lpstr>
      <vt:lpstr>Office Theme</vt:lpstr>
      <vt:lpstr>PowerPoint Presentation</vt:lpstr>
      <vt:lpstr>Lessons From David and Goliath</vt:lpstr>
      <vt:lpstr>             Lessons From David                                  and Goliath</vt:lpstr>
      <vt:lpstr>Lessons From David and Goliath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cp:revision>
  <dcterms:created xsi:type="dcterms:W3CDTF">2016-11-27T21:08:09Z</dcterms:created>
  <dcterms:modified xsi:type="dcterms:W3CDTF">2016-11-27T22:47:02Z</dcterms:modified>
</cp:coreProperties>
</file>