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56" r:id="rId3"/>
    <p:sldId id="257"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F45E02-7448-4B3B-97F8-3C82834DF0B8}" type="datetimeFigureOut">
              <a:rPr lang="en-US" smtClean="0"/>
              <a:t>11/18/2016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E4C2E-60F2-4E83-9838-93B1D51B2EA1}" type="slidenum">
              <a:rPr lang="en-US" smtClean="0"/>
              <a:t>‹#›</a:t>
            </a:fld>
            <a:endParaRPr lang="en-US"/>
          </a:p>
        </p:txBody>
      </p:sp>
    </p:spTree>
    <p:extLst>
      <p:ext uri="{BB962C8B-B14F-4D97-AF65-F5344CB8AC3E}">
        <p14:creationId xmlns:p14="http://schemas.microsoft.com/office/powerpoint/2010/main" val="476634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Transfiguration of Jesus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Matthew 17:1-9; Mark 9:2-8; Luke 9:28-36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17</a:t>
            </a:r>
            <a:r>
              <a:rPr lang="en-US" dirty="0">
                <a:latin typeface="Calibri" panose="020F0502020204030204" pitchFamily="34" charset="0"/>
                <a:ea typeface="Calibri" panose="020F0502020204030204" pitchFamily="34" charset="0"/>
                <a:cs typeface="Times New Roman" panose="02020603050405020304" pitchFamily="18" charset="0"/>
              </a:rPr>
              <a:t> records an incredible event in the life of Jesus of which 3 of His disciples were witnesses.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r>
              <a:rPr lang="en-US" dirty="0">
                <a:latin typeface="Calibri" panose="020F0502020204030204" pitchFamily="34" charset="0"/>
                <a:ea typeface="Calibri" panose="020F0502020204030204" pitchFamily="34" charset="0"/>
                <a:cs typeface="Times New Roman" panose="02020603050405020304" pitchFamily="18" charset="0"/>
              </a:rPr>
              <a:t> – Jesus took Peter, James, and John.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1:16-18 – “we…were eyewitnesses of His majesty…when we were with Him on the holy mountain.”)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a:latin typeface="Calibri" panose="020F0502020204030204" pitchFamily="34" charset="0"/>
                <a:ea typeface="Calibri" panose="020F0502020204030204" pitchFamily="34" charset="0"/>
                <a:cs typeface="Times New Roman" panose="02020603050405020304" pitchFamily="18" charset="0"/>
              </a:rPr>
              <a:t> – transfigured – </a:t>
            </a:r>
            <a:r>
              <a:rPr lang="en-US" i="1" dirty="0" err="1">
                <a:latin typeface="Calibri" panose="020F0502020204030204" pitchFamily="34" charset="0"/>
                <a:ea typeface="Calibri" panose="020F0502020204030204" pitchFamily="34" charset="0"/>
                <a:cs typeface="Times New Roman" panose="02020603050405020304" pitchFamily="18" charset="0"/>
              </a:rPr>
              <a:t>metamorphoo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transform; change into another form. (face like sun, clothes white as light)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“His clothes became shining, exceedingly white, like snow, such as no launderer on earth can whiten them” (Mark 9:3).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appearance of his face was altered, and His robe became white and glistening” (Luke 9:29).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Compare to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has no form or comeliness; and when we see Him, there is no beauty that we should desire Him” (Isaiah 53:3).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form Jesus took on the mount was the form of Divine Glory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eyewitnesses of His majesty” – 2 Peter 1:16).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appearance of Moses and Elijah.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were talking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“Spoke of His decease which He was about to accomplish at Jerusalem” (Luke 9:31).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r>
              <a:rPr lang="en-US" dirty="0">
                <a:latin typeface="Calibri" panose="020F0502020204030204" pitchFamily="34" charset="0"/>
                <a:ea typeface="Calibri" panose="020F0502020204030204" pitchFamily="34" charset="0"/>
                <a:cs typeface="Times New Roman" panose="02020603050405020304" pitchFamily="18" charset="0"/>
              </a:rPr>
              <a:t> – Peter’s impetuous suggestion. (Tried to honor God, but suggested something God did not desire.)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did not know what to say, for they were greatly afraid” (Mark 9:6</a:t>
            </a:r>
            <a:r>
              <a:rPr lang="en-US" dirty="0">
                <a:latin typeface="Calibri" panose="020F0502020204030204" pitchFamily="34" charset="0"/>
                <a:ea typeface="Calibri" panose="020F0502020204030204" pitchFamily="34" charset="0"/>
                <a:cs typeface="Times New Roman" panose="02020603050405020304" pitchFamily="18" charset="0"/>
              </a:rPr>
              <a:t> – spoke without reason because afraid. Instead of standing quiet and still.).</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knowing what he said” (Luke 9:33</a:t>
            </a:r>
            <a:r>
              <a:rPr lang="en-US" dirty="0">
                <a:latin typeface="Calibri" panose="020F0502020204030204" pitchFamily="34" charset="0"/>
                <a:ea typeface="Calibri" panose="020F0502020204030204" pitchFamily="34" charset="0"/>
                <a:cs typeface="Times New Roman" panose="02020603050405020304" pitchFamily="18" charset="0"/>
              </a:rPr>
              <a:t> – Did not understand the implications of his suggestion.).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might have simply thought this would honor Jesus with the other two.</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this would honor the other two, while putting Jesus on an even plane as them, thus, dishonoring Jesus. (For He is greater!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God’s voice came from the cloud and said to hear His Son, Jesus.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represents the ascendency of Jesus over Elijah and Moses.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disciples are to hear Jesus, not Elijah or Moses.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was the significance of this incredible event?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Six Days Earlier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17:1)</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E0E4C2E-60F2-4E83-9838-93B1D51B2EA1}" type="slidenum">
              <a:rPr lang="en-US" smtClean="0"/>
              <a:t>2</a:t>
            </a:fld>
            <a:endParaRPr lang="en-US"/>
          </a:p>
        </p:txBody>
      </p:sp>
    </p:spTree>
    <p:extLst>
      <p:ext uri="{BB962C8B-B14F-4D97-AF65-F5344CB8AC3E}">
        <p14:creationId xmlns:p14="http://schemas.microsoft.com/office/powerpoint/2010/main" val="210828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Six Days Earlier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17:1)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Pharisees and Sadducees Seek Signs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(16:1-4)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r>
              <a:rPr lang="en-US" dirty="0">
                <a:latin typeface="Calibri" panose="020F0502020204030204" pitchFamily="34" charset="0"/>
                <a:ea typeface="Calibri" panose="020F0502020204030204" pitchFamily="34" charset="0"/>
                <a:cs typeface="Times New Roman" panose="02020603050405020304" pitchFamily="18" charset="0"/>
              </a:rPr>
              <a:t> – wanted a sign from heaven to prove His Divine identity as the Christ, the Son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asked this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“testing Him.”</a:t>
            </a:r>
            <a:r>
              <a:rPr lang="en-US" dirty="0">
                <a:latin typeface="Calibri" panose="020F0502020204030204" pitchFamily="34" charset="0"/>
                <a:ea typeface="Calibri" panose="020F0502020204030204" pitchFamily="34" charset="0"/>
                <a:cs typeface="Times New Roman" panose="02020603050405020304" pitchFamily="18" charset="0"/>
              </a:rPr>
              <a:t> (Tempting Jesus)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 sign, which would be in addition to many proofs already provided, would convince them.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Jesus showed the folly, and hypocrisy in their request.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looked at the “signs” of the sky to determine the forecast.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Yet, when they see Jesus, hear His teaching, and see His miracles performed, they still fail to realize His identity!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r>
              <a:rPr lang="en-US" dirty="0">
                <a:latin typeface="Calibri" panose="020F0502020204030204" pitchFamily="34" charset="0"/>
                <a:ea typeface="Calibri" panose="020F0502020204030204" pitchFamily="34" charset="0"/>
                <a:cs typeface="Times New Roman" panose="02020603050405020304" pitchFamily="18" charset="0"/>
              </a:rPr>
              <a:t> – They are wicked, and adulterous!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failure to recognize Jesus is not for lack of sign, and evidence.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love their traditions, and ways of life more than God’s revelation.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4b)</a:t>
            </a:r>
            <a:r>
              <a:rPr lang="en-US" dirty="0">
                <a:latin typeface="Calibri" panose="020F0502020204030204" pitchFamily="34" charset="0"/>
                <a:ea typeface="Calibri" panose="020F0502020204030204" pitchFamily="34" charset="0"/>
                <a:cs typeface="Times New Roman" panose="02020603050405020304" pitchFamily="18" charset="0"/>
              </a:rPr>
              <a:t> – The only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“sign from heaven”</a:t>
            </a:r>
            <a:r>
              <a:rPr lang="en-US" dirty="0">
                <a:latin typeface="Calibri" panose="020F0502020204030204" pitchFamily="34" charset="0"/>
                <a:ea typeface="Calibri" panose="020F0502020204030204" pitchFamily="34" charset="0"/>
                <a:cs typeface="Times New Roman" panose="02020603050405020304" pitchFamily="18" charset="0"/>
              </a:rPr>
              <a:t> that He would give to confirm His identity was that of </a:t>
            </a:r>
            <a:r>
              <a:rPr lang="en-US" b="1" dirty="0">
                <a:latin typeface="Calibri" panose="020F0502020204030204" pitchFamily="34" charset="0"/>
                <a:ea typeface="Calibri" panose="020F0502020204030204" pitchFamily="34" charset="0"/>
                <a:cs typeface="Times New Roman" panose="02020603050405020304" pitchFamily="18" charset="0"/>
              </a:rPr>
              <a:t>Jonah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12:38-40)</a:t>
            </a:r>
            <a:r>
              <a:rPr lang="en-US" dirty="0">
                <a:latin typeface="Calibri" panose="020F0502020204030204" pitchFamily="34" charset="0"/>
                <a:ea typeface="Calibri" panose="020F0502020204030204" pitchFamily="34" charset="0"/>
                <a:cs typeface="Times New Roman" panose="02020603050405020304" pitchFamily="18" charset="0"/>
              </a:rPr>
              <a:t> – spoke before concerning the same thing – </a:t>
            </a:r>
            <a:r>
              <a:rPr lang="en-US" i="1" u="sng" dirty="0">
                <a:latin typeface="Calibri" panose="020F0502020204030204" pitchFamily="34" charset="0"/>
                <a:ea typeface="Calibri" panose="020F0502020204030204" pitchFamily="34" charset="0"/>
                <a:cs typeface="Times New Roman" panose="02020603050405020304" pitchFamily="18" charset="0"/>
              </a:rPr>
              <a:t>death, burial, resurrection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“declared to be the Son of God with power according to the Spirit of holiness, by the resurrection from the dead” (Romans 1:4</a:t>
            </a:r>
            <a:r>
              <a:rPr lang="en-US" dirty="0">
                <a:latin typeface="Calibri" panose="020F0502020204030204" pitchFamily="34" charset="0"/>
                <a:ea typeface="Calibri" panose="020F0502020204030204" pitchFamily="34" charset="0"/>
                <a:cs typeface="Times New Roman" panose="02020603050405020304" pitchFamily="18" charset="0"/>
              </a:rPr>
              <a:t> – identity confirmed by this sign).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Jesus would die, be buried, but have victory over death in the resurrection – this would once and for all declare His identity.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Peter’s Confession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(16:13-20)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13-16)</a:t>
            </a:r>
            <a:r>
              <a:rPr lang="en-US" dirty="0">
                <a:latin typeface="Calibri" panose="020F0502020204030204" pitchFamily="34" charset="0"/>
                <a:ea typeface="Calibri" panose="020F0502020204030204" pitchFamily="34" charset="0"/>
                <a:cs typeface="Times New Roman" panose="02020603050405020304" pitchFamily="18" charset="0"/>
              </a:rPr>
              <a:t> – Peter declared what all the prophecies, signs, and teachings pointed to.</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was no simple man.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Jesus was the Christ who was prophesied about, the Son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17-20)</a:t>
            </a:r>
            <a:r>
              <a:rPr lang="en-US" dirty="0">
                <a:latin typeface="Calibri" panose="020F0502020204030204" pitchFamily="34" charset="0"/>
                <a:ea typeface="Calibri" panose="020F0502020204030204" pitchFamily="34" charset="0"/>
                <a:cs typeface="Times New Roman" panose="02020603050405020304" pitchFamily="18" charset="0"/>
              </a:rPr>
              <a:t> – The truth of Jesus’ identity is the foundation on which His kingdom is built.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“Hades,”</a:t>
            </a:r>
            <a:r>
              <a:rPr lang="en-US" dirty="0">
                <a:latin typeface="Calibri" panose="020F0502020204030204" pitchFamily="34" charset="0"/>
                <a:ea typeface="Calibri" panose="020F0502020204030204" pitchFamily="34" charset="0"/>
                <a:cs typeface="Times New Roman" panose="02020603050405020304" pitchFamily="18" charset="0"/>
              </a:rPr>
              <a:t> or the grave, would not prevail against the kingdom. (Power/victory over death) (Hades – unseen; place of departed spirits; grave)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Authority in heaven, where Jesus will be following His resurrection.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Peter’s Rebuke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(16:21-23)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Jesus spoke of the horrors He would go through at the hands of the Jewish leaders, but also of His resurrection.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22-23)</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Peter failed to see the necessity of such, and thought he was doing a good thing by saying Jesus would not have to suffer such.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Jesus understood this to be a ploy of Satan on His way to the cross.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Peter needed to understand his place, and the necessity of Jesus’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Jesus’ Call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(16:24-28)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24-26)</a:t>
            </a:r>
            <a:r>
              <a:rPr lang="en-US" dirty="0">
                <a:latin typeface="Calibri" panose="020F0502020204030204" pitchFamily="34" charset="0"/>
                <a:ea typeface="Calibri" panose="020F0502020204030204" pitchFamily="34" charset="0"/>
                <a:cs typeface="Times New Roman" panose="02020603050405020304" pitchFamily="18" charset="0"/>
              </a:rPr>
              <a:t> – Jesus, already noting His suffering, reveals the necessity of the suffering of His disciples.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a:t>
            </a:r>
            <a:r>
              <a:rPr lang="en-US" dirty="0">
                <a:latin typeface="Calibri" panose="020F0502020204030204" pitchFamily="34" charset="0"/>
                <a:ea typeface="Calibri" panose="020F0502020204030204" pitchFamily="34" charset="0"/>
                <a:cs typeface="Times New Roman" panose="02020603050405020304" pitchFamily="18" charset="0"/>
              </a:rPr>
              <a:t> – If His disciples wish to gain reward, they must suffer for Jesus’ sake.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end of suffering for Jesus is reward.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Just as Jesus would overcome, so will His disciples if they are willing to suffer.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28)</a:t>
            </a:r>
            <a:r>
              <a:rPr lang="en-US" b="1" dirty="0">
                <a:latin typeface="Calibri" panose="020F0502020204030204" pitchFamily="34" charset="0"/>
                <a:ea typeface="Calibri" panose="020F0502020204030204" pitchFamily="34" charset="0"/>
                <a:cs typeface="Times New Roman" panose="02020603050405020304" pitchFamily="18" charset="0"/>
              </a:rPr>
              <a:t> – There were those there who would see such victory in the coming of the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Lessons from the Transfiguration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17:1-9)</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E0E4C2E-60F2-4E83-9838-93B1D51B2EA1}" type="slidenum">
              <a:rPr lang="en-US" smtClean="0"/>
              <a:t>3</a:t>
            </a:fld>
            <a:endParaRPr lang="en-US"/>
          </a:p>
        </p:txBody>
      </p:sp>
    </p:spTree>
    <p:extLst>
      <p:ext uri="{BB962C8B-B14F-4D97-AF65-F5344CB8AC3E}">
        <p14:creationId xmlns:p14="http://schemas.microsoft.com/office/powerpoint/2010/main" val="235257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Lessons from the Transfiguration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17:1-9)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Victory of Jesus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transfiguration that shone Jesus majesty and glory – His divinity.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He spoke with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“Moses and Elijah.”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Moses</a:t>
            </a:r>
            <a:r>
              <a:rPr lang="en-US" dirty="0">
                <a:latin typeface="Calibri" panose="020F0502020204030204" pitchFamily="34" charset="0"/>
                <a:ea typeface="Calibri" panose="020F0502020204030204" pitchFamily="34" charset="0"/>
                <a:cs typeface="Times New Roman" panose="02020603050405020304" pitchFamily="18" charset="0"/>
              </a:rPr>
              <a:t> – lawgiver.</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Elijah</a:t>
            </a:r>
            <a:r>
              <a:rPr lang="en-US" dirty="0">
                <a:latin typeface="Calibri" panose="020F0502020204030204" pitchFamily="34" charset="0"/>
                <a:ea typeface="Calibri" panose="020F0502020204030204" pitchFamily="34" charset="0"/>
                <a:cs typeface="Times New Roman" panose="02020603050405020304" pitchFamily="18" charset="0"/>
              </a:rPr>
              <a:t> – prominent prophet (</a:t>
            </a:r>
            <a:r>
              <a:rPr lang="en-US" i="1" dirty="0">
                <a:latin typeface="Calibri" panose="020F0502020204030204" pitchFamily="34" charset="0"/>
                <a:ea typeface="Calibri" panose="020F0502020204030204" pitchFamily="34" charset="0"/>
                <a:cs typeface="Times New Roman" panose="02020603050405020304" pitchFamily="18" charset="0"/>
              </a:rPr>
              <a:t>Victory on Mount Carmel over prophets of Baal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Kings 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Law and Prophets spoke of the Messiah, and His suffering, death, and even resurrection. (</a:t>
            </a:r>
            <a:r>
              <a:rPr lang="en-US" b="1" i="1" dirty="0">
                <a:latin typeface="Calibri" panose="020F0502020204030204" pitchFamily="34" charset="0"/>
                <a:ea typeface="Calibri" panose="020F0502020204030204" pitchFamily="34" charset="0"/>
                <a:cs typeface="Times New Roman" panose="02020603050405020304" pitchFamily="18" charset="0"/>
              </a:rPr>
              <a:t>Through prophecy, types, and shadows.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“Spoke of His decease which He was about to accomplish at Jerusalem” (Luke 9:31).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just of the decease, but of the resurrection!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was transfigured – </a:t>
            </a:r>
            <a:r>
              <a:rPr lang="en-US" b="1" i="1" dirty="0">
                <a:latin typeface="Calibri" panose="020F0502020204030204" pitchFamily="34" charset="0"/>
                <a:ea typeface="Calibri" panose="020F0502020204030204" pitchFamily="34" charset="0"/>
                <a:cs typeface="Times New Roman" panose="02020603050405020304" pitchFamily="18" charset="0"/>
              </a:rPr>
              <a:t>glorious state assumed after resurrection and ascension</a:t>
            </a:r>
            <a:r>
              <a:rPr lang="en-US" b="1" dirty="0">
                <a:latin typeface="Calibri" panose="020F0502020204030204" pitchFamily="34" charset="0"/>
                <a:ea typeface="Calibri" panose="020F0502020204030204" pitchFamily="34" charset="0"/>
                <a:cs typeface="Times New Roman" panose="02020603050405020304" pitchFamily="18" charset="0"/>
              </a:rPr>
              <a:t> – stark contrast against scene of the cross.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16:27)</a:t>
            </a:r>
            <a:r>
              <a:rPr lang="en-US" dirty="0">
                <a:latin typeface="Calibri" panose="020F0502020204030204" pitchFamily="34" charset="0"/>
                <a:ea typeface="Calibri" panose="020F0502020204030204" pitchFamily="34" charset="0"/>
                <a:cs typeface="Times New Roman" panose="02020603050405020304" pitchFamily="18" charset="0"/>
              </a:rPr>
              <a:t> – if we take up our cross – willingness to suffer by following Christ – we will be rewarded in the end.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Christ who is our life appears, then you also will appear with Him in glory” (Colossians 3:4)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“Beloved, now we are children of God; and it has not yet been revealed what we shall be, but we know that when He is revealed, we shall be like Him, for we shall see Him as He is” (1 John 3:2)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In the transfiguration is the victory of Jesus despite His death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WITH THE VICTORY OF JESUS THERE IS VICTORY </a:t>
            </a:r>
            <a:r>
              <a:rPr lang="en-US" b="1" i="1" dirty="0">
                <a:latin typeface="Calibri" panose="020F0502020204030204" pitchFamily="34" charset="0"/>
                <a:ea typeface="Calibri" panose="020F0502020204030204" pitchFamily="34" charset="0"/>
                <a:cs typeface="Times New Roman" panose="02020603050405020304" pitchFamily="18" charset="0"/>
              </a:rPr>
              <a:t>IN</a:t>
            </a:r>
            <a:r>
              <a:rPr lang="en-US" b="1" dirty="0">
                <a:latin typeface="Calibri" panose="020F0502020204030204" pitchFamily="34" charset="0"/>
                <a:ea typeface="Calibri" panose="020F0502020204030204" pitchFamily="34" charset="0"/>
                <a:cs typeface="Times New Roman" panose="02020603050405020304" pitchFamily="18" charset="0"/>
              </a:rPr>
              <a:t>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Yet, we must follow HIM!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Authority of Jesus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16:22-23)</a:t>
            </a:r>
            <a:r>
              <a:rPr lang="en-US" dirty="0">
                <a:latin typeface="Calibri" panose="020F0502020204030204" pitchFamily="34" charset="0"/>
                <a:ea typeface="Calibri" panose="020F0502020204030204" pitchFamily="34" charset="0"/>
                <a:cs typeface="Times New Roman" panose="02020603050405020304" pitchFamily="18" charset="0"/>
              </a:rPr>
              <a:t> – Peter failed to realize this was Jesus’ necessary duty.</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Peter may have had an honorable attitude in a way, but in reality it was opposition to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needed to fall in line with God’s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(17:4-6)</a:t>
            </a:r>
            <a:r>
              <a:rPr lang="en-US" dirty="0">
                <a:latin typeface="Calibri" panose="020F0502020204030204" pitchFamily="34" charset="0"/>
                <a:ea typeface="Calibri" panose="020F0502020204030204" pitchFamily="34" charset="0"/>
                <a:cs typeface="Times New Roman" panose="02020603050405020304" pitchFamily="18" charset="0"/>
              </a:rPr>
              <a:t> – Peter’s proposal, and God’s decree.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r>
              <a:rPr lang="en-US" dirty="0">
                <a:latin typeface="Calibri" panose="020F0502020204030204" pitchFamily="34" charset="0"/>
                <a:ea typeface="Calibri" panose="020F0502020204030204" pitchFamily="34" charset="0"/>
                <a:cs typeface="Times New Roman" panose="02020603050405020304" pitchFamily="18" charset="0"/>
              </a:rPr>
              <a:t> – Once again, Peter seems to have an honorable attitude, but it is all reality in opposition to God’s will.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HEAR HIM! – Jesus authority is ascendant to that of the Law and Prophets.</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“Moses and Elijah…appeared in glory” (Luke 9:30-31)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Luke also records that after the voice said,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“Hear Him!”, “Jesus was found alone” (Luke 9:36).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latin typeface="Calibri" panose="020F0502020204030204" pitchFamily="34" charset="0"/>
                <a:ea typeface="Calibri" panose="020F0502020204030204" pitchFamily="34" charset="0"/>
                <a:cs typeface="Times New Roman" panose="02020603050405020304" pitchFamily="18" charset="0"/>
              </a:rPr>
              <a:t>There was a place, glory, and authority for the Law and the Prophets, but that pales in comparison to that of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reason for Peter’s rebuke of Jesus after He discussed His suffering in chapter 16 was his unwillingness to submit to Jesus’ teaching concerning the suffering and death of the Messiah.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they wanted the reward, victory, glory, they would need to hear HIM and follow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 it is today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authority has been given to Me in heaven and on earth” (Matthew 28:18).</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E0E4C2E-60F2-4E83-9838-93B1D51B2EA1}" type="slidenum">
              <a:rPr lang="en-US" smtClean="0"/>
              <a:t>4</a:t>
            </a:fld>
            <a:endParaRPr lang="en-US"/>
          </a:p>
        </p:txBody>
      </p:sp>
    </p:spTree>
    <p:extLst>
      <p:ext uri="{BB962C8B-B14F-4D97-AF65-F5344CB8AC3E}">
        <p14:creationId xmlns:p14="http://schemas.microsoft.com/office/powerpoint/2010/main" val="412273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transfiguration of Jesus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17</a:t>
            </a:r>
            <a:r>
              <a:rPr lang="en-US" dirty="0">
                <a:latin typeface="Calibri" panose="020F0502020204030204" pitchFamily="34" charset="0"/>
                <a:ea typeface="Calibri" panose="020F0502020204030204" pitchFamily="34" charset="0"/>
                <a:cs typeface="Times New Roman" panose="02020603050405020304" pitchFamily="18" charset="0"/>
              </a:rPr>
              <a:t> is wonderful to behold.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things can be learned from this account.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was going to be victorious over the death He had to die.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He has all authority, and we are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“Hear Him”</a:t>
            </a:r>
            <a:r>
              <a:rPr lang="en-US" b="1" dirty="0">
                <a:latin typeface="Calibri" panose="020F0502020204030204" pitchFamily="34" charset="0"/>
                <a:ea typeface="Calibri" panose="020F0502020204030204" pitchFamily="34" charset="0"/>
                <a:cs typeface="Times New Roman" panose="02020603050405020304" pitchFamily="18" charset="0"/>
              </a:rPr>
              <a:t> if we wish to be rewarded, and gain victory as well.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E0E4C2E-60F2-4E83-9838-93B1D51B2EA1}" type="slidenum">
              <a:rPr lang="en-US" smtClean="0"/>
              <a:t>5</a:t>
            </a:fld>
            <a:endParaRPr lang="en-US"/>
          </a:p>
        </p:txBody>
      </p:sp>
    </p:spTree>
    <p:extLst>
      <p:ext uri="{BB962C8B-B14F-4D97-AF65-F5344CB8AC3E}">
        <p14:creationId xmlns:p14="http://schemas.microsoft.com/office/powerpoint/2010/main" val="181392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93595E-B841-4355-8BD8-5B4F01F02710}"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338961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3595E-B841-4355-8BD8-5B4F01F02710}"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2904907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3595E-B841-4355-8BD8-5B4F01F02710}"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200281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3595E-B841-4355-8BD8-5B4F01F02710}"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76219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93595E-B841-4355-8BD8-5B4F01F02710}"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77915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93595E-B841-4355-8BD8-5B4F01F02710}"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258728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93595E-B841-4355-8BD8-5B4F01F02710}" type="datetimeFigureOut">
              <a:rPr lang="en-US" smtClean="0"/>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447177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93595E-B841-4355-8BD8-5B4F01F02710}" type="datetimeFigureOut">
              <a:rPr lang="en-US" smtClean="0"/>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45216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3595E-B841-4355-8BD8-5B4F01F02710}" type="datetimeFigureOut">
              <a:rPr lang="en-US" smtClean="0"/>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158324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93595E-B841-4355-8BD8-5B4F01F02710}"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57762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93595E-B841-4355-8BD8-5B4F01F02710}"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CD3686-995F-4BA6-8144-52D8F5BA9775}" type="slidenum">
              <a:rPr lang="en-US" smtClean="0"/>
              <a:t>‹#›</a:t>
            </a:fld>
            <a:endParaRPr lang="en-US"/>
          </a:p>
        </p:txBody>
      </p:sp>
    </p:spTree>
    <p:extLst>
      <p:ext uri="{BB962C8B-B14F-4D97-AF65-F5344CB8AC3E}">
        <p14:creationId xmlns:p14="http://schemas.microsoft.com/office/powerpoint/2010/main" val="301278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3595E-B841-4355-8BD8-5B4F01F02710}" type="datetimeFigureOut">
              <a:rPr lang="en-US" smtClean="0"/>
              <a:t>11/18/2016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D3686-995F-4BA6-8144-52D8F5BA9775}" type="slidenum">
              <a:rPr lang="en-US" smtClean="0"/>
              <a:t>‹#›</a:t>
            </a:fld>
            <a:endParaRPr lang="en-US"/>
          </a:p>
        </p:txBody>
      </p:sp>
    </p:spTree>
    <p:extLst>
      <p:ext uri="{BB962C8B-B14F-4D97-AF65-F5344CB8AC3E}">
        <p14:creationId xmlns:p14="http://schemas.microsoft.com/office/powerpoint/2010/main" val="3722520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5687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90" t="8067" r="19521" b="-1"/>
          <a:stretch/>
        </p:blipFill>
        <p:spPr>
          <a:xfrm>
            <a:off x="20" y="10"/>
            <a:ext cx="9143980" cy="6857990"/>
          </a:xfrm>
          <a:prstGeom prst="rect">
            <a:avLst/>
          </a:prstGeom>
        </p:spPr>
      </p:pic>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3764613"/>
            <a:ext cx="4107942" cy="225621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283111" y="3929204"/>
            <a:ext cx="3627884" cy="1403726"/>
          </a:xfrm>
        </p:spPr>
        <p:txBody>
          <a:bodyPr>
            <a:noAutofit/>
          </a:bodyPr>
          <a:lstStyle/>
          <a:p>
            <a:r>
              <a:rPr lang="en-US" sz="4000" dirty="0">
                <a:latin typeface="Blackadder ITC" panose="04020505051007020D02" pitchFamily="82" charset="0"/>
              </a:rPr>
              <a:t>The Transfiguration of Jesus</a:t>
            </a:r>
          </a:p>
        </p:txBody>
      </p:sp>
      <p:sp>
        <p:nvSpPr>
          <p:cNvPr id="3" name="Subtitle 2"/>
          <p:cNvSpPr>
            <a:spLocks noGrp="1"/>
          </p:cNvSpPr>
          <p:nvPr>
            <p:ph type="subTitle" idx="1"/>
          </p:nvPr>
        </p:nvSpPr>
        <p:spPr>
          <a:xfrm>
            <a:off x="367953" y="5332930"/>
            <a:ext cx="3458200" cy="477029"/>
          </a:xfrm>
        </p:spPr>
        <p:txBody>
          <a:bodyPr>
            <a:normAutofit/>
          </a:bodyPr>
          <a:lstStyle/>
          <a:p>
            <a:r>
              <a:rPr lang="en-US" sz="2800" i="1" dirty="0"/>
              <a:t>Matthew 17:1-9</a:t>
            </a:r>
          </a:p>
        </p:txBody>
      </p:sp>
    </p:spTree>
    <p:extLst>
      <p:ext uri="{BB962C8B-B14F-4D97-AF65-F5344CB8AC3E}">
        <p14:creationId xmlns:p14="http://schemas.microsoft.com/office/powerpoint/2010/main" val="31028739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bg1"/>
                </a:solidFill>
                <a:latin typeface="Blackadder ITC" panose="04020505051007020D02" pitchFamily="82" charset="0"/>
              </a:rPr>
              <a:t>Six Days Earlier</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endParaRPr lang="en-US" sz="4000" b="1" dirty="0">
              <a:solidFill>
                <a:schemeClr val="bg1"/>
              </a:solidFill>
            </a:endParaRPr>
          </a:p>
          <a:p>
            <a:pPr marL="0" indent="0" algn="ctr">
              <a:buNone/>
            </a:pPr>
            <a:r>
              <a:rPr lang="en-US" sz="4000" b="1" dirty="0">
                <a:solidFill>
                  <a:schemeClr val="bg1"/>
                </a:solidFill>
              </a:rPr>
              <a:t>Pharisees and Sadducees Seek Signs </a:t>
            </a:r>
            <a:r>
              <a:rPr lang="en-US" sz="4000" i="1" dirty="0">
                <a:solidFill>
                  <a:schemeClr val="bg1"/>
                </a:solidFill>
              </a:rPr>
              <a:t>(16:1-4)</a:t>
            </a:r>
          </a:p>
          <a:p>
            <a:pPr marL="0" indent="0" algn="ctr">
              <a:buNone/>
            </a:pPr>
            <a:r>
              <a:rPr lang="en-US" sz="4000" b="1" dirty="0">
                <a:solidFill>
                  <a:schemeClr val="bg1"/>
                </a:solidFill>
              </a:rPr>
              <a:t>Peter’s Confession</a:t>
            </a:r>
            <a:r>
              <a:rPr lang="en-US" sz="4000" dirty="0">
                <a:solidFill>
                  <a:schemeClr val="bg1"/>
                </a:solidFill>
              </a:rPr>
              <a:t> </a:t>
            </a:r>
            <a:r>
              <a:rPr lang="en-US" sz="4000" i="1" dirty="0">
                <a:solidFill>
                  <a:schemeClr val="bg1"/>
                </a:solidFill>
              </a:rPr>
              <a:t>(16:13-20)</a:t>
            </a:r>
          </a:p>
          <a:p>
            <a:pPr marL="0" indent="0" algn="ctr">
              <a:buNone/>
            </a:pPr>
            <a:r>
              <a:rPr lang="en-US" sz="4000" b="1" dirty="0">
                <a:solidFill>
                  <a:schemeClr val="bg1"/>
                </a:solidFill>
              </a:rPr>
              <a:t>Peter’s Rebuke</a:t>
            </a:r>
            <a:r>
              <a:rPr lang="en-US" sz="4000" dirty="0">
                <a:solidFill>
                  <a:schemeClr val="bg1"/>
                </a:solidFill>
              </a:rPr>
              <a:t> </a:t>
            </a:r>
            <a:r>
              <a:rPr lang="en-US" sz="4000" i="1" dirty="0">
                <a:solidFill>
                  <a:schemeClr val="bg1"/>
                </a:solidFill>
              </a:rPr>
              <a:t>(16:21-23)</a:t>
            </a:r>
          </a:p>
          <a:p>
            <a:pPr marL="0" indent="0" algn="ctr">
              <a:buNone/>
            </a:pPr>
            <a:r>
              <a:rPr lang="en-US" sz="4000" b="1" dirty="0">
                <a:solidFill>
                  <a:schemeClr val="bg1"/>
                </a:solidFill>
              </a:rPr>
              <a:t>Jesus’ Call </a:t>
            </a:r>
            <a:r>
              <a:rPr lang="en-US" sz="4000" i="1" dirty="0">
                <a:solidFill>
                  <a:schemeClr val="bg1"/>
                </a:solidFill>
              </a:rPr>
              <a:t>(16:24-28)</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90" t="8067" r="19521" b="-1"/>
          <a:stretch/>
        </p:blipFill>
        <p:spPr>
          <a:xfrm>
            <a:off x="6757092" y="215497"/>
            <a:ext cx="2166425" cy="1624820"/>
          </a:xfrm>
          <a:prstGeom prst="rect">
            <a:avLst/>
          </a:prstGeom>
          <a:ln w="38100">
            <a:solidFill>
              <a:schemeClr val="bg1"/>
            </a:solidFill>
          </a:ln>
        </p:spPr>
      </p:pic>
    </p:spTree>
    <p:extLst>
      <p:ext uri="{BB962C8B-B14F-4D97-AF65-F5344CB8AC3E}">
        <p14:creationId xmlns:p14="http://schemas.microsoft.com/office/powerpoint/2010/main" val="199932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a:solidFill>
                  <a:schemeClr val="bg1"/>
                </a:solidFill>
                <a:latin typeface="Blackadder ITC" panose="04020505051007020D02" pitchFamily="82" charset="0"/>
              </a:rPr>
              <a:t>Lessons from the       Transfiguration</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endParaRPr lang="en-US" sz="4000" b="1" dirty="0">
              <a:solidFill>
                <a:schemeClr val="bg1"/>
              </a:solidFill>
            </a:endParaRPr>
          </a:p>
          <a:p>
            <a:pPr marL="0" indent="0" algn="ctr">
              <a:buNone/>
            </a:pPr>
            <a:r>
              <a:rPr lang="en-US" sz="4400" b="1" dirty="0">
                <a:solidFill>
                  <a:schemeClr val="bg1"/>
                </a:solidFill>
              </a:rPr>
              <a:t>Victory of Jesus</a:t>
            </a:r>
          </a:p>
          <a:p>
            <a:pPr marL="0" indent="0" algn="ctr">
              <a:buNone/>
            </a:pPr>
            <a:r>
              <a:rPr lang="en-US" sz="4000" i="1" dirty="0">
                <a:solidFill>
                  <a:schemeClr val="bg1"/>
                </a:solidFill>
              </a:rPr>
              <a:t>– 17:1-3; 16:27; Colossians 3:4;          1 John 3:2 –</a:t>
            </a:r>
          </a:p>
          <a:p>
            <a:pPr marL="0" indent="0" algn="ctr">
              <a:buNone/>
            </a:pPr>
            <a:r>
              <a:rPr lang="en-US" sz="4400" b="1" dirty="0">
                <a:solidFill>
                  <a:schemeClr val="bg1"/>
                </a:solidFill>
              </a:rPr>
              <a:t>Authority of Jesus</a:t>
            </a:r>
          </a:p>
          <a:p>
            <a:pPr marL="0" indent="0" algn="ctr">
              <a:buNone/>
            </a:pPr>
            <a:r>
              <a:rPr lang="en-US" sz="4000" i="1" dirty="0">
                <a:solidFill>
                  <a:schemeClr val="bg1"/>
                </a:solidFill>
              </a:rPr>
              <a:t>– 16:22-23; 17:4-6; 28:18 –</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90" t="8067" r="19521" b="-1"/>
          <a:stretch/>
        </p:blipFill>
        <p:spPr>
          <a:xfrm>
            <a:off x="6757092" y="215497"/>
            <a:ext cx="2166425" cy="1624820"/>
          </a:xfrm>
          <a:prstGeom prst="rect">
            <a:avLst/>
          </a:prstGeom>
          <a:ln w="38100">
            <a:solidFill>
              <a:schemeClr val="bg1"/>
            </a:solidFill>
          </a:ln>
        </p:spPr>
      </p:pic>
    </p:spTree>
    <p:extLst>
      <p:ext uri="{BB962C8B-B14F-4D97-AF65-F5344CB8AC3E}">
        <p14:creationId xmlns:p14="http://schemas.microsoft.com/office/powerpoint/2010/main" val="368389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90" t="8067" r="19521" b="-1"/>
          <a:stretch/>
        </p:blipFill>
        <p:spPr>
          <a:xfrm>
            <a:off x="20" y="10"/>
            <a:ext cx="9143980" cy="6857990"/>
          </a:xfrm>
          <a:prstGeom prst="rect">
            <a:avLst/>
          </a:prstGeom>
        </p:spPr>
      </p:pic>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3764613"/>
            <a:ext cx="4107942" cy="225621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283111" y="3929204"/>
            <a:ext cx="3627884" cy="1403726"/>
          </a:xfrm>
        </p:spPr>
        <p:txBody>
          <a:bodyPr>
            <a:noAutofit/>
          </a:bodyPr>
          <a:lstStyle/>
          <a:p>
            <a:r>
              <a:rPr lang="en-US" sz="4000" dirty="0">
                <a:latin typeface="Blackadder ITC" panose="04020505051007020D02" pitchFamily="82" charset="0"/>
              </a:rPr>
              <a:t>The Transfiguration of Jesus</a:t>
            </a:r>
          </a:p>
        </p:txBody>
      </p:sp>
      <p:sp>
        <p:nvSpPr>
          <p:cNvPr id="3" name="Subtitle 2"/>
          <p:cNvSpPr>
            <a:spLocks noGrp="1"/>
          </p:cNvSpPr>
          <p:nvPr>
            <p:ph type="subTitle" idx="1"/>
          </p:nvPr>
        </p:nvSpPr>
        <p:spPr>
          <a:xfrm>
            <a:off x="367953" y="5332930"/>
            <a:ext cx="3458200" cy="477029"/>
          </a:xfrm>
        </p:spPr>
        <p:txBody>
          <a:bodyPr>
            <a:normAutofit/>
          </a:bodyPr>
          <a:lstStyle/>
          <a:p>
            <a:r>
              <a:rPr lang="en-US" sz="2800" i="1" dirty="0"/>
              <a:t>Matthew 17:1-9</a:t>
            </a:r>
          </a:p>
        </p:txBody>
      </p:sp>
    </p:spTree>
    <p:extLst>
      <p:ext uri="{BB962C8B-B14F-4D97-AF65-F5344CB8AC3E}">
        <p14:creationId xmlns:p14="http://schemas.microsoft.com/office/powerpoint/2010/main" val="33402144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TotalTime>
  <Words>1684</Words>
  <Application>Microsoft Office PowerPoint</Application>
  <PresentationFormat>On-screen Show (4:3)</PresentationFormat>
  <Paragraphs>110</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Blackadder ITC</vt:lpstr>
      <vt:lpstr>Calibri</vt:lpstr>
      <vt:lpstr>Calibri Light</vt:lpstr>
      <vt:lpstr>Times New Roman</vt:lpstr>
      <vt:lpstr>Wingdings</vt:lpstr>
      <vt:lpstr>Office Theme</vt:lpstr>
      <vt:lpstr>PowerPoint Presentation</vt:lpstr>
      <vt:lpstr>The Transfiguration of Jesus</vt:lpstr>
      <vt:lpstr>Six Days Earlier</vt:lpstr>
      <vt:lpstr>Lessons from the       Transfiguration</vt:lpstr>
      <vt:lpstr>The Transfiguration of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8</cp:revision>
  <dcterms:created xsi:type="dcterms:W3CDTF">2016-11-17T18:02:04Z</dcterms:created>
  <dcterms:modified xsi:type="dcterms:W3CDTF">2016-11-18T17:21:02Z</dcterms:modified>
</cp:coreProperties>
</file>