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256"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1" d="1"/>
        <a:sy n="1" d="1"/>
      </p:scale>
      <p:origin x="0" y="0"/>
    </p:cViewPr>
  </p:notesTextViewPr>
  <p:notesViewPr>
    <p:cSldViewPr snapToGrid="0">
      <p:cViewPr varScale="1">
        <p:scale>
          <a:sx n="55" d="100"/>
          <a:sy n="55" d="100"/>
        </p:scale>
        <p:origin x="288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CFD9F6-5F6B-45F6-828E-DEC5A3D475B7}" type="datetimeFigureOut">
              <a:rPr lang="en-US" smtClean="0"/>
              <a:t>12/25/2016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310C92-3CAA-43DC-AABA-523411665D88}" type="slidenum">
              <a:rPr lang="en-US" smtClean="0"/>
              <a:t>‹#›</a:t>
            </a:fld>
            <a:endParaRPr lang="en-US"/>
          </a:p>
        </p:txBody>
      </p:sp>
    </p:spTree>
    <p:extLst>
      <p:ext uri="{BB962C8B-B14F-4D97-AF65-F5344CB8AC3E}">
        <p14:creationId xmlns:p14="http://schemas.microsoft.com/office/powerpoint/2010/main" val="128614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Resolutions for 2017</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Philippians 3:12-14</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As the new year – 2017 – draws nigh, so does the day of judgment.</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we must all appear before the judgment seat of Christ, that each one may receive the things done in the body, according to what he has done, whether good or bad” (2 Corinthians 5:10)</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Every man will hear one of two things in that great day:</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“Come, you blessed of My Father, inherit the kingdom prepared for you from the foundation of the world” (Matthew 25:34)</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“Depart from Me, you cursed, into the everlasting fire prepared for the devil and his angels” (Matthew 25:41)</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Christians have the hope of salvation – God has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“begotten us again to a living hope through the resurrection of Jesus Christ from the dead” (1 Peter 1:3)</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However, hope implies we have not yet attained the object of our desire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“hope that is seen is not hope; for why does one still hope for what he sees” (Romans 8:24)?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Since we have not yet attained, we must press on as did Paul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Philippians 3:12-14)</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i="1" dirty="0">
                <a:latin typeface="Calibri" panose="020F0502020204030204" pitchFamily="34" charset="0"/>
                <a:ea typeface="Calibri" panose="020F0502020204030204" pitchFamily="34" charset="0"/>
                <a:cs typeface="Times New Roman" panose="02020603050405020304" pitchFamily="18" charset="0"/>
              </a:rPr>
              <a:t>We must constantly add to our faith, growing in the grace and knowledge of our Lord and Savior.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i="1" dirty="0">
                <a:latin typeface="Calibri" panose="020F0502020204030204" pitchFamily="34" charset="0"/>
                <a:ea typeface="Calibri" panose="020F0502020204030204" pitchFamily="34" charset="0"/>
                <a:cs typeface="Times New Roman" panose="02020603050405020304" pitchFamily="18" charset="0"/>
              </a:rPr>
              <a:t>We must constantly improve in areas of weakness.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i="1" dirty="0">
                <a:latin typeface="Calibri" panose="020F0502020204030204" pitchFamily="34" charset="0"/>
                <a:ea typeface="Calibri" panose="020F0502020204030204" pitchFamily="34" charset="0"/>
                <a:cs typeface="Times New Roman" panose="02020603050405020304" pitchFamily="18" charset="0"/>
              </a:rPr>
              <a:t>We must give ample time to introspection to discover what needs improvement.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Many at the end of the year like to make new year’s resolutions.</a:t>
            </a: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This is something we should do as Christians even more so. The following are a few to consider: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Resolutions for 2017</a:t>
            </a:r>
          </a:p>
          <a:p>
            <a:endParaRPr lang="en-US" dirty="0"/>
          </a:p>
        </p:txBody>
      </p:sp>
      <p:sp>
        <p:nvSpPr>
          <p:cNvPr id="4" name="Slide Number Placeholder 3"/>
          <p:cNvSpPr>
            <a:spLocks noGrp="1"/>
          </p:cNvSpPr>
          <p:nvPr>
            <p:ph type="sldNum" sz="quarter" idx="10"/>
          </p:nvPr>
        </p:nvSpPr>
        <p:spPr/>
        <p:txBody>
          <a:bodyPr/>
          <a:lstStyle/>
          <a:p>
            <a:fld id="{83310C92-3CAA-43DC-AABA-523411665D88}" type="slidenum">
              <a:rPr lang="en-US" smtClean="0"/>
              <a:t>2</a:t>
            </a:fld>
            <a:endParaRPr lang="en-US"/>
          </a:p>
        </p:txBody>
      </p:sp>
    </p:spTree>
    <p:extLst>
      <p:ext uri="{BB962C8B-B14F-4D97-AF65-F5344CB8AC3E}">
        <p14:creationId xmlns:p14="http://schemas.microsoft.com/office/powerpoint/2010/main" val="405883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Resolutions for 2017</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Bible Study</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“Be diligent to present yourself approved to God, a worker who does not need to be ashamed, rightly dividing the word of truth” (2 Timothy 2:15)</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“Study to shew thyself approved unto God” (KJV).</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word is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“diligent,”</a:t>
            </a:r>
            <a:r>
              <a:rPr lang="en-US" dirty="0">
                <a:latin typeface="Calibri" panose="020F0502020204030204" pitchFamily="34" charset="0"/>
                <a:ea typeface="Calibri" panose="020F0502020204030204" pitchFamily="34" charset="0"/>
                <a:cs typeface="Times New Roman" panose="02020603050405020304" pitchFamily="18" charset="0"/>
              </a:rPr>
              <a:t> but the verse implies diligence in study.</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We must become diligent studiers of God’s word.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Psalm 119:33-40</a:t>
            </a:r>
            <a:r>
              <a:rPr lang="en-US" dirty="0">
                <a:latin typeface="Calibri" panose="020F0502020204030204" pitchFamily="34" charset="0"/>
                <a:ea typeface="Calibri" panose="020F0502020204030204" pitchFamily="34" charset="0"/>
                <a:cs typeface="Times New Roman" panose="02020603050405020304" pitchFamily="18" charset="0"/>
              </a:rPr>
              <a:t> – The psalmist had a deep interest and affection for God’s word.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Do we delight in God’s commandments?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Are we devoted to fearing God? </a:t>
            </a:r>
            <a:r>
              <a:rPr lang="en-US" i="1" dirty="0">
                <a:latin typeface="Calibri" panose="020F0502020204030204" pitchFamily="34" charset="0"/>
                <a:ea typeface="Calibri" panose="020F0502020204030204" pitchFamily="34" charset="0"/>
                <a:cs typeface="Times New Roman" panose="02020603050405020304" pitchFamily="18" charset="0"/>
              </a:rPr>
              <a:t>If so we must be studious.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Do we long for God’s precepts?</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“Blessed are those who hunger and thirst for righteousness, for they shall be filled” (Matthew 5:6).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We must have an insatiable appetite for righteousness.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It can only be fed with God’s word.</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Prayer</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“pray without ceasing” (1 Thessalonians 5:17</a:t>
            </a:r>
            <a:r>
              <a:rPr lang="en-US" dirty="0">
                <a:latin typeface="Calibri" panose="020F0502020204030204" pitchFamily="34" charset="0"/>
                <a:ea typeface="Calibri" panose="020F0502020204030204" pitchFamily="34" charset="0"/>
                <a:cs typeface="Times New Roman" panose="02020603050405020304" pitchFamily="18" charset="0"/>
              </a:rPr>
              <a:t> – prayer is commanded).</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“Watch and pray, lest you enter into temptation. The spirit indeed is willing, but the flesh is weak” (Matthew 26:41</a:t>
            </a:r>
            <a:r>
              <a:rPr lang="en-US" dirty="0">
                <a:latin typeface="Calibri" panose="020F0502020204030204" pitchFamily="34" charset="0"/>
                <a:ea typeface="Calibri" panose="020F0502020204030204" pitchFamily="34" charset="0"/>
                <a:cs typeface="Times New Roman" panose="02020603050405020304" pitchFamily="18" charset="0"/>
              </a:rPr>
              <a:t> – Jesus to disciples in Gethsemane – Prayer is NEEDED).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James 5:16-18</a:t>
            </a:r>
            <a:r>
              <a:rPr lang="en-US" dirty="0">
                <a:latin typeface="Calibri" panose="020F0502020204030204" pitchFamily="34" charset="0"/>
                <a:ea typeface="Calibri" panose="020F0502020204030204" pitchFamily="34" charset="0"/>
                <a:cs typeface="Times New Roman" panose="02020603050405020304" pitchFamily="18" charset="0"/>
              </a:rPr>
              <a:t> – Prayer is effective. (When Ahab forsook the commandments of God and began worshiping the </a:t>
            </a:r>
            <a:r>
              <a:rPr lang="en-US" dirty="0" err="1">
                <a:latin typeface="Calibri" panose="020F0502020204030204" pitchFamily="34" charset="0"/>
                <a:ea typeface="Calibri" panose="020F0502020204030204" pitchFamily="34" charset="0"/>
                <a:cs typeface="Times New Roman" panose="02020603050405020304" pitchFamily="18" charset="0"/>
              </a:rPr>
              <a:t>Baals</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We must be in constant contact with our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Meditation</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Meditation, study, and prayer are all closely related. They must be present together, and constant in our lives.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Philippians 4:8-9</a:t>
            </a:r>
            <a:r>
              <a:rPr lang="en-US" dirty="0">
                <a:latin typeface="Calibri" panose="020F0502020204030204" pitchFamily="34" charset="0"/>
                <a:ea typeface="Calibri" panose="020F0502020204030204" pitchFamily="34" charset="0"/>
                <a:cs typeface="Times New Roman" panose="02020603050405020304" pitchFamily="18" charset="0"/>
              </a:rPr>
              <a:t> – We must dwell on things that are of moral virtue.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Meditate – </a:t>
            </a:r>
            <a:r>
              <a:rPr lang="en-US" i="1" dirty="0" err="1">
                <a:latin typeface="Calibri" panose="020F0502020204030204" pitchFamily="34" charset="0"/>
                <a:ea typeface="Calibri" panose="020F0502020204030204" pitchFamily="34" charset="0"/>
                <a:cs typeface="Times New Roman" panose="02020603050405020304" pitchFamily="18" charset="0"/>
              </a:rPr>
              <a:t>logizomai</a:t>
            </a:r>
            <a:r>
              <a:rPr lang="en-US" dirty="0">
                <a:latin typeface="Calibri" panose="020F0502020204030204" pitchFamily="34" charset="0"/>
                <a:ea typeface="Calibri" panose="020F0502020204030204" pitchFamily="34" charset="0"/>
                <a:cs typeface="Times New Roman" panose="02020603050405020304" pitchFamily="18" charset="0"/>
              </a:rPr>
              <a:t> –  to take an inventory, i.e. estimate.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More than simply thinking, but considering the proper estimation of these things in our lives.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How do they apply? How can we incorporate these things in our lives?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Searching for the deeper, and more applicable meaning of scripture.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Attendance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10:24-25</a:t>
            </a:r>
            <a:r>
              <a:rPr lang="en-US" dirty="0">
                <a:latin typeface="Calibri" panose="020F0502020204030204" pitchFamily="34" charset="0"/>
                <a:ea typeface="Calibri" panose="020F0502020204030204" pitchFamily="34" charset="0"/>
                <a:cs typeface="Times New Roman" panose="02020603050405020304" pitchFamily="18" charset="0"/>
              </a:rPr>
              <a:t> – Do we have a habit of forsaking the assembly? We should break that habit ASAP.</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Not only on the first day of the week.</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On Wednesday night worship.</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Gospel meetings.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Work schedules around God’s time, not time for God around your schedule.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 was glad when they said to me, ‘Let us go into the house of the Lord’” (Psalm 122:1).</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Do we look forward to assembling?</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Do we delight in worship?</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Exhortation (Outside of the assembly)</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3:12-14</a:t>
            </a:r>
            <a:r>
              <a:rPr lang="en-US" dirty="0">
                <a:latin typeface="Calibri" panose="020F0502020204030204" pitchFamily="34" charset="0"/>
                <a:ea typeface="Calibri" panose="020F0502020204030204" pitchFamily="34" charset="0"/>
                <a:cs typeface="Times New Roman" panose="02020603050405020304" pitchFamily="18" charset="0"/>
              </a:rPr>
              <a:t> – Exhortation must be given daily.</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We must be mindful of our brethren in Christ, and seek to give them encouragement as often as the opportunity is present.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Christians must be involved with each other’s lives outside of the assembly.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Evangelism</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Corinthians 5:9-11</a:t>
            </a:r>
            <a:r>
              <a:rPr lang="en-US" dirty="0">
                <a:latin typeface="Calibri" panose="020F0502020204030204" pitchFamily="34" charset="0"/>
                <a:ea typeface="Calibri" panose="020F0502020204030204" pitchFamily="34" charset="0"/>
                <a:cs typeface="Times New Roman" panose="02020603050405020304" pitchFamily="18" charset="0"/>
              </a:rPr>
              <a:t> – We should have the attitude of the attitude of Paul and the other apostles.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We as Christians know of the coming judgment, and know there will be no person who slips by undetected.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Because we know how serious this will be, we must persuade men!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28:18-20</a:t>
            </a:r>
            <a:r>
              <a:rPr lang="en-US" dirty="0">
                <a:latin typeface="Calibri" panose="020F0502020204030204" pitchFamily="34" charset="0"/>
                <a:ea typeface="Calibri" panose="020F0502020204030204" pitchFamily="34" charset="0"/>
                <a:cs typeface="Times New Roman" panose="02020603050405020304" pitchFamily="18" charset="0"/>
              </a:rPr>
              <a:t> – we must heed the Lord’s great commission.</a:t>
            </a:r>
          </a:p>
          <a:p>
            <a:pPr marL="342900" marR="0" lvl="0" indent="-342900">
              <a:lnSpc>
                <a:spcPct val="107000"/>
              </a:lnSpc>
              <a:spcBef>
                <a:spcPts val="0"/>
              </a:spcBef>
              <a:spcAft>
                <a:spcPts val="800"/>
              </a:spcAft>
              <a:buFont typeface="+mj-lt"/>
              <a:buAutoNum type="romanUcPeriod"/>
            </a:pPr>
            <a:r>
              <a:rPr lang="en-US" b="1" dirty="0">
                <a:latin typeface="Calibri" panose="020F0502020204030204" pitchFamily="34" charset="0"/>
                <a:ea typeface="Calibri" panose="020F0502020204030204" pitchFamily="34" charset="0"/>
                <a:cs typeface="Times New Roman" panose="02020603050405020304" pitchFamily="18" charset="0"/>
              </a:rPr>
              <a:t>We need to resolve to be better in 2017 than we were in 2016.</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83310C92-3CAA-43DC-AABA-523411665D88}" type="slidenum">
              <a:rPr lang="en-US" smtClean="0"/>
              <a:t>3</a:t>
            </a:fld>
            <a:endParaRPr lang="en-US"/>
          </a:p>
        </p:txBody>
      </p:sp>
    </p:spTree>
    <p:extLst>
      <p:ext uri="{BB962C8B-B14F-4D97-AF65-F5344CB8AC3E}">
        <p14:creationId xmlns:p14="http://schemas.microsoft.com/office/powerpoint/2010/main" val="3284128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Our spiritual new year’s resolutions should outweigh our physical. They should be our priority.</a:t>
            </a:r>
          </a:p>
          <a:p>
            <a:pPr marL="342900" marR="0" lvl="0" indent="-342900">
              <a:lnSpc>
                <a:spcPct val="107000"/>
              </a:lnSpc>
              <a:spcBef>
                <a:spcPts val="0"/>
              </a:spcBef>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must have a resolve to be better as we press on toward the goal.</a:t>
            </a:r>
          </a:p>
          <a:p>
            <a:endParaRPr lang="en-US" dirty="0"/>
          </a:p>
        </p:txBody>
      </p:sp>
      <p:sp>
        <p:nvSpPr>
          <p:cNvPr id="4" name="Slide Number Placeholder 3"/>
          <p:cNvSpPr>
            <a:spLocks noGrp="1"/>
          </p:cNvSpPr>
          <p:nvPr>
            <p:ph type="sldNum" sz="quarter" idx="10"/>
          </p:nvPr>
        </p:nvSpPr>
        <p:spPr/>
        <p:txBody>
          <a:bodyPr/>
          <a:lstStyle/>
          <a:p>
            <a:fld id="{83310C92-3CAA-43DC-AABA-523411665D88}" type="slidenum">
              <a:rPr lang="en-US" smtClean="0"/>
              <a:t>4</a:t>
            </a:fld>
            <a:endParaRPr lang="en-US"/>
          </a:p>
        </p:txBody>
      </p:sp>
    </p:spTree>
    <p:extLst>
      <p:ext uri="{BB962C8B-B14F-4D97-AF65-F5344CB8AC3E}">
        <p14:creationId xmlns:p14="http://schemas.microsoft.com/office/powerpoint/2010/main" val="1569056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6236874-B370-43CE-B57E-8EBC7558607F}" type="datetimeFigureOut">
              <a:rPr lang="en-US" smtClean="0"/>
              <a:t>12/25/2016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10059C-08D8-4322-8EB6-333EDCFD4003}" type="slidenum">
              <a:rPr lang="en-US" smtClean="0"/>
              <a:t>‹#›</a:t>
            </a:fld>
            <a:endParaRPr lang="en-US"/>
          </a:p>
        </p:txBody>
      </p:sp>
    </p:spTree>
    <p:extLst>
      <p:ext uri="{BB962C8B-B14F-4D97-AF65-F5344CB8AC3E}">
        <p14:creationId xmlns:p14="http://schemas.microsoft.com/office/powerpoint/2010/main" val="2980589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236874-B370-43CE-B57E-8EBC7558607F}" type="datetimeFigureOut">
              <a:rPr lang="en-US" smtClean="0"/>
              <a:t>12/25/2016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10059C-08D8-4322-8EB6-333EDCFD4003}" type="slidenum">
              <a:rPr lang="en-US" smtClean="0"/>
              <a:t>‹#›</a:t>
            </a:fld>
            <a:endParaRPr lang="en-US"/>
          </a:p>
        </p:txBody>
      </p:sp>
    </p:spTree>
    <p:extLst>
      <p:ext uri="{BB962C8B-B14F-4D97-AF65-F5344CB8AC3E}">
        <p14:creationId xmlns:p14="http://schemas.microsoft.com/office/powerpoint/2010/main" val="3931888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236874-B370-43CE-B57E-8EBC7558607F}" type="datetimeFigureOut">
              <a:rPr lang="en-US" smtClean="0"/>
              <a:t>12/25/2016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10059C-08D8-4322-8EB6-333EDCFD4003}" type="slidenum">
              <a:rPr lang="en-US" smtClean="0"/>
              <a:t>‹#›</a:t>
            </a:fld>
            <a:endParaRPr lang="en-US"/>
          </a:p>
        </p:txBody>
      </p:sp>
    </p:spTree>
    <p:extLst>
      <p:ext uri="{BB962C8B-B14F-4D97-AF65-F5344CB8AC3E}">
        <p14:creationId xmlns:p14="http://schemas.microsoft.com/office/powerpoint/2010/main" val="3326061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236874-B370-43CE-B57E-8EBC7558607F}" type="datetimeFigureOut">
              <a:rPr lang="en-US" smtClean="0"/>
              <a:t>12/25/2016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10059C-08D8-4322-8EB6-333EDCFD4003}" type="slidenum">
              <a:rPr lang="en-US" smtClean="0"/>
              <a:t>‹#›</a:t>
            </a:fld>
            <a:endParaRPr lang="en-US"/>
          </a:p>
        </p:txBody>
      </p:sp>
    </p:spTree>
    <p:extLst>
      <p:ext uri="{BB962C8B-B14F-4D97-AF65-F5344CB8AC3E}">
        <p14:creationId xmlns:p14="http://schemas.microsoft.com/office/powerpoint/2010/main" val="684227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6236874-B370-43CE-B57E-8EBC7558607F}" type="datetimeFigureOut">
              <a:rPr lang="en-US" smtClean="0"/>
              <a:t>12/25/2016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10059C-08D8-4322-8EB6-333EDCFD4003}" type="slidenum">
              <a:rPr lang="en-US" smtClean="0"/>
              <a:t>‹#›</a:t>
            </a:fld>
            <a:endParaRPr lang="en-US"/>
          </a:p>
        </p:txBody>
      </p:sp>
    </p:spTree>
    <p:extLst>
      <p:ext uri="{BB962C8B-B14F-4D97-AF65-F5344CB8AC3E}">
        <p14:creationId xmlns:p14="http://schemas.microsoft.com/office/powerpoint/2010/main" val="2949916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6236874-B370-43CE-B57E-8EBC7558607F}" type="datetimeFigureOut">
              <a:rPr lang="en-US" smtClean="0"/>
              <a:t>12/25/2016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10059C-08D8-4322-8EB6-333EDCFD4003}" type="slidenum">
              <a:rPr lang="en-US" smtClean="0"/>
              <a:t>‹#›</a:t>
            </a:fld>
            <a:endParaRPr lang="en-US"/>
          </a:p>
        </p:txBody>
      </p:sp>
    </p:spTree>
    <p:extLst>
      <p:ext uri="{BB962C8B-B14F-4D97-AF65-F5344CB8AC3E}">
        <p14:creationId xmlns:p14="http://schemas.microsoft.com/office/powerpoint/2010/main" val="907493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236874-B370-43CE-B57E-8EBC7558607F}" type="datetimeFigureOut">
              <a:rPr lang="en-US" smtClean="0"/>
              <a:t>12/25/2016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10059C-08D8-4322-8EB6-333EDCFD4003}" type="slidenum">
              <a:rPr lang="en-US" smtClean="0"/>
              <a:t>‹#›</a:t>
            </a:fld>
            <a:endParaRPr lang="en-US"/>
          </a:p>
        </p:txBody>
      </p:sp>
    </p:spTree>
    <p:extLst>
      <p:ext uri="{BB962C8B-B14F-4D97-AF65-F5344CB8AC3E}">
        <p14:creationId xmlns:p14="http://schemas.microsoft.com/office/powerpoint/2010/main" val="661685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6236874-B370-43CE-B57E-8EBC7558607F}" type="datetimeFigureOut">
              <a:rPr lang="en-US" smtClean="0"/>
              <a:t>12/25/2016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10059C-08D8-4322-8EB6-333EDCFD4003}" type="slidenum">
              <a:rPr lang="en-US" smtClean="0"/>
              <a:t>‹#›</a:t>
            </a:fld>
            <a:endParaRPr lang="en-US"/>
          </a:p>
        </p:txBody>
      </p:sp>
    </p:spTree>
    <p:extLst>
      <p:ext uri="{BB962C8B-B14F-4D97-AF65-F5344CB8AC3E}">
        <p14:creationId xmlns:p14="http://schemas.microsoft.com/office/powerpoint/2010/main" val="3563858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236874-B370-43CE-B57E-8EBC7558607F}" type="datetimeFigureOut">
              <a:rPr lang="en-US" smtClean="0"/>
              <a:t>12/25/2016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10059C-08D8-4322-8EB6-333EDCFD4003}" type="slidenum">
              <a:rPr lang="en-US" smtClean="0"/>
              <a:t>‹#›</a:t>
            </a:fld>
            <a:endParaRPr lang="en-US"/>
          </a:p>
        </p:txBody>
      </p:sp>
    </p:spTree>
    <p:extLst>
      <p:ext uri="{BB962C8B-B14F-4D97-AF65-F5344CB8AC3E}">
        <p14:creationId xmlns:p14="http://schemas.microsoft.com/office/powerpoint/2010/main" val="3159317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6236874-B370-43CE-B57E-8EBC7558607F}" type="datetimeFigureOut">
              <a:rPr lang="en-US" smtClean="0"/>
              <a:t>12/25/2016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10059C-08D8-4322-8EB6-333EDCFD4003}" type="slidenum">
              <a:rPr lang="en-US" smtClean="0"/>
              <a:t>‹#›</a:t>
            </a:fld>
            <a:endParaRPr lang="en-US"/>
          </a:p>
        </p:txBody>
      </p:sp>
    </p:spTree>
    <p:extLst>
      <p:ext uri="{BB962C8B-B14F-4D97-AF65-F5344CB8AC3E}">
        <p14:creationId xmlns:p14="http://schemas.microsoft.com/office/powerpoint/2010/main" val="2035241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6236874-B370-43CE-B57E-8EBC7558607F}" type="datetimeFigureOut">
              <a:rPr lang="en-US" smtClean="0"/>
              <a:t>12/25/2016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10059C-08D8-4322-8EB6-333EDCFD4003}" type="slidenum">
              <a:rPr lang="en-US" smtClean="0"/>
              <a:t>‹#›</a:t>
            </a:fld>
            <a:endParaRPr lang="en-US"/>
          </a:p>
        </p:txBody>
      </p:sp>
    </p:spTree>
    <p:extLst>
      <p:ext uri="{BB962C8B-B14F-4D97-AF65-F5344CB8AC3E}">
        <p14:creationId xmlns:p14="http://schemas.microsoft.com/office/powerpoint/2010/main" val="3470395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236874-B370-43CE-B57E-8EBC7558607F}" type="datetimeFigureOut">
              <a:rPr lang="en-US" smtClean="0"/>
              <a:t>12/25/2016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10059C-08D8-4322-8EB6-333EDCFD4003}" type="slidenum">
              <a:rPr lang="en-US" smtClean="0"/>
              <a:t>‹#›</a:t>
            </a:fld>
            <a:endParaRPr lang="en-US"/>
          </a:p>
        </p:txBody>
      </p:sp>
    </p:spTree>
    <p:extLst>
      <p:ext uri="{BB962C8B-B14F-4D97-AF65-F5344CB8AC3E}">
        <p14:creationId xmlns:p14="http://schemas.microsoft.com/office/powerpoint/2010/main" val="27573152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92577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1650" y="1852819"/>
            <a:ext cx="8140700" cy="3390900"/>
          </a:xfrm>
          <a:prstGeom prst="rect">
            <a:avLst/>
          </a:prstGeom>
        </p:spPr>
      </p:pic>
      <p:sp>
        <p:nvSpPr>
          <p:cNvPr id="2" name="Title 1"/>
          <p:cNvSpPr>
            <a:spLocks noGrp="1"/>
          </p:cNvSpPr>
          <p:nvPr>
            <p:ph type="ctrTitle"/>
          </p:nvPr>
        </p:nvSpPr>
        <p:spPr>
          <a:xfrm>
            <a:off x="738808" y="420000"/>
            <a:ext cx="6006548" cy="2387600"/>
          </a:xfrm>
        </p:spPr>
        <p:txBody>
          <a:bodyPr>
            <a:normAutofit/>
          </a:bodyPr>
          <a:lstStyle/>
          <a:p>
            <a:r>
              <a:rPr lang="en-US" sz="6600" b="1" dirty="0">
                <a:latin typeface="Agency FB" panose="020B0503020202020204" pitchFamily="34" charset="0"/>
              </a:rPr>
              <a:t>Resolutions for</a:t>
            </a:r>
          </a:p>
        </p:txBody>
      </p:sp>
      <p:sp>
        <p:nvSpPr>
          <p:cNvPr id="3" name="Subtitle 2"/>
          <p:cNvSpPr>
            <a:spLocks noGrp="1"/>
          </p:cNvSpPr>
          <p:nvPr>
            <p:ph type="subTitle" idx="1"/>
          </p:nvPr>
        </p:nvSpPr>
        <p:spPr>
          <a:xfrm>
            <a:off x="1143000" y="4595944"/>
            <a:ext cx="6858000" cy="1655762"/>
          </a:xfrm>
        </p:spPr>
        <p:txBody>
          <a:bodyPr>
            <a:normAutofit/>
          </a:bodyPr>
          <a:lstStyle/>
          <a:p>
            <a:r>
              <a:rPr lang="en-US" sz="4000" i="1" dirty="0">
                <a:latin typeface="Agency FB" panose="020B0503020202020204" pitchFamily="34" charset="0"/>
              </a:rPr>
              <a:t>Philippians 3:12-14</a:t>
            </a:r>
          </a:p>
        </p:txBody>
      </p:sp>
    </p:spTree>
    <p:extLst>
      <p:ext uri="{BB962C8B-B14F-4D97-AF65-F5344CB8AC3E}">
        <p14:creationId xmlns:p14="http://schemas.microsoft.com/office/powerpoint/2010/main" val="4163386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1033" y="-5875"/>
            <a:ext cx="4454664" cy="1855531"/>
          </a:xfrm>
          <a:prstGeom prst="rect">
            <a:avLst/>
          </a:prstGeom>
        </p:spPr>
      </p:pic>
      <p:sp>
        <p:nvSpPr>
          <p:cNvPr id="2" name="Title 1"/>
          <p:cNvSpPr>
            <a:spLocks noGrp="1"/>
          </p:cNvSpPr>
          <p:nvPr>
            <p:ph type="title"/>
          </p:nvPr>
        </p:nvSpPr>
        <p:spPr/>
        <p:txBody>
          <a:bodyPr>
            <a:normAutofit/>
          </a:bodyPr>
          <a:lstStyle/>
          <a:p>
            <a:r>
              <a:rPr lang="en-US" sz="6000" b="1" dirty="0">
                <a:latin typeface="Agency FB" panose="020B0503020202020204" pitchFamily="34" charset="0"/>
              </a:rPr>
              <a:t>Resolutions for</a:t>
            </a:r>
            <a:endParaRPr lang="en-US" sz="6000" dirty="0"/>
          </a:p>
        </p:txBody>
      </p:sp>
      <p:sp>
        <p:nvSpPr>
          <p:cNvPr id="5" name="Content Placeholder 4"/>
          <p:cNvSpPr>
            <a:spLocks noGrp="1"/>
          </p:cNvSpPr>
          <p:nvPr>
            <p:ph sz="half" idx="1"/>
          </p:nvPr>
        </p:nvSpPr>
        <p:spPr>
          <a:xfrm>
            <a:off x="628650" y="1825625"/>
            <a:ext cx="3886200" cy="4773958"/>
          </a:xfrm>
        </p:spPr>
        <p:txBody>
          <a:bodyPr>
            <a:normAutofit/>
          </a:bodyPr>
          <a:lstStyle/>
          <a:p>
            <a:pPr marL="0" indent="0" algn="ctr">
              <a:buNone/>
            </a:pPr>
            <a:r>
              <a:rPr lang="en-US" sz="3600" b="1" dirty="0"/>
              <a:t>Bible Study</a:t>
            </a:r>
          </a:p>
          <a:p>
            <a:pPr marL="0" indent="0" algn="ctr">
              <a:buNone/>
            </a:pPr>
            <a:r>
              <a:rPr lang="en-US" sz="3000" i="1" dirty="0"/>
              <a:t>– 2 Timothy 2:15;   Psalm 119:33-40 –</a:t>
            </a:r>
          </a:p>
          <a:p>
            <a:pPr marL="0" indent="0" algn="ctr">
              <a:buNone/>
            </a:pPr>
            <a:r>
              <a:rPr lang="en-US" sz="3600" b="1" dirty="0"/>
              <a:t>Prayer</a:t>
            </a:r>
          </a:p>
          <a:p>
            <a:pPr marL="0" indent="0" algn="ctr">
              <a:buNone/>
            </a:pPr>
            <a:r>
              <a:rPr lang="en-US" sz="3000" i="1" dirty="0"/>
              <a:t>– 1 Thessalonians 5:17;      Matthew 26:41;          James 5:16-18 –</a:t>
            </a:r>
          </a:p>
          <a:p>
            <a:pPr marL="0" indent="0" algn="ctr">
              <a:buNone/>
            </a:pPr>
            <a:r>
              <a:rPr lang="en-US" sz="3600" b="1" dirty="0"/>
              <a:t>Meditation</a:t>
            </a:r>
          </a:p>
          <a:p>
            <a:pPr marL="0" indent="0" algn="ctr">
              <a:buNone/>
            </a:pPr>
            <a:r>
              <a:rPr lang="en-US" sz="3000" i="1" dirty="0"/>
              <a:t>– Philippians 4:8-9 –</a:t>
            </a:r>
          </a:p>
        </p:txBody>
      </p:sp>
      <p:sp>
        <p:nvSpPr>
          <p:cNvPr id="6" name="Content Placeholder 5"/>
          <p:cNvSpPr>
            <a:spLocks noGrp="1"/>
          </p:cNvSpPr>
          <p:nvPr>
            <p:ph sz="half" idx="2"/>
          </p:nvPr>
        </p:nvSpPr>
        <p:spPr>
          <a:xfrm>
            <a:off x="4629150" y="1825625"/>
            <a:ext cx="3886200" cy="4773958"/>
          </a:xfrm>
        </p:spPr>
        <p:txBody>
          <a:bodyPr>
            <a:normAutofit/>
          </a:bodyPr>
          <a:lstStyle/>
          <a:p>
            <a:pPr marL="0" lvl="0" indent="0" algn="ctr">
              <a:buNone/>
            </a:pPr>
            <a:r>
              <a:rPr lang="en-US" sz="3600" b="1" dirty="0">
                <a:solidFill>
                  <a:prstClr val="black"/>
                </a:solidFill>
              </a:rPr>
              <a:t>Attendance</a:t>
            </a:r>
          </a:p>
          <a:p>
            <a:pPr marL="0" lvl="0" indent="0" algn="ctr">
              <a:buNone/>
            </a:pPr>
            <a:r>
              <a:rPr lang="en-US" sz="3000" i="1" dirty="0">
                <a:solidFill>
                  <a:prstClr val="black"/>
                </a:solidFill>
              </a:rPr>
              <a:t>– Hebrews 10:24-25; Psalm 122:1 –</a:t>
            </a:r>
          </a:p>
          <a:p>
            <a:pPr marL="0" lvl="0" indent="0" algn="ctr">
              <a:buNone/>
            </a:pPr>
            <a:r>
              <a:rPr lang="en-US" sz="3600" b="1" dirty="0">
                <a:solidFill>
                  <a:prstClr val="black"/>
                </a:solidFill>
              </a:rPr>
              <a:t>Exhortation</a:t>
            </a:r>
          </a:p>
          <a:p>
            <a:pPr marL="0" lvl="0" indent="0" algn="ctr">
              <a:buNone/>
            </a:pPr>
            <a:r>
              <a:rPr lang="en-US" sz="3000" i="1" dirty="0">
                <a:solidFill>
                  <a:prstClr val="black"/>
                </a:solidFill>
              </a:rPr>
              <a:t>– Hebrews 3:12-14 –</a:t>
            </a:r>
          </a:p>
          <a:p>
            <a:pPr marL="0" lvl="0" indent="0" algn="ctr">
              <a:buNone/>
            </a:pPr>
            <a:r>
              <a:rPr lang="en-US" sz="3600" b="1" dirty="0">
                <a:solidFill>
                  <a:prstClr val="black"/>
                </a:solidFill>
              </a:rPr>
              <a:t>Evangelism</a:t>
            </a:r>
          </a:p>
          <a:p>
            <a:pPr marL="0" lvl="0" indent="0" algn="ctr">
              <a:buNone/>
            </a:pPr>
            <a:r>
              <a:rPr lang="en-US" sz="3000" i="1" dirty="0">
                <a:solidFill>
                  <a:prstClr val="black"/>
                </a:solidFill>
              </a:rPr>
              <a:t>– 2 Corinthians 5:9-11; Matthew 28:18-20 –</a:t>
            </a:r>
          </a:p>
          <a:p>
            <a:pPr marL="0" indent="0">
              <a:buNone/>
            </a:pPr>
            <a:endParaRPr lang="en-US" dirty="0"/>
          </a:p>
        </p:txBody>
      </p:sp>
    </p:spTree>
    <p:extLst>
      <p:ext uri="{BB962C8B-B14F-4D97-AF65-F5344CB8AC3E}">
        <p14:creationId xmlns:p14="http://schemas.microsoft.com/office/powerpoint/2010/main" val="25255334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1000"/>
                                        <p:tgtEl>
                                          <p:spTgt spid="5">
                                            <p:txEl>
                                              <p:pRg st="2" end="2"/>
                                            </p:txEl>
                                          </p:spTgt>
                                        </p:tgtEl>
                                      </p:cBhvr>
                                    </p:animEffect>
                                    <p:anim calcmode="lin" valueType="num">
                                      <p:cBhvr>
                                        <p:cTn id="20"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fade">
                                      <p:cBhvr>
                                        <p:cTn id="24" dur="1000"/>
                                        <p:tgtEl>
                                          <p:spTgt spid="5">
                                            <p:txEl>
                                              <p:pRg st="3" end="3"/>
                                            </p:txEl>
                                          </p:spTgt>
                                        </p:tgtEl>
                                      </p:cBhvr>
                                    </p:animEffect>
                                    <p:anim calcmode="lin" valueType="num">
                                      <p:cBhvr>
                                        <p:cTn id="2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Effect transition="in" filter="fade">
                                      <p:cBhvr>
                                        <p:cTn id="31" dur="1000"/>
                                        <p:tgtEl>
                                          <p:spTgt spid="5">
                                            <p:txEl>
                                              <p:pRg st="4" end="4"/>
                                            </p:txEl>
                                          </p:spTgt>
                                        </p:tgtEl>
                                      </p:cBhvr>
                                    </p:animEffect>
                                    <p:anim calcmode="lin" valueType="num">
                                      <p:cBhvr>
                                        <p:cTn id="3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5">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5">
                                            <p:txEl>
                                              <p:pRg st="5" end="5"/>
                                            </p:txEl>
                                          </p:spTgt>
                                        </p:tgtEl>
                                        <p:attrNameLst>
                                          <p:attrName>style.visibility</p:attrName>
                                        </p:attrNameLst>
                                      </p:cBhvr>
                                      <p:to>
                                        <p:strVal val="visible"/>
                                      </p:to>
                                    </p:set>
                                    <p:animEffect transition="in" filter="fade">
                                      <p:cBhvr>
                                        <p:cTn id="36" dur="1000"/>
                                        <p:tgtEl>
                                          <p:spTgt spid="5">
                                            <p:txEl>
                                              <p:pRg st="5" end="5"/>
                                            </p:txEl>
                                          </p:spTgt>
                                        </p:tgtEl>
                                      </p:cBhvr>
                                    </p:animEffect>
                                    <p:anim calcmode="lin" valueType="num">
                                      <p:cBhvr>
                                        <p:cTn id="37"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Effect transition="in" filter="fade">
                                      <p:cBhvr>
                                        <p:cTn id="43" dur="1000"/>
                                        <p:tgtEl>
                                          <p:spTgt spid="6">
                                            <p:txEl>
                                              <p:pRg st="0" end="0"/>
                                            </p:txEl>
                                          </p:spTgt>
                                        </p:tgtEl>
                                      </p:cBhvr>
                                    </p:animEffect>
                                    <p:anim calcmode="lin" valueType="num">
                                      <p:cBhvr>
                                        <p:cTn id="44"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45" dur="1000" fill="hold"/>
                                        <p:tgtEl>
                                          <p:spTgt spid="6">
                                            <p:txEl>
                                              <p:pRg st="0" end="0"/>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6">
                                            <p:txEl>
                                              <p:pRg st="1" end="1"/>
                                            </p:txEl>
                                          </p:spTgt>
                                        </p:tgtEl>
                                        <p:attrNameLst>
                                          <p:attrName>style.visibility</p:attrName>
                                        </p:attrNameLst>
                                      </p:cBhvr>
                                      <p:to>
                                        <p:strVal val="visible"/>
                                      </p:to>
                                    </p:set>
                                    <p:animEffect transition="in" filter="fade">
                                      <p:cBhvr>
                                        <p:cTn id="48" dur="1000"/>
                                        <p:tgtEl>
                                          <p:spTgt spid="6">
                                            <p:txEl>
                                              <p:pRg st="1" end="1"/>
                                            </p:txEl>
                                          </p:spTgt>
                                        </p:tgtEl>
                                      </p:cBhvr>
                                    </p:animEffect>
                                    <p:anim calcmode="lin" valueType="num">
                                      <p:cBhvr>
                                        <p:cTn id="49"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50"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6">
                                            <p:txEl>
                                              <p:pRg st="2" end="2"/>
                                            </p:txEl>
                                          </p:spTgt>
                                        </p:tgtEl>
                                        <p:attrNameLst>
                                          <p:attrName>style.visibility</p:attrName>
                                        </p:attrNameLst>
                                      </p:cBhvr>
                                      <p:to>
                                        <p:strVal val="visible"/>
                                      </p:to>
                                    </p:set>
                                    <p:animEffect transition="in" filter="fade">
                                      <p:cBhvr>
                                        <p:cTn id="55" dur="1000"/>
                                        <p:tgtEl>
                                          <p:spTgt spid="6">
                                            <p:txEl>
                                              <p:pRg st="2" end="2"/>
                                            </p:txEl>
                                          </p:spTgt>
                                        </p:tgtEl>
                                      </p:cBhvr>
                                    </p:animEffect>
                                    <p:anim calcmode="lin" valueType="num">
                                      <p:cBhvr>
                                        <p:cTn id="56"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57" dur="1000" fill="hold"/>
                                        <p:tgtEl>
                                          <p:spTgt spid="6">
                                            <p:txEl>
                                              <p:pRg st="2" end="2"/>
                                            </p:txEl>
                                          </p:spTgt>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6">
                                            <p:txEl>
                                              <p:pRg st="3" end="3"/>
                                            </p:txEl>
                                          </p:spTgt>
                                        </p:tgtEl>
                                        <p:attrNameLst>
                                          <p:attrName>style.visibility</p:attrName>
                                        </p:attrNameLst>
                                      </p:cBhvr>
                                      <p:to>
                                        <p:strVal val="visible"/>
                                      </p:to>
                                    </p:set>
                                    <p:animEffect transition="in" filter="fade">
                                      <p:cBhvr>
                                        <p:cTn id="60" dur="1000"/>
                                        <p:tgtEl>
                                          <p:spTgt spid="6">
                                            <p:txEl>
                                              <p:pRg st="3" end="3"/>
                                            </p:txEl>
                                          </p:spTgt>
                                        </p:tgtEl>
                                      </p:cBhvr>
                                    </p:animEffect>
                                    <p:anim calcmode="lin" valueType="num">
                                      <p:cBhvr>
                                        <p:cTn id="61"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62"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nodeType="clickEffect">
                                  <p:stCondLst>
                                    <p:cond delay="0"/>
                                  </p:stCondLst>
                                  <p:childTnLst>
                                    <p:set>
                                      <p:cBhvr>
                                        <p:cTn id="66" dur="1" fill="hold">
                                          <p:stCondLst>
                                            <p:cond delay="0"/>
                                          </p:stCondLst>
                                        </p:cTn>
                                        <p:tgtEl>
                                          <p:spTgt spid="6">
                                            <p:txEl>
                                              <p:pRg st="4" end="4"/>
                                            </p:txEl>
                                          </p:spTgt>
                                        </p:tgtEl>
                                        <p:attrNameLst>
                                          <p:attrName>style.visibility</p:attrName>
                                        </p:attrNameLst>
                                      </p:cBhvr>
                                      <p:to>
                                        <p:strVal val="visible"/>
                                      </p:to>
                                    </p:set>
                                    <p:animEffect transition="in" filter="fade">
                                      <p:cBhvr>
                                        <p:cTn id="67" dur="1000"/>
                                        <p:tgtEl>
                                          <p:spTgt spid="6">
                                            <p:txEl>
                                              <p:pRg st="4" end="4"/>
                                            </p:txEl>
                                          </p:spTgt>
                                        </p:tgtEl>
                                      </p:cBhvr>
                                    </p:animEffect>
                                    <p:anim calcmode="lin" valueType="num">
                                      <p:cBhvr>
                                        <p:cTn id="68"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69" dur="1000" fill="hold"/>
                                        <p:tgtEl>
                                          <p:spTgt spid="6">
                                            <p:txEl>
                                              <p:pRg st="4" end="4"/>
                                            </p:txEl>
                                          </p:spTgt>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6">
                                            <p:txEl>
                                              <p:pRg st="5" end="5"/>
                                            </p:txEl>
                                          </p:spTgt>
                                        </p:tgtEl>
                                        <p:attrNameLst>
                                          <p:attrName>style.visibility</p:attrName>
                                        </p:attrNameLst>
                                      </p:cBhvr>
                                      <p:to>
                                        <p:strVal val="visible"/>
                                      </p:to>
                                    </p:set>
                                    <p:animEffect transition="in" filter="fade">
                                      <p:cBhvr>
                                        <p:cTn id="72" dur="1000"/>
                                        <p:tgtEl>
                                          <p:spTgt spid="6">
                                            <p:txEl>
                                              <p:pRg st="5" end="5"/>
                                            </p:txEl>
                                          </p:spTgt>
                                        </p:tgtEl>
                                      </p:cBhvr>
                                    </p:animEffect>
                                    <p:anim calcmode="lin" valueType="num">
                                      <p:cBhvr>
                                        <p:cTn id="73"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74"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1650" y="1852819"/>
            <a:ext cx="8140700" cy="3390900"/>
          </a:xfrm>
          <a:prstGeom prst="rect">
            <a:avLst/>
          </a:prstGeom>
        </p:spPr>
      </p:pic>
      <p:sp>
        <p:nvSpPr>
          <p:cNvPr id="2" name="Title 1"/>
          <p:cNvSpPr>
            <a:spLocks noGrp="1"/>
          </p:cNvSpPr>
          <p:nvPr>
            <p:ph type="ctrTitle"/>
          </p:nvPr>
        </p:nvSpPr>
        <p:spPr>
          <a:xfrm>
            <a:off x="738808" y="420000"/>
            <a:ext cx="6006548" cy="2387600"/>
          </a:xfrm>
        </p:spPr>
        <p:txBody>
          <a:bodyPr>
            <a:normAutofit/>
          </a:bodyPr>
          <a:lstStyle/>
          <a:p>
            <a:r>
              <a:rPr lang="en-US" sz="6600" b="1" dirty="0">
                <a:latin typeface="Agency FB" panose="020B0503020202020204" pitchFamily="34" charset="0"/>
              </a:rPr>
              <a:t>Resolutions for</a:t>
            </a:r>
          </a:p>
        </p:txBody>
      </p:sp>
      <p:sp>
        <p:nvSpPr>
          <p:cNvPr id="3" name="Subtitle 2"/>
          <p:cNvSpPr>
            <a:spLocks noGrp="1"/>
          </p:cNvSpPr>
          <p:nvPr>
            <p:ph type="subTitle" idx="1"/>
          </p:nvPr>
        </p:nvSpPr>
        <p:spPr>
          <a:xfrm>
            <a:off x="1143000" y="4595944"/>
            <a:ext cx="6858000" cy="1655762"/>
          </a:xfrm>
        </p:spPr>
        <p:txBody>
          <a:bodyPr>
            <a:normAutofit/>
          </a:bodyPr>
          <a:lstStyle/>
          <a:p>
            <a:r>
              <a:rPr lang="en-US" sz="4000" i="1" dirty="0">
                <a:latin typeface="Agency FB" panose="020B0503020202020204" pitchFamily="34" charset="0"/>
              </a:rPr>
              <a:t>Philippians 3:12-14</a:t>
            </a:r>
          </a:p>
        </p:txBody>
      </p:sp>
    </p:spTree>
    <p:extLst>
      <p:ext uri="{BB962C8B-B14F-4D97-AF65-F5344CB8AC3E}">
        <p14:creationId xmlns:p14="http://schemas.microsoft.com/office/powerpoint/2010/main" val="361957445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TotalTime>
  <Words>950</Words>
  <Application>Microsoft Office PowerPoint</Application>
  <PresentationFormat>On-screen Show (4:3)</PresentationFormat>
  <Paragraphs>84</Paragraphs>
  <Slides>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Agency FB</vt:lpstr>
      <vt:lpstr>Arial</vt:lpstr>
      <vt:lpstr>Calibri</vt:lpstr>
      <vt:lpstr>Calibri Light</vt:lpstr>
      <vt:lpstr>Times New Roman</vt:lpstr>
      <vt:lpstr>Office Theme</vt:lpstr>
      <vt:lpstr>PowerPoint Presentation</vt:lpstr>
      <vt:lpstr>Resolutions for</vt:lpstr>
      <vt:lpstr>Resolutions for</vt:lpstr>
      <vt:lpstr>Resolutions for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Jeremiah Cox</dc:creator>
  <cp:lastModifiedBy>Jeremiah Cox</cp:lastModifiedBy>
  <cp:revision>6</cp:revision>
  <dcterms:created xsi:type="dcterms:W3CDTF">2016-12-25T04:19:00Z</dcterms:created>
  <dcterms:modified xsi:type="dcterms:W3CDTF">2016-12-25T22:29:22Z</dcterms:modified>
</cp:coreProperties>
</file>