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6"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15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3B9BCC-217C-415A-9C0B-E7C8B256DD5D}" type="datetimeFigureOut">
              <a:rPr lang="en-US" smtClean="0"/>
              <a:t>12/24/2016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CC5F2-C629-447A-930B-4C592B8E7860}" type="slidenum">
              <a:rPr lang="en-US" smtClean="0"/>
              <a:t>‹#›</a:t>
            </a:fld>
            <a:endParaRPr lang="en-US"/>
          </a:p>
        </p:txBody>
      </p:sp>
    </p:spTree>
    <p:extLst>
      <p:ext uri="{BB962C8B-B14F-4D97-AF65-F5344CB8AC3E}">
        <p14:creationId xmlns:p14="http://schemas.microsoft.com/office/powerpoint/2010/main" val="247866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2CC5F2-C629-447A-930B-4C592B8E7860}" type="slidenum">
              <a:rPr lang="en-US" smtClean="0"/>
              <a:t>1</a:t>
            </a:fld>
            <a:endParaRPr lang="en-US"/>
          </a:p>
        </p:txBody>
      </p:sp>
    </p:spTree>
    <p:extLst>
      <p:ext uri="{BB962C8B-B14F-4D97-AF65-F5344CB8AC3E}">
        <p14:creationId xmlns:p14="http://schemas.microsoft.com/office/powerpoint/2010/main" val="4113019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Sanctify the Lord God in Your Hearts </a:t>
            </a:r>
            <a:r>
              <a:rPr lang="en-US" sz="1100" i="1" dirty="0">
                <a:effectLst/>
                <a:latin typeface="Calibri" panose="020F0502020204030204" pitchFamily="34" charset="0"/>
                <a:ea typeface="Calibri" panose="020F0502020204030204" pitchFamily="34" charset="0"/>
                <a:cs typeface="Times New Roman" panose="02020603050405020304" pitchFamily="18" charset="0"/>
              </a:rPr>
              <a:t>1 Peter 3:15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By inspiration, Peter instructs us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your hearts” (1 Peter 3:15)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an absolute necessity for Christians. It is not just a suggestion.</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are a couple of reasons for the need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your hearts” (1 Peter 3:15)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cannot be pleasing to God without doing so.</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We cannot continue to be pleasing to God without doing so.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rPr>
              <a:t>If we wish to be continually pleasing to God – which all Christians are expected to and should have the desire – we must take this action, or else we will fail under the weight of the world.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does it mean to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your hearts” (1 Peter 3:15)</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Sanctify the Lord God in Your Hearts</a:t>
            </a:r>
          </a:p>
          <a:p>
            <a:endParaRPr lang="en-US" dirty="0"/>
          </a:p>
        </p:txBody>
      </p:sp>
      <p:sp>
        <p:nvSpPr>
          <p:cNvPr id="4" name="Slide Number Placeholder 3"/>
          <p:cNvSpPr>
            <a:spLocks noGrp="1"/>
          </p:cNvSpPr>
          <p:nvPr>
            <p:ph type="sldNum" sz="quarter" idx="10"/>
          </p:nvPr>
        </p:nvSpPr>
        <p:spPr/>
        <p:txBody>
          <a:bodyPr/>
          <a:lstStyle/>
          <a:p>
            <a:fld id="{BE2CC5F2-C629-447A-930B-4C592B8E7860}" type="slidenum">
              <a:rPr lang="en-US" smtClean="0"/>
              <a:t>2</a:t>
            </a:fld>
            <a:endParaRPr lang="en-US"/>
          </a:p>
        </p:txBody>
      </p:sp>
    </p:spTree>
    <p:extLst>
      <p:ext uri="{BB962C8B-B14F-4D97-AF65-F5344CB8AC3E}">
        <p14:creationId xmlns:p14="http://schemas.microsoft.com/office/powerpoint/2010/main" val="2025211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Sanctify the Lord God in Your Hearts</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Sanctify</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Sanctify – </a:t>
            </a:r>
            <a:r>
              <a:rPr lang="en-US" i="1" dirty="0" err="1">
                <a:latin typeface="Calibri" panose="020F0502020204030204" pitchFamily="34" charset="0"/>
                <a:ea typeface="Calibri" panose="020F0502020204030204" pitchFamily="34" charset="0"/>
                <a:cs typeface="Times New Roman" panose="02020603050405020304" pitchFamily="18" charset="0"/>
              </a:rPr>
              <a:t>hagiazo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make holy, i.e. (ceremonially) purify or consecrate (Strong).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render or acknowledge, or to be venerable or hallow” (Strong).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“To separate from profane things and dedicate to God” (Strong).</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your hearts honor Christ the Lord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holy</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(ESV)</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In our hearts, we are giving honor to the Lord according to His holy nature.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“Our Father in heaven, Hallowed be Your name” (Matthew 6:9</a:t>
            </a:r>
            <a:r>
              <a:rPr lang="en-US" dirty="0">
                <a:latin typeface="Calibri" panose="020F0502020204030204" pitchFamily="34" charset="0"/>
                <a:ea typeface="Calibri" panose="020F0502020204030204" pitchFamily="34" charset="0"/>
                <a:cs typeface="Times New Roman" panose="02020603050405020304" pitchFamily="18" charset="0"/>
              </a:rPr>
              <a:t> – model prayer).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Thus, He is to be separate in our hearts from all profane things.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does not mean we compartmentalize, keeping the profane things in one place, and the Lord in another.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means we completely separate ourselves from the profane life so as to allow the Lord to inhabit our hearts.</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 Peter 1:13-16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a:latin typeface="Calibri" panose="020F0502020204030204" pitchFamily="34" charset="0"/>
                <a:ea typeface="Calibri" panose="020F0502020204030204" pitchFamily="34" charset="0"/>
                <a:cs typeface="Times New Roman" panose="02020603050405020304" pitchFamily="18" charset="0"/>
              </a:rPr>
              <a:t>We gather our thoughts so as to not allow them free range, we are serious, and free from outer distraction, and we obey the Lord rather than being caught up in lusts.</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regard God as holy by being holy ourselves.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Christ as Lord</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Christ </a:t>
            </a:r>
            <a:r>
              <a:rPr lang="en-US"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as Lord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in your hearts” (NASB)</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We are to regard the Lord as holy, </a:t>
            </a:r>
            <a:r>
              <a:rPr lang="en-US" b="1" dirty="0">
                <a:latin typeface="Calibri" panose="020F0502020204030204" pitchFamily="34" charset="0"/>
                <a:ea typeface="Calibri" panose="020F0502020204030204" pitchFamily="34" charset="0"/>
                <a:cs typeface="Times New Roman" panose="02020603050405020304" pitchFamily="18" charset="0"/>
              </a:rPr>
              <a:t>but we are also supposed to set him apart in our hearts </a:t>
            </a:r>
            <a:r>
              <a:rPr lang="en-US" b="1" i="1" u="sng" dirty="0">
                <a:latin typeface="Calibri" panose="020F0502020204030204" pitchFamily="34" charset="0"/>
                <a:ea typeface="Calibri" panose="020F0502020204030204" pitchFamily="34" charset="0"/>
                <a:cs typeface="Times New Roman" panose="02020603050405020304" pitchFamily="18" charset="0"/>
              </a:rPr>
              <a:t>as Lord</a:t>
            </a:r>
            <a:r>
              <a:rPr lang="en-US" b="1" dirty="0">
                <a:latin typeface="Calibri" panose="020F0502020204030204" pitchFamily="34" charset="0"/>
                <a:ea typeface="Calibri" panose="020F0502020204030204" pitchFamily="34" charset="0"/>
                <a:cs typeface="Times New Roman" panose="02020603050405020304" pitchFamily="18" charset="0"/>
              </a:rPr>
              <a:t>. (sanctify – set apart) </a:t>
            </a:r>
            <a:r>
              <a:rPr lang="en-US" i="1" u="sng" dirty="0">
                <a:latin typeface="Calibri" panose="020F0502020204030204" pitchFamily="34" charset="0"/>
                <a:ea typeface="Calibri" panose="020F0502020204030204" pitchFamily="34" charset="0"/>
                <a:cs typeface="Times New Roman" panose="02020603050405020304" pitchFamily="18" charset="0"/>
              </a:rPr>
              <a:t>(Which is in part how we regard Him as holy.)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Lord – </a:t>
            </a:r>
            <a:r>
              <a:rPr lang="en-US" i="1" dirty="0" err="1">
                <a:latin typeface="Calibri" panose="020F0502020204030204" pitchFamily="34" charset="0"/>
                <a:ea typeface="Calibri" panose="020F0502020204030204" pitchFamily="34" charset="0"/>
                <a:cs typeface="Times New Roman" panose="02020603050405020304" pitchFamily="18" charset="0"/>
              </a:rPr>
              <a:t>kyrios</a:t>
            </a:r>
            <a:r>
              <a:rPr lang="en-US" dirty="0">
                <a:latin typeface="Calibri" panose="020F0502020204030204" pitchFamily="34" charset="0"/>
                <a:ea typeface="Calibri" panose="020F0502020204030204" pitchFamily="34" charset="0"/>
                <a:cs typeface="Times New Roman" panose="02020603050405020304" pitchFamily="18" charset="0"/>
              </a:rPr>
              <a:t> – supreme in authority, i.e. controller (Strong).</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Why do you call me “Lord, Lord,” and don’t do what I say?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Luke 6:46-49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Most are eager to talk about Jesus as Savior, but few will acknowledge Him as Lord (Which is why most will miss heaven.).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46)</a:t>
            </a:r>
            <a:r>
              <a:rPr lang="en-US" dirty="0">
                <a:latin typeface="Calibri" panose="020F0502020204030204" pitchFamily="34" charset="0"/>
                <a:ea typeface="Calibri" panose="020F0502020204030204" pitchFamily="34" charset="0"/>
                <a:cs typeface="Times New Roman" panose="02020603050405020304" pitchFamily="18" charset="0"/>
              </a:rPr>
              <a:t> – The verbal acknowledgment of Jesus’ authority in your life means nothing if you do not submit in obedience.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Many talk about Jesus as “the Lord of their life.”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He is not, because they don’t allow Him to rule by doing as He says.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47-49)</a:t>
            </a:r>
            <a:r>
              <a:rPr lang="en-US" dirty="0">
                <a:latin typeface="Calibri" panose="020F0502020204030204" pitchFamily="34" charset="0"/>
                <a:ea typeface="Calibri" panose="020F0502020204030204" pitchFamily="34" charset="0"/>
                <a:cs typeface="Times New Roman" panose="02020603050405020304" pitchFamily="18" charset="0"/>
              </a:rPr>
              <a:t> – Only those who build their lives on Jesus’ words by continually following them will be able to withstand the pressures, trials, tribulations, and temptations of life.</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“All authority has been given to Me in heaven and on earth” (Matthew 28:18)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Yet, He does not force anything upon us – free-will.</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decide to follow Him ourselves, and allow Him to control our lives.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Reverential Fear</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we sanctify the Lord in our hearts, we acknowledge Him as One who is not common, </a:t>
            </a:r>
            <a:r>
              <a:rPr lang="en-US" b="1" dirty="0">
                <a:latin typeface="Calibri" panose="020F0502020204030204" pitchFamily="34" charset="0"/>
                <a:ea typeface="Calibri" panose="020F0502020204030204" pitchFamily="34" charset="0"/>
                <a:cs typeface="Times New Roman" panose="02020603050405020304" pitchFamily="18" charset="0"/>
              </a:rPr>
              <a:t>and is not to be approached in a casual manner.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12:18-29</a:t>
            </a:r>
            <a:r>
              <a:rPr lang="en-US" dirty="0">
                <a:latin typeface="Calibri" panose="020F0502020204030204" pitchFamily="34" charset="0"/>
                <a:ea typeface="Calibri" panose="020F0502020204030204" pitchFamily="34" charset="0"/>
                <a:cs typeface="Times New Roman" panose="02020603050405020304" pitchFamily="18" charset="0"/>
              </a:rPr>
              <a:t> – comparison of approaching God under the OT and NT.</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18-21)</a:t>
            </a:r>
            <a:r>
              <a:rPr lang="en-US" dirty="0">
                <a:latin typeface="Calibri" panose="020F0502020204030204" pitchFamily="34" charset="0"/>
                <a:ea typeface="Calibri" panose="020F0502020204030204" pitchFamily="34" charset="0"/>
                <a:cs typeface="Times New Roman" panose="02020603050405020304" pitchFamily="18" charset="0"/>
              </a:rPr>
              <a:t> – Approaching God under the OT.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Scene of Mount Sinai.</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mount quaked with God’s holiness.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Sinful man could not approach, lest they die.</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Terror, trembling, darkness, and death.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22-24)</a:t>
            </a:r>
            <a:r>
              <a:rPr lang="en-US" dirty="0">
                <a:latin typeface="Calibri" panose="020F0502020204030204" pitchFamily="34" charset="0"/>
                <a:ea typeface="Calibri" panose="020F0502020204030204" pitchFamily="34" charset="0"/>
                <a:cs typeface="Times New Roman" panose="02020603050405020304" pitchFamily="18" charset="0"/>
              </a:rPr>
              <a:t> – Approaching God under the NT.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Scene of Mount Zion – heavenly Jerusalem.</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Saints of all times whose names are securely registered in heaven.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Just men made perfect through the atoning blood of Jesus.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Approach God confidently through the Mediator – Jesus.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Comfort, confidence, hope, redemption.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25-29)</a:t>
            </a:r>
            <a:r>
              <a:rPr lang="en-US" dirty="0">
                <a:latin typeface="Calibri" panose="020F0502020204030204" pitchFamily="34" charset="0"/>
                <a:ea typeface="Calibri" panose="020F0502020204030204" pitchFamily="34" charset="0"/>
                <a:cs typeface="Times New Roman" panose="02020603050405020304" pitchFamily="18" charset="0"/>
              </a:rPr>
              <a:t> – Although the approach is available, better, and confident, it is the </a:t>
            </a:r>
            <a:r>
              <a:rPr lang="en-US" b="1" dirty="0">
                <a:latin typeface="Calibri" panose="020F0502020204030204" pitchFamily="34" charset="0"/>
                <a:ea typeface="Calibri" panose="020F0502020204030204" pitchFamily="34" charset="0"/>
                <a:cs typeface="Times New Roman" panose="02020603050405020304" pitchFamily="18" charset="0"/>
              </a:rPr>
              <a:t>SAME God that we approach</a:t>
            </a:r>
            <a:r>
              <a:rPr lang="en-US" dirty="0">
                <a:latin typeface="Calibri" panose="020F0502020204030204" pitchFamily="34" charset="0"/>
                <a:ea typeface="Calibri" panose="020F0502020204030204" pitchFamily="34" charset="0"/>
                <a:cs typeface="Times New Roman" panose="02020603050405020304" pitchFamily="18" charset="0"/>
              </a:rPr>
              <a:t> – must do so carefully and acceptably.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Must not refuse Him who speaks from heaven.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There is a time when the earth will be shaken again – </a:t>
            </a:r>
            <a:r>
              <a:rPr lang="en-US" i="1" u="sng" dirty="0">
                <a:latin typeface="Calibri" panose="020F0502020204030204" pitchFamily="34" charset="0"/>
                <a:ea typeface="Calibri" panose="020F0502020204030204" pitchFamily="34" charset="0"/>
                <a:cs typeface="Times New Roman" panose="02020603050405020304" pitchFamily="18" charset="0"/>
              </a:rPr>
              <a:t>even the scene of Mount Sinai pales in comparison to what the scene of the judgment will be when the wrath of God is poured out on those who refuse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(v.28)</a:t>
            </a:r>
            <a:r>
              <a:rPr lang="en-US" b="1" dirty="0">
                <a:latin typeface="Calibri" panose="020F0502020204030204" pitchFamily="34" charset="0"/>
                <a:ea typeface="Calibri" panose="020F0502020204030204" pitchFamily="34" charset="0"/>
                <a:cs typeface="Times New Roman" panose="02020603050405020304" pitchFamily="18" charset="0"/>
              </a:rPr>
              <a:t> – Because of this we must revere and fear God by serving Him acceptably.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r>
              <a:rPr lang="en-US" b="1" dirty="0">
                <a:latin typeface="Calibri" panose="020F0502020204030204" pitchFamily="34" charset="0"/>
                <a:ea typeface="Calibri" panose="020F0502020204030204" pitchFamily="34" charset="0"/>
                <a:cs typeface="Times New Roman" panose="02020603050405020304" pitchFamily="18" charset="0"/>
              </a:rPr>
              <a:t> – If not, He will consume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world wants to approach God in a relaxed manner. The Christian should never entertain the thought of doing so!</a:t>
            </a:r>
          </a:p>
          <a:p>
            <a:pPr marL="342900" marR="0" lvl="0" indent="-342900">
              <a:lnSpc>
                <a:spcPct val="107000"/>
              </a:lnSpc>
              <a:spcBef>
                <a:spcPts val="0"/>
              </a:spcBef>
              <a:spcAft>
                <a:spcPts val="0"/>
              </a:spcAft>
              <a:buFont typeface="+mj-lt"/>
              <a:buAutoNum type="alphaU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your hearts” (1 Peter 3:15)</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avoid sin…</a:t>
            </a:r>
          </a:p>
          <a:p>
            <a:endParaRPr lang="en-US" dirty="0"/>
          </a:p>
        </p:txBody>
      </p:sp>
      <p:sp>
        <p:nvSpPr>
          <p:cNvPr id="4" name="Slide Number Placeholder 3"/>
          <p:cNvSpPr>
            <a:spLocks noGrp="1"/>
          </p:cNvSpPr>
          <p:nvPr>
            <p:ph type="sldNum" sz="quarter" idx="10"/>
          </p:nvPr>
        </p:nvSpPr>
        <p:spPr/>
        <p:txBody>
          <a:bodyPr/>
          <a:lstStyle/>
          <a:p>
            <a:fld id="{BE2CC5F2-C629-447A-930B-4C592B8E7860}" type="slidenum">
              <a:rPr lang="en-US" smtClean="0"/>
              <a:t>3</a:t>
            </a:fld>
            <a:endParaRPr lang="en-US"/>
          </a:p>
        </p:txBody>
      </p:sp>
    </p:spTree>
    <p:extLst>
      <p:ext uri="{BB962C8B-B14F-4D97-AF65-F5344CB8AC3E}">
        <p14:creationId xmlns:p14="http://schemas.microsoft.com/office/powerpoint/2010/main" val="176848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To avoid sin…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Suffering for Doing Good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we follow Jesus, the world will hate us for it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John 15:18-19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When this occurs there will be the temptation to deny the Lord (As Peter did.).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We must sanctify the Lord God in our hearts so this doesn’t happen.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3:13-17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13-14)</a:t>
            </a:r>
            <a:r>
              <a:rPr lang="en-US" dirty="0">
                <a:latin typeface="Calibri" panose="020F0502020204030204" pitchFamily="34" charset="0"/>
                <a:ea typeface="Calibri" panose="020F0502020204030204" pitchFamily="34" charset="0"/>
                <a:cs typeface="Times New Roman" panose="02020603050405020304" pitchFamily="18" charset="0"/>
              </a:rPr>
              <a:t> – When doing good, we give no reason for others to harm us. Normally it won’t happen. However, if it does, and we are threatened, we shouldn’t be afraid.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15-16)</a:t>
            </a:r>
            <a:r>
              <a:rPr lang="en-US" dirty="0">
                <a:latin typeface="Calibri" panose="020F0502020204030204" pitchFamily="34" charset="0"/>
                <a:ea typeface="Calibri" panose="020F0502020204030204" pitchFamily="34" charset="0"/>
                <a:cs typeface="Times New Roman" panose="02020603050405020304" pitchFamily="18" charset="0"/>
              </a:rPr>
              <a:t> – Instead of being afraid, we should sanctify the Lord in our hearts, </a:t>
            </a:r>
            <a:r>
              <a:rPr lang="en-US" b="1" i="1" u="sng" dirty="0">
                <a:latin typeface="Calibri" panose="020F0502020204030204" pitchFamily="34" charset="0"/>
                <a:ea typeface="Calibri" panose="020F0502020204030204" pitchFamily="34" charset="0"/>
                <a:cs typeface="Times New Roman" panose="02020603050405020304" pitchFamily="18" charset="0"/>
              </a:rPr>
              <a:t>remembering to fear Him instead of man.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a:t>
            </a:r>
            <a:r>
              <a:rPr lang="en-US" dirty="0">
                <a:latin typeface="Calibri" panose="020F0502020204030204" pitchFamily="34" charset="0"/>
                <a:ea typeface="Calibri" panose="020F0502020204030204" pitchFamily="34" charset="0"/>
                <a:cs typeface="Times New Roman" panose="02020603050405020304" pitchFamily="18" charset="0"/>
              </a:rPr>
              <a:t> – refers to OT text)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Lord of hosts, Him you shall hallow; Let Him be your fear, and let Him be your dread” (Isaiah 8:13)</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ought to obey God rather than men” (Acts 5:29</a:t>
            </a:r>
            <a:r>
              <a:rPr lang="en-US" b="1" dirty="0">
                <a:latin typeface="Calibri" panose="020F0502020204030204" pitchFamily="34" charset="0"/>
                <a:ea typeface="Calibri" panose="020F0502020204030204" pitchFamily="34" charset="0"/>
                <a:cs typeface="Times New Roman" panose="02020603050405020304" pitchFamily="18" charset="0"/>
              </a:rPr>
              <a:t> – Peter to Sanhedrin council.)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do not fear those who kill the body but cannot kill the soul. But rather fear Him who is able to destroy both soul and body in hell” (Matthew 10:28)</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will cause us to stand firm in our conviction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will cause us to continually have good conduct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17)</a:t>
            </a:r>
            <a:r>
              <a:rPr lang="en-US" dirty="0">
                <a:latin typeface="Calibri" panose="020F0502020204030204" pitchFamily="34" charset="0"/>
                <a:ea typeface="Calibri" panose="020F0502020204030204" pitchFamily="34" charset="0"/>
                <a:cs typeface="Times New Roman" panose="02020603050405020304" pitchFamily="18" charset="0"/>
              </a:rPr>
              <a:t> – It is a better thing to suffer for God, than for doing evil.</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4:14</a:t>
            </a:r>
            <a:r>
              <a:rPr lang="en-US" dirty="0">
                <a:latin typeface="Calibri" panose="020F0502020204030204" pitchFamily="34" charset="0"/>
                <a:ea typeface="Calibri" panose="020F0502020204030204" pitchFamily="34" charset="0"/>
                <a:cs typeface="Times New Roman" panose="02020603050405020304" pitchFamily="18" charset="0"/>
              </a:rPr>
              <a:t> – The Spirit of God rests upon us. God is glorified.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4:16</a:t>
            </a:r>
            <a:r>
              <a:rPr lang="en-US" dirty="0">
                <a:latin typeface="Calibri" panose="020F0502020204030204" pitchFamily="34" charset="0"/>
                <a:ea typeface="Calibri" panose="020F0502020204030204" pitchFamily="34" charset="0"/>
                <a:cs typeface="Times New Roman" panose="02020603050405020304" pitchFamily="18" charset="0"/>
              </a:rPr>
              <a:t> – It is not cause for sorrow, but rejoicing.</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When the World Seeks to Entice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we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[our] hearts” (1 Peter 3:15),</a:t>
            </a:r>
            <a:r>
              <a:rPr lang="en-US" dirty="0">
                <a:latin typeface="Calibri" panose="020F0502020204030204" pitchFamily="34" charset="0"/>
                <a:ea typeface="Calibri" panose="020F0502020204030204" pitchFamily="34" charset="0"/>
                <a:cs typeface="Times New Roman" panose="02020603050405020304" pitchFamily="18" charset="0"/>
              </a:rPr>
              <a:t> when the world seeks to pull us in to their immorality we will be able to refuse it.</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“But Daniel purposed in his heart that he would not defile himself with the portion of the king’s delicacies, nor with the wine which he drank” (Daniel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Daniel’s decision was a result of his sanctifying the Lord in his heart.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Because he regarded God as holy, as his Lord, and feared only Him he chose to serve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Peter 4:1-6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a:t>
            </a:r>
            <a:r>
              <a:rPr lang="en-US" dirty="0">
                <a:latin typeface="Calibri" panose="020F0502020204030204" pitchFamily="34" charset="0"/>
                <a:ea typeface="Calibri" panose="020F0502020204030204" pitchFamily="34" charset="0"/>
                <a:cs typeface="Times New Roman" panose="02020603050405020304" pitchFamily="18" charset="0"/>
              </a:rPr>
              <a:t> – Our decision to cease from sin often can lead to suffering (as stated before).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a:t>
            </a:r>
            <a:r>
              <a:rPr lang="en-US" dirty="0">
                <a:latin typeface="Calibri" panose="020F0502020204030204" pitchFamily="34" charset="0"/>
                <a:ea typeface="Calibri" panose="020F0502020204030204" pitchFamily="34" charset="0"/>
                <a:cs typeface="Times New Roman" panose="02020603050405020304" pitchFamily="18" charset="0"/>
              </a:rPr>
              <a:t> – Because we have sanctified the Lord in our hearts, we have decided to always do His will.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3-6)</a:t>
            </a:r>
            <a:r>
              <a:rPr lang="en-US" dirty="0">
                <a:latin typeface="Calibri" panose="020F0502020204030204" pitchFamily="34" charset="0"/>
                <a:ea typeface="Calibri" panose="020F0502020204030204" pitchFamily="34" charset="0"/>
                <a:cs typeface="Times New Roman" panose="02020603050405020304" pitchFamily="18" charset="0"/>
              </a:rPr>
              <a:t> – The world will mock us, and think it strange that we have stopped sinning thus.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Their judging is meaningless to us. They will answer to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may be judged by them, but we will live to God because we have sanctified Him in our hearts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6).</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E2CC5F2-C629-447A-930B-4C592B8E7860}" type="slidenum">
              <a:rPr lang="en-US" smtClean="0"/>
              <a:t>4</a:t>
            </a:fld>
            <a:endParaRPr lang="en-US"/>
          </a:p>
        </p:txBody>
      </p:sp>
    </p:spTree>
    <p:extLst>
      <p:ext uri="{BB962C8B-B14F-4D97-AF65-F5344CB8AC3E}">
        <p14:creationId xmlns:p14="http://schemas.microsoft.com/office/powerpoint/2010/main" val="1627906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life of a Christian is one devoted to God in every way.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In order to continue to live acceptably before Him, we must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“sanctify the Lord God in [our] hearts” (1 Peter 3:15).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By doing so, we will allow ourselves the ability to remain faithful in suffering, and in temptation to be like the world.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BE2CC5F2-C629-447A-930B-4C592B8E7860}" type="slidenum">
              <a:rPr lang="en-US" smtClean="0"/>
              <a:t>5</a:t>
            </a:fld>
            <a:endParaRPr lang="en-US"/>
          </a:p>
        </p:txBody>
      </p:sp>
    </p:spTree>
    <p:extLst>
      <p:ext uri="{BB962C8B-B14F-4D97-AF65-F5344CB8AC3E}">
        <p14:creationId xmlns:p14="http://schemas.microsoft.com/office/powerpoint/2010/main" val="13063736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875CE6-B90D-43B8-9F26-5F7D990447DF}"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2685732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5CE6-B90D-43B8-9F26-5F7D990447DF}"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81767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5CE6-B90D-43B8-9F26-5F7D990447DF}"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64014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5CE6-B90D-43B8-9F26-5F7D990447DF}"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56243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875CE6-B90D-43B8-9F26-5F7D990447DF}" type="datetimeFigureOut">
              <a:rPr lang="en-US" smtClean="0"/>
              <a:t>12/24/2016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2654270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875CE6-B90D-43B8-9F26-5F7D990447DF}"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415630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875CE6-B90D-43B8-9F26-5F7D990447DF}" type="datetimeFigureOut">
              <a:rPr lang="en-US" smtClean="0"/>
              <a:t>12/24/2016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2947034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875CE6-B90D-43B8-9F26-5F7D990447DF}" type="datetimeFigureOut">
              <a:rPr lang="en-US" smtClean="0"/>
              <a:t>12/24/2016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4070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75CE6-B90D-43B8-9F26-5F7D990447DF}" type="datetimeFigureOut">
              <a:rPr lang="en-US" smtClean="0"/>
              <a:t>12/24/2016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3276908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75CE6-B90D-43B8-9F26-5F7D990447DF}"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429412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75CE6-B90D-43B8-9F26-5F7D990447DF}" type="datetimeFigureOut">
              <a:rPr lang="en-US" smtClean="0"/>
              <a:t>12/24/2016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8C6F7-0E99-4ECE-9E78-C736CE0C94C2}" type="slidenum">
              <a:rPr lang="en-US" smtClean="0"/>
              <a:t>‹#›</a:t>
            </a:fld>
            <a:endParaRPr lang="en-US"/>
          </a:p>
        </p:txBody>
      </p:sp>
    </p:spTree>
    <p:extLst>
      <p:ext uri="{BB962C8B-B14F-4D97-AF65-F5344CB8AC3E}">
        <p14:creationId xmlns:p14="http://schemas.microsoft.com/office/powerpoint/2010/main" val="195463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75CE6-B90D-43B8-9F26-5F7D990447DF}" type="datetimeFigureOut">
              <a:rPr lang="en-US" smtClean="0"/>
              <a:t>12/24/2016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F8C6F7-0E99-4ECE-9E78-C736CE0C94C2}" type="slidenum">
              <a:rPr lang="en-US" smtClean="0"/>
              <a:t>‹#›</a:t>
            </a:fld>
            <a:endParaRPr lang="en-US"/>
          </a:p>
        </p:txBody>
      </p:sp>
    </p:spTree>
    <p:extLst>
      <p:ext uri="{BB962C8B-B14F-4D97-AF65-F5344CB8AC3E}">
        <p14:creationId xmlns:p14="http://schemas.microsoft.com/office/powerpoint/2010/main" val="40442161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064681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5286"/>
            <a:ext cx="7772400" cy="2387600"/>
          </a:xfrm>
        </p:spPr>
        <p:txBody>
          <a:bodyPr>
            <a:normAutofit/>
          </a:bodyPr>
          <a:lstStyle/>
          <a:p>
            <a:r>
              <a:rPr lang="en-US" sz="6600" dirty="0">
                <a:solidFill>
                  <a:schemeClr val="bg1"/>
                </a:solidFill>
                <a:latin typeface="Brush Script MT" panose="03060802040406070304" pitchFamily="66" charset="0"/>
              </a:rPr>
              <a:t>Sanctify the Lord God in Your Hearts</a:t>
            </a:r>
          </a:p>
        </p:txBody>
      </p:sp>
      <p:sp>
        <p:nvSpPr>
          <p:cNvPr id="3" name="Subtitle 2"/>
          <p:cNvSpPr>
            <a:spLocks noGrp="1"/>
          </p:cNvSpPr>
          <p:nvPr>
            <p:ph type="subTitle" idx="1"/>
          </p:nvPr>
        </p:nvSpPr>
        <p:spPr>
          <a:xfrm>
            <a:off x="1143000" y="5466109"/>
            <a:ext cx="6858000" cy="916953"/>
          </a:xfrm>
        </p:spPr>
        <p:txBody>
          <a:bodyPr>
            <a:normAutofit/>
          </a:bodyPr>
          <a:lstStyle/>
          <a:p>
            <a:r>
              <a:rPr lang="en-US" sz="3600" i="1" dirty="0">
                <a:solidFill>
                  <a:schemeClr val="bg1"/>
                </a:solidFill>
              </a:rPr>
              <a:t>1 Peter 3:15</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251" r="924"/>
          <a:stretch/>
        </p:blipFill>
        <p:spPr>
          <a:xfrm>
            <a:off x="596348" y="3149291"/>
            <a:ext cx="7951304" cy="2120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6221277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599872" cy="1325563"/>
          </a:xfrm>
        </p:spPr>
        <p:txBody>
          <a:bodyPr>
            <a:noAutofit/>
          </a:bodyPr>
          <a:lstStyle/>
          <a:p>
            <a:pPr algn="ctr"/>
            <a:r>
              <a:rPr lang="en-US" sz="6000" dirty="0">
                <a:solidFill>
                  <a:schemeClr val="bg1"/>
                </a:solidFill>
                <a:latin typeface="Brush Script MT" panose="03060802040406070304" pitchFamily="66" charset="0"/>
              </a:rPr>
              <a:t>Sanctify the Lord God in Your Hearts</a:t>
            </a:r>
            <a:endParaRPr lang="en-US" sz="6000" dirty="0"/>
          </a:p>
        </p:txBody>
      </p:sp>
      <p:sp>
        <p:nvSpPr>
          <p:cNvPr id="3" name="Content Placeholder 2"/>
          <p:cNvSpPr>
            <a:spLocks noGrp="1"/>
          </p:cNvSpPr>
          <p:nvPr>
            <p:ph idx="1"/>
          </p:nvPr>
        </p:nvSpPr>
        <p:spPr>
          <a:xfrm>
            <a:off x="628650" y="2173357"/>
            <a:ext cx="7886700" cy="4253947"/>
          </a:xfrm>
        </p:spPr>
        <p:txBody>
          <a:bodyPr/>
          <a:lstStyle/>
          <a:p>
            <a:pPr marL="0" indent="0" algn="ctr">
              <a:buNone/>
            </a:pPr>
            <a:r>
              <a:rPr lang="en-US" sz="4000" b="1" dirty="0">
                <a:solidFill>
                  <a:schemeClr val="bg1"/>
                </a:solidFill>
              </a:rPr>
              <a:t>Sanctify</a:t>
            </a:r>
          </a:p>
          <a:p>
            <a:pPr marL="0" indent="0" algn="ctr">
              <a:buNone/>
            </a:pPr>
            <a:r>
              <a:rPr lang="en-US" sz="3600" i="1" dirty="0">
                <a:solidFill>
                  <a:schemeClr val="bg1"/>
                </a:solidFill>
              </a:rPr>
              <a:t>– 1 Peter 1:13-16 –</a:t>
            </a:r>
          </a:p>
          <a:p>
            <a:pPr marL="0" indent="0" algn="ctr">
              <a:buNone/>
            </a:pPr>
            <a:r>
              <a:rPr lang="en-US" sz="4000" b="1" dirty="0">
                <a:solidFill>
                  <a:schemeClr val="bg1"/>
                </a:solidFill>
              </a:rPr>
              <a:t>Christ as Lord</a:t>
            </a:r>
          </a:p>
          <a:p>
            <a:pPr marL="0" indent="0" algn="ctr">
              <a:buNone/>
            </a:pPr>
            <a:r>
              <a:rPr lang="en-US" sz="3600" i="1" dirty="0">
                <a:solidFill>
                  <a:schemeClr val="bg1"/>
                </a:solidFill>
              </a:rPr>
              <a:t>– Luke 6:46-49 –</a:t>
            </a:r>
          </a:p>
          <a:p>
            <a:pPr marL="0" indent="0" algn="ctr">
              <a:buNone/>
            </a:pPr>
            <a:r>
              <a:rPr lang="en-US" sz="4000" b="1" dirty="0">
                <a:solidFill>
                  <a:schemeClr val="bg1"/>
                </a:solidFill>
              </a:rPr>
              <a:t>Reverential Fear</a:t>
            </a:r>
          </a:p>
          <a:p>
            <a:pPr marL="0" indent="0" algn="ctr">
              <a:buNone/>
            </a:pPr>
            <a:r>
              <a:rPr lang="en-US" sz="3600" i="1" dirty="0">
                <a:solidFill>
                  <a:schemeClr val="bg1"/>
                </a:solidFill>
              </a:rPr>
              <a:t>– Hebrews 12:18-29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881" r="33043"/>
          <a:stretch/>
        </p:blipFill>
        <p:spPr>
          <a:xfrm>
            <a:off x="6864626" y="251597"/>
            <a:ext cx="2027582" cy="15526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85275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599872" cy="1325563"/>
          </a:xfrm>
        </p:spPr>
        <p:txBody>
          <a:bodyPr>
            <a:noAutofit/>
          </a:bodyPr>
          <a:lstStyle/>
          <a:p>
            <a:pPr algn="ctr"/>
            <a:r>
              <a:rPr lang="en-US" sz="6000" dirty="0">
                <a:solidFill>
                  <a:schemeClr val="bg1"/>
                </a:solidFill>
                <a:latin typeface="Brush Script MT" panose="03060802040406070304" pitchFamily="66" charset="0"/>
              </a:rPr>
              <a:t>To Avoid Sin…</a:t>
            </a:r>
            <a:endParaRPr lang="en-US" sz="6000" dirty="0"/>
          </a:p>
        </p:txBody>
      </p:sp>
      <p:sp>
        <p:nvSpPr>
          <p:cNvPr id="3" name="Content Placeholder 2"/>
          <p:cNvSpPr>
            <a:spLocks noGrp="1"/>
          </p:cNvSpPr>
          <p:nvPr>
            <p:ph idx="1"/>
          </p:nvPr>
        </p:nvSpPr>
        <p:spPr>
          <a:xfrm>
            <a:off x="628650" y="2173357"/>
            <a:ext cx="7886700" cy="4253947"/>
          </a:xfrm>
        </p:spPr>
        <p:txBody>
          <a:bodyPr/>
          <a:lstStyle/>
          <a:p>
            <a:pPr marL="0" indent="0" algn="ctr">
              <a:buNone/>
            </a:pPr>
            <a:endParaRPr lang="en-US" sz="4400" b="1" dirty="0">
              <a:solidFill>
                <a:schemeClr val="bg1"/>
              </a:solidFill>
            </a:endParaRPr>
          </a:p>
          <a:p>
            <a:pPr marL="0" indent="0" algn="ctr">
              <a:buNone/>
            </a:pPr>
            <a:r>
              <a:rPr lang="en-US" sz="4000" b="1" dirty="0">
                <a:solidFill>
                  <a:schemeClr val="bg1"/>
                </a:solidFill>
              </a:rPr>
              <a:t>When Suffering for Doing Good</a:t>
            </a:r>
          </a:p>
          <a:p>
            <a:pPr marL="0" indent="0" algn="ctr">
              <a:buNone/>
            </a:pPr>
            <a:r>
              <a:rPr lang="en-US" sz="3600" i="1" dirty="0">
                <a:solidFill>
                  <a:schemeClr val="bg1"/>
                </a:solidFill>
              </a:rPr>
              <a:t>– John 15:18-19; 1 Peter 3:13-17 –</a:t>
            </a:r>
          </a:p>
          <a:p>
            <a:pPr marL="0" indent="0" algn="ctr">
              <a:buNone/>
            </a:pPr>
            <a:r>
              <a:rPr lang="en-US" sz="4000" b="1" dirty="0">
                <a:solidFill>
                  <a:schemeClr val="bg1"/>
                </a:solidFill>
              </a:rPr>
              <a:t>When the World Seeks to Entice</a:t>
            </a:r>
          </a:p>
          <a:p>
            <a:pPr marL="0" indent="0" algn="ctr">
              <a:buNone/>
            </a:pPr>
            <a:r>
              <a:rPr lang="en-US" sz="3600" i="1" dirty="0">
                <a:solidFill>
                  <a:schemeClr val="bg1"/>
                </a:solidFill>
              </a:rPr>
              <a:t>– 1 Peter 4:1-6 –</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32881" r="33043"/>
          <a:stretch/>
        </p:blipFill>
        <p:spPr>
          <a:xfrm>
            <a:off x="6864626" y="251597"/>
            <a:ext cx="2027582" cy="15526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108872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45286"/>
            <a:ext cx="7772400" cy="2387600"/>
          </a:xfrm>
        </p:spPr>
        <p:txBody>
          <a:bodyPr>
            <a:normAutofit/>
          </a:bodyPr>
          <a:lstStyle/>
          <a:p>
            <a:r>
              <a:rPr lang="en-US" sz="6600" dirty="0">
                <a:solidFill>
                  <a:schemeClr val="bg1"/>
                </a:solidFill>
                <a:latin typeface="Brush Script MT" panose="03060802040406070304" pitchFamily="66" charset="0"/>
              </a:rPr>
              <a:t>Sanctify the Lord God in Your Hearts</a:t>
            </a:r>
          </a:p>
        </p:txBody>
      </p:sp>
      <p:sp>
        <p:nvSpPr>
          <p:cNvPr id="3" name="Subtitle 2"/>
          <p:cNvSpPr>
            <a:spLocks noGrp="1"/>
          </p:cNvSpPr>
          <p:nvPr>
            <p:ph type="subTitle" idx="1"/>
          </p:nvPr>
        </p:nvSpPr>
        <p:spPr>
          <a:xfrm>
            <a:off x="1143000" y="5466109"/>
            <a:ext cx="6858000" cy="916953"/>
          </a:xfrm>
        </p:spPr>
        <p:txBody>
          <a:bodyPr>
            <a:normAutofit/>
          </a:bodyPr>
          <a:lstStyle/>
          <a:p>
            <a:r>
              <a:rPr lang="en-US" sz="3600" i="1" dirty="0">
                <a:solidFill>
                  <a:schemeClr val="bg1"/>
                </a:solidFill>
              </a:rPr>
              <a:t>1 Peter 3:15</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251" r="924"/>
          <a:stretch/>
        </p:blipFill>
        <p:spPr>
          <a:xfrm>
            <a:off x="596348" y="3149291"/>
            <a:ext cx="7951304" cy="21209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6746460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1625</Words>
  <Application>Microsoft Office PowerPoint</Application>
  <PresentationFormat>On-screen Show (4:3)</PresentationFormat>
  <Paragraphs>109</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Brush Script MT</vt:lpstr>
      <vt:lpstr>Calibri</vt:lpstr>
      <vt:lpstr>Calibri Light</vt:lpstr>
      <vt:lpstr>Times New Roman</vt:lpstr>
      <vt:lpstr>Wingdings</vt:lpstr>
      <vt:lpstr>Office Theme</vt:lpstr>
      <vt:lpstr>PowerPoint Presentation</vt:lpstr>
      <vt:lpstr>Sanctify the Lord God in Your Hearts</vt:lpstr>
      <vt:lpstr>Sanctify the Lord God in Your Hearts</vt:lpstr>
      <vt:lpstr>To Avoid Sin…</vt:lpstr>
      <vt:lpstr>Sanctify the Lord God in Your Hearts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Sanctify the Lord God in Your Hearts</dc:title>
  <dc:creator>Jeremiah Cox</dc:creator>
  <cp:lastModifiedBy>Jeremiah Cox</cp:lastModifiedBy>
  <cp:revision>6</cp:revision>
  <dcterms:created xsi:type="dcterms:W3CDTF">2016-12-25T03:32:52Z</dcterms:created>
  <dcterms:modified xsi:type="dcterms:W3CDTF">2016-12-25T05:26:18Z</dcterms:modified>
</cp:coreProperties>
</file>