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56" r:id="rId3"/>
    <p:sldId id="261" r:id="rId4"/>
    <p:sldId id="262" r:id="rId5"/>
    <p:sldId id="263" r:id="rId6"/>
    <p:sldId id="264" r:id="rId7"/>
    <p:sldId id="265"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04"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54FC39-522D-41FC-A5A8-15201F683944}" type="datetimeFigureOut">
              <a:rPr lang="en-US" smtClean="0"/>
              <a:t>12/8/2016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7C1FE-8980-4E7E-B7BD-37ADFE899437}" type="slidenum">
              <a:rPr lang="en-US" smtClean="0"/>
              <a:t>‹#›</a:t>
            </a:fld>
            <a:endParaRPr lang="en-US"/>
          </a:p>
        </p:txBody>
      </p:sp>
    </p:spTree>
    <p:extLst>
      <p:ext uri="{BB962C8B-B14F-4D97-AF65-F5344CB8AC3E}">
        <p14:creationId xmlns:p14="http://schemas.microsoft.com/office/powerpoint/2010/main" val="2913935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There is a God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Is there a God? – This is an age old question. It has been the topic of numerous debates, and an ongoing discussion between men of this world.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As Christians, we obviously affirm that there is a God.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Yet, we must be able to answer the question: </a:t>
            </a:r>
            <a:r>
              <a:rPr lang="en-US" b="1" dirty="0">
                <a:latin typeface="Calibri" panose="020F0502020204030204" pitchFamily="34" charset="0"/>
                <a:ea typeface="Calibri" panose="020F0502020204030204" pitchFamily="34" charset="0"/>
                <a:cs typeface="Times New Roman" panose="02020603050405020304" pitchFamily="18" charset="0"/>
              </a:rPr>
              <a:t>why do you believe there is a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be firmly convicted.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Why do we believe there is a God?</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Christian – an Apologist (One who offers an argument in defense of something.)</a:t>
            </a:r>
          </a:p>
          <a:p>
            <a:endParaRPr lang="en-US" dirty="0"/>
          </a:p>
        </p:txBody>
      </p:sp>
      <p:sp>
        <p:nvSpPr>
          <p:cNvPr id="4" name="Slide Number Placeholder 3"/>
          <p:cNvSpPr>
            <a:spLocks noGrp="1"/>
          </p:cNvSpPr>
          <p:nvPr>
            <p:ph type="sldNum" sz="quarter" idx="10"/>
          </p:nvPr>
        </p:nvSpPr>
        <p:spPr/>
        <p:txBody>
          <a:bodyPr/>
          <a:lstStyle/>
          <a:p>
            <a:fld id="{7F57C1FE-8980-4E7E-B7BD-37ADFE899437}" type="slidenum">
              <a:rPr lang="en-US" smtClean="0"/>
              <a:t>2</a:t>
            </a:fld>
            <a:endParaRPr lang="en-US"/>
          </a:p>
        </p:txBody>
      </p:sp>
    </p:spTree>
    <p:extLst>
      <p:ext uri="{BB962C8B-B14F-4D97-AF65-F5344CB8AC3E}">
        <p14:creationId xmlns:p14="http://schemas.microsoft.com/office/powerpoint/2010/main" val="1378740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Christian – an Apologist (One who offers an argument in defense of something.)</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Understanding Faith</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without faith it is impossible to please Him, for he who comes to God must believe that He is” (Hebrews 11:6</a:t>
            </a:r>
            <a:r>
              <a:rPr lang="en-US" dirty="0">
                <a:latin typeface="Calibri" panose="020F0502020204030204" pitchFamily="34" charset="0"/>
                <a:ea typeface="Calibri" panose="020F0502020204030204" pitchFamily="34" charset="0"/>
                <a:cs typeface="Times New Roman" panose="02020603050405020304" pitchFamily="18" charset="0"/>
              </a:rPr>
              <a:t> – faith is necessary).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Asking the question, “why do I believe in God?” is not an indication of a lack of 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Where does our saving faith ultimately come from?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10:17</a:t>
            </a:r>
            <a:r>
              <a:rPr lang="en-US" dirty="0">
                <a:latin typeface="Calibri" panose="020F0502020204030204" pitchFamily="34" charset="0"/>
                <a:ea typeface="Calibri" panose="020F0502020204030204" pitchFamily="34" charset="0"/>
                <a:cs typeface="Times New Roman" panose="02020603050405020304" pitchFamily="18" charset="0"/>
              </a:rPr>
              <a:t> – God’s word produces faith – it is impossible to be saved without it, even if you believe there is a god without it.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God’s word is a revelation of His knowledge. Processing God’s knowledge, believing it, and putting it to action bears the result of this concept of “faith.”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Faith is not just blind belief.</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we walk by faith, not by sight” (2 Corinthians 5:7)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Paul was not suggesting he believed without seeing anything at all.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11:1</a:t>
            </a:r>
            <a:r>
              <a:rPr lang="en-US" dirty="0">
                <a:latin typeface="Calibri" panose="020F0502020204030204" pitchFamily="34" charset="0"/>
                <a:ea typeface="Calibri" panose="020F0502020204030204" pitchFamily="34" charset="0"/>
                <a:cs typeface="Times New Roman" panose="02020603050405020304" pitchFamily="18" charset="0"/>
              </a:rPr>
              <a:t> – a description of what faith includes.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Substance of hope</a:t>
            </a:r>
            <a:r>
              <a:rPr lang="en-US" dirty="0">
                <a:latin typeface="Calibri" panose="020F0502020204030204" pitchFamily="34" charset="0"/>
                <a:ea typeface="Calibri" panose="020F0502020204030204" pitchFamily="34" charset="0"/>
                <a:cs typeface="Times New Roman" panose="02020603050405020304" pitchFamily="18" charset="0"/>
              </a:rPr>
              <a:t> – there is a bit of blindness here regarding faith’s relationship.</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“Hope that is seen is not hope; for why does one still hope for what he sees?” (Romans 8:24)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There is a concept of blindness (not seeing) with faith, </a:t>
            </a:r>
            <a:r>
              <a:rPr lang="en-US" b="1" i="1" u="sng" dirty="0">
                <a:latin typeface="Calibri" panose="020F0502020204030204" pitchFamily="34" charset="0"/>
                <a:ea typeface="Calibri" panose="020F0502020204030204" pitchFamily="34" charset="0"/>
                <a:cs typeface="Times New Roman" panose="02020603050405020304" pitchFamily="18" charset="0"/>
              </a:rPr>
              <a:t>but it is not illogical, and completely blind.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Why is faith the substance?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Hope for what you do not have, but faith is sufficient to know it is there.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Evidence of Unseen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“conviction” (NASB)</a:t>
            </a:r>
            <a:r>
              <a:rPr lang="en-US" dirty="0">
                <a:latin typeface="Calibri" panose="020F0502020204030204" pitchFamily="34" charset="0"/>
                <a:ea typeface="Calibri" panose="020F0502020204030204" pitchFamily="34" charset="0"/>
                <a:cs typeface="Times New Roman" panose="02020603050405020304" pitchFamily="18" charset="0"/>
              </a:rPr>
              <a:t>. Something is not seen, </a:t>
            </a:r>
            <a:r>
              <a:rPr lang="en-US" b="1" i="1" u="sng" dirty="0">
                <a:latin typeface="Calibri" panose="020F0502020204030204" pitchFamily="34" charset="0"/>
                <a:ea typeface="Calibri" panose="020F0502020204030204" pitchFamily="34" charset="0"/>
                <a:cs typeface="Times New Roman" panose="02020603050405020304" pitchFamily="18" charset="0"/>
              </a:rPr>
              <a:t>but there is incontrovertible evidence it exists.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suggests faith is not a blind leap of ignorance.</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Faith is a confidence in conviction through rational thought concerning irrefutable evidence.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Ready to Give a Defense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3:15</a:t>
            </a:r>
            <a:r>
              <a:rPr lang="en-US" dirty="0">
                <a:latin typeface="Calibri" panose="020F0502020204030204" pitchFamily="34" charset="0"/>
                <a:ea typeface="Calibri" panose="020F0502020204030204" pitchFamily="34" charset="0"/>
                <a:cs typeface="Times New Roman" panose="02020603050405020304" pitchFamily="18" charset="0"/>
              </a:rPr>
              <a:t> – This is an expectation and command from God for us.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is not enough to merely say, “I believe in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be able to explain why. Even to ourselves.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Defense – </a:t>
            </a:r>
            <a:r>
              <a:rPr lang="en-US" b="1" i="1" dirty="0">
                <a:latin typeface="Calibri" panose="020F0502020204030204" pitchFamily="34" charset="0"/>
                <a:ea typeface="Calibri" panose="020F0502020204030204" pitchFamily="34" charset="0"/>
                <a:cs typeface="Times New Roman" panose="02020603050405020304" pitchFamily="18" charset="0"/>
              </a:rPr>
              <a:t>apologia</a:t>
            </a:r>
            <a:r>
              <a:rPr lang="en-US" dirty="0">
                <a:latin typeface="Calibri" panose="020F0502020204030204" pitchFamily="34" charset="0"/>
                <a:ea typeface="Calibri" panose="020F0502020204030204" pitchFamily="34" charset="0"/>
                <a:cs typeface="Times New Roman" panose="02020603050405020304" pitchFamily="18" charset="0"/>
              </a:rPr>
              <a:t> – verbal defense, speech in defense; a </a:t>
            </a:r>
            <a:r>
              <a:rPr lang="en-US" b="1" i="1" u="sng" dirty="0">
                <a:latin typeface="Calibri" panose="020F0502020204030204" pitchFamily="34" charset="0"/>
                <a:ea typeface="Calibri" panose="020F0502020204030204" pitchFamily="34" charset="0"/>
                <a:cs typeface="Times New Roman" panose="02020603050405020304" pitchFamily="18" charset="0"/>
              </a:rPr>
              <a:t>reasoned</a:t>
            </a:r>
            <a:r>
              <a:rPr lang="en-US" dirty="0">
                <a:latin typeface="Calibri" panose="020F0502020204030204" pitchFamily="34" charset="0"/>
                <a:ea typeface="Calibri" panose="020F0502020204030204" pitchFamily="34" charset="0"/>
                <a:cs typeface="Times New Roman" panose="02020603050405020304" pitchFamily="18" charset="0"/>
              </a:rPr>
              <a:t> statement or argument. (Strong)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Peter said,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everyone who asks you a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reason.</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Sometimes, when someone questions our belief in God, we consider it mockery (which it may be), </a:t>
            </a:r>
            <a:r>
              <a:rPr lang="en-US" i="1" dirty="0">
                <a:latin typeface="Calibri" panose="020F0502020204030204" pitchFamily="34" charset="0"/>
                <a:ea typeface="Calibri" panose="020F0502020204030204" pitchFamily="34" charset="0"/>
                <a:cs typeface="Times New Roman" panose="02020603050405020304" pitchFamily="18" charset="0"/>
              </a:rPr>
              <a:t>and we refuse to give an answer.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Peter says by inspiration that we must be ready, and able, to give one.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concept of </a:t>
            </a:r>
            <a:r>
              <a:rPr lang="en-US" b="1" i="1" dirty="0">
                <a:latin typeface="Calibri" panose="020F0502020204030204" pitchFamily="34" charset="0"/>
                <a:ea typeface="Calibri" panose="020F0502020204030204" pitchFamily="34" charset="0"/>
                <a:cs typeface="Times New Roman" panose="02020603050405020304" pitchFamily="18" charset="0"/>
              </a:rPr>
              <a:t>apologia</a:t>
            </a:r>
            <a:r>
              <a:rPr lang="en-US" b="1" dirty="0">
                <a:latin typeface="Calibri" panose="020F0502020204030204" pitchFamily="34" charset="0"/>
                <a:ea typeface="Calibri" panose="020F0502020204030204" pitchFamily="34" charset="0"/>
                <a:cs typeface="Times New Roman" panose="02020603050405020304" pitchFamily="18" charset="0"/>
              </a:rPr>
              <a:t> is not a simple, “I believe because I have faith and trust He is there,” but a reasonable, logical argument for why you believe.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u="sng" dirty="0">
                <a:latin typeface="Calibri" panose="020F0502020204030204" pitchFamily="34" charset="0"/>
                <a:ea typeface="Calibri" panose="020F0502020204030204" pitchFamily="34" charset="0"/>
                <a:cs typeface="Times New Roman" panose="02020603050405020304" pitchFamily="18" charset="0"/>
              </a:rPr>
              <a:t>Conviction is a necessity. We see the evidence, and reason within ourselves that God exists. This is a personal thing we must all have.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“Let us remember this fact: Human reason cannot prove the Christian religion to be true. It can only show it to be more reasonable than unbelief.” (L.S. Keyser, </a:t>
            </a:r>
            <a:r>
              <a:rPr lang="en-US" i="1" dirty="0">
                <a:latin typeface="Calibri" panose="020F0502020204030204" pitchFamily="34" charset="0"/>
                <a:ea typeface="Calibri" panose="020F0502020204030204" pitchFamily="34" charset="0"/>
                <a:cs typeface="Times New Roman" panose="02020603050405020304" pitchFamily="18" charset="0"/>
              </a:rPr>
              <a:t>A System of Christian Evidence</a:t>
            </a:r>
            <a:r>
              <a:rPr lang="en-US" dirty="0">
                <a:latin typeface="Calibri" panose="020F0502020204030204" pitchFamily="34" charset="0"/>
                <a:ea typeface="Calibri" panose="020F0502020204030204" pitchFamily="34" charset="0"/>
                <a:cs typeface="Times New Roman" panose="02020603050405020304" pitchFamily="18" charset="0"/>
              </a:rPr>
              <a:t>, pg. 31).</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only way we could prove once and for all to skeptics that God exists is if we could pluck Him out of the sky and show Him to them. (This obviously can’t happen.)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However, this certainly does not mean He does not exist.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In the same vein, the skeptic cannot prove once and for all that God does not exist. (Or else I myself would not believe.)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All anyone can do is present evidence, and reason.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question is: what is most reasonable to believe – God exists, or God does not exist?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i="1" dirty="0">
                <a:latin typeface="Calibri" panose="020F0502020204030204" pitchFamily="34" charset="0"/>
                <a:ea typeface="Calibri" panose="020F0502020204030204" pitchFamily="34" charset="0"/>
                <a:cs typeface="Times New Roman" panose="02020603050405020304" pitchFamily="18" charset="0"/>
              </a:rPr>
              <a:t>Why is it most reasonable to believe God exists? </a:t>
            </a:r>
            <a:r>
              <a:rPr lang="en-US"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Proof of God’s Existence</a:t>
            </a:r>
          </a:p>
          <a:p>
            <a:endParaRPr lang="en-US" dirty="0"/>
          </a:p>
        </p:txBody>
      </p:sp>
      <p:sp>
        <p:nvSpPr>
          <p:cNvPr id="4" name="Slide Number Placeholder 3"/>
          <p:cNvSpPr>
            <a:spLocks noGrp="1"/>
          </p:cNvSpPr>
          <p:nvPr>
            <p:ph type="sldNum" sz="quarter" idx="10"/>
          </p:nvPr>
        </p:nvSpPr>
        <p:spPr/>
        <p:txBody>
          <a:bodyPr/>
          <a:lstStyle/>
          <a:p>
            <a:fld id="{7F57C1FE-8980-4E7E-B7BD-37ADFE899437}" type="slidenum">
              <a:rPr lang="en-US" smtClean="0"/>
              <a:t>3</a:t>
            </a:fld>
            <a:endParaRPr lang="en-US"/>
          </a:p>
        </p:txBody>
      </p:sp>
    </p:spTree>
    <p:extLst>
      <p:ext uri="{BB962C8B-B14F-4D97-AF65-F5344CB8AC3E}">
        <p14:creationId xmlns:p14="http://schemas.microsoft.com/office/powerpoint/2010/main" val="217880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Proof of God’s Existence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Existence of Matter (Has to have a cause. Opposed to chance.)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Things exist. Where did everything come from?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Why does it have to come from somewhere?</a:t>
            </a:r>
          </a:p>
          <a:p>
            <a:pPr marL="1143000" marR="0" lvl="2" indent="-228600">
              <a:lnSpc>
                <a:spcPct val="107000"/>
              </a:lnSpc>
              <a:spcBef>
                <a:spcPts val="0"/>
              </a:spcBef>
              <a:spcAft>
                <a:spcPts val="0"/>
              </a:spcAft>
              <a:buFont typeface="+mj-lt"/>
              <a:buAutoNum type="romanLcPeriod"/>
            </a:pPr>
            <a:r>
              <a:rPr lang="en-US" b="1" i="1" u="sng" dirty="0">
                <a:latin typeface="Calibri" panose="020F0502020204030204" pitchFamily="34" charset="0"/>
                <a:ea typeface="Calibri" panose="020F0502020204030204" pitchFamily="34" charset="0"/>
                <a:cs typeface="Times New Roman" panose="02020603050405020304" pitchFamily="18" charset="0"/>
              </a:rPr>
              <a:t>“The universal law of cause and effect states that for every effect there is a definite cause, likewise for every cause there is a definite effect.”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Universe is an obvious effect of a cause. (Even unbelieving scientists understand this truth – Ex: big bang is the cause they say.)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Is the cause mere chance?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Firstly, NO, because matter is not eternal. It had to have a beginning. THAT, scientists have no answer for.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idea is that, given enough time, anything can happen. (Given enough time, the universe eventually formed into what it is today.)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Numbered Penny example: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Ten pennies numbered 1-10. Put in pocket and shuffle.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Take out in sequence 1-10, putting each coin back and reshuffling after the draw.</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Chance of drawing them all from 1-10 in succession is: ONE chance in TEN BILLION.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 many other factors and conditions are necessary for the material universe to come about by chance: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earth rotates on its axis one thousand miles an hour; if it turned at one hundred miles an hour, our days and nights would be ten times as long as now, and the hot sun would burn up our vegetation each long day while in the long night any surviving sprout would freeze.” (A. </a:t>
            </a:r>
            <a:r>
              <a:rPr lang="en-US" dirty="0" err="1">
                <a:latin typeface="Calibri" panose="020F0502020204030204" pitchFamily="34" charset="0"/>
                <a:ea typeface="Calibri" panose="020F0502020204030204" pitchFamily="34" charset="0"/>
                <a:cs typeface="Times New Roman" panose="02020603050405020304" pitchFamily="18" charset="0"/>
              </a:rPr>
              <a:t>Cressy</a:t>
            </a:r>
            <a:r>
              <a:rPr lang="en-US" dirty="0">
                <a:latin typeface="Calibri" panose="020F0502020204030204" pitchFamily="34" charset="0"/>
                <a:ea typeface="Calibri" panose="020F0502020204030204" pitchFamily="34" charset="0"/>
                <a:cs typeface="Times New Roman" panose="02020603050405020304" pitchFamily="18" charset="0"/>
              </a:rPr>
              <a:t> Morrison, </a:t>
            </a:r>
            <a:r>
              <a:rPr lang="en-US" i="1" dirty="0">
                <a:latin typeface="Calibri" panose="020F0502020204030204" pitchFamily="34" charset="0"/>
                <a:ea typeface="Calibri" panose="020F0502020204030204" pitchFamily="34" charset="0"/>
                <a:cs typeface="Times New Roman" panose="02020603050405020304" pitchFamily="18" charset="0"/>
              </a:rPr>
              <a:t>Man Does Not Stand Alone</a:t>
            </a:r>
            <a:r>
              <a:rPr lang="en-US" dirty="0">
                <a:latin typeface="Calibri" panose="020F0502020204030204" pitchFamily="34" charset="0"/>
                <a:ea typeface="Calibri" panose="020F0502020204030204" pitchFamily="34" charset="0"/>
                <a:cs typeface="Times New Roman" panose="02020603050405020304" pitchFamily="18" charset="0"/>
              </a:rPr>
              <a:t>, Entire book.) (</a:t>
            </a:r>
            <a:r>
              <a:rPr lang="en-US" b="1" dirty="0">
                <a:latin typeface="Calibri" panose="020F0502020204030204" pitchFamily="34" charset="0"/>
                <a:ea typeface="Calibri" panose="020F0502020204030204" pitchFamily="34" charset="0"/>
                <a:cs typeface="Times New Roman" panose="02020603050405020304" pitchFamily="18" charset="0"/>
              </a:rPr>
              <a:t>BELIEVING scientist.)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“Again, the sun, the source of our life, has a surface temperature of 12,000 degrees Fahrenheit, and our earth is just far enough away so that this ‘eternal fire’ warms us just enough and not too much! If the sun gave off only half of its present radiation, we would freeze and if it gave half as much more, we would roast.” (</a:t>
            </a:r>
            <a:r>
              <a:rPr lang="en-US" i="1" dirty="0">
                <a:latin typeface="Calibri" panose="020F0502020204030204" pitchFamily="34" charset="0"/>
                <a:ea typeface="Calibri" panose="020F0502020204030204" pitchFamily="34" charset="0"/>
                <a:cs typeface="Times New Roman" panose="02020603050405020304" pitchFamily="18" charset="0"/>
              </a:rPr>
              <a:t>Ibid.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With regard to the chances of the entire material universe coming about by chance, the percentage number would be so infinitesimal that if it represented anything else, a person would just say, </a:t>
            </a:r>
            <a:r>
              <a:rPr lang="en-US" b="1" u="sng" dirty="0">
                <a:latin typeface="Calibri" panose="020F0502020204030204" pitchFamily="34" charset="0"/>
                <a:ea typeface="Calibri" panose="020F0502020204030204" pitchFamily="34" charset="0"/>
                <a:cs typeface="Times New Roman" panose="02020603050405020304" pitchFamily="18" charset="0"/>
              </a:rPr>
              <a:t>“ZERO CHANCE.”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If I told you I could perform the penny example, you would not believe 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cause is God!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F57C1FE-8980-4E7E-B7BD-37ADFE899437}" type="slidenum">
              <a:rPr lang="en-US" smtClean="0"/>
              <a:t>4</a:t>
            </a:fld>
            <a:endParaRPr lang="en-US"/>
          </a:p>
        </p:txBody>
      </p:sp>
    </p:spTree>
    <p:extLst>
      <p:ext uri="{BB962C8B-B14F-4D97-AF65-F5344CB8AC3E}">
        <p14:creationId xmlns:p14="http://schemas.microsoft.com/office/powerpoint/2010/main" val="1000867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cause is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3:4</a:t>
            </a:r>
            <a:r>
              <a:rPr lang="en-US" dirty="0">
                <a:latin typeface="Calibri" panose="020F0502020204030204" pitchFamily="34" charset="0"/>
                <a:ea typeface="Calibri" panose="020F0502020204030204" pitchFamily="34" charset="0"/>
                <a:cs typeface="Times New Roman" panose="02020603050405020304" pitchFamily="18" charset="0"/>
              </a:rPr>
              <a:t> – We know when we see a house, it didn’t come about by chance.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house has a cause.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That cause was the builder.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So it is with,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things,”</a:t>
            </a:r>
            <a:r>
              <a:rPr lang="en-US" b="1" dirty="0">
                <a:latin typeface="Calibri" panose="020F0502020204030204" pitchFamily="34" charset="0"/>
                <a:ea typeface="Calibri" panose="020F0502020204030204" pitchFamily="34" charset="0"/>
                <a:cs typeface="Times New Roman" panose="02020603050405020304" pitchFamily="18" charset="0"/>
              </a:rPr>
              <a:t> and the builder is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1:18-23</a:t>
            </a:r>
            <a:r>
              <a:rPr lang="en-US" dirty="0">
                <a:latin typeface="Calibri" panose="020F0502020204030204" pitchFamily="34" charset="0"/>
                <a:ea typeface="Calibri" panose="020F0502020204030204" pitchFamily="34" charset="0"/>
                <a:cs typeface="Times New Roman" panose="02020603050405020304" pitchFamily="18" charset="0"/>
              </a:rPr>
              <a:t> – God has revealed Himself in creation.</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“God has shown it to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 – “understood by the things that are made”</a:t>
            </a:r>
            <a:r>
              <a:rPr lang="en-US" dirty="0">
                <a:latin typeface="Calibri" panose="020F0502020204030204" pitchFamily="34" charset="0"/>
                <a:ea typeface="Calibri" panose="020F0502020204030204" pitchFamily="34" charset="0"/>
                <a:cs typeface="Times New Roman" panose="02020603050405020304" pitchFamily="18" charset="0"/>
              </a:rPr>
              <a:t> – see the effect, and know there is a cause. What kind of cause?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Invisible attributes:</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“eternal power”</a:t>
            </a:r>
            <a:r>
              <a:rPr lang="en-US" dirty="0">
                <a:latin typeface="Calibri" panose="020F0502020204030204" pitchFamily="34" charset="0"/>
                <a:ea typeface="Calibri" panose="020F0502020204030204" pitchFamily="34" charset="0"/>
                <a:cs typeface="Times New Roman" panose="02020603050405020304" pitchFamily="18" charset="0"/>
              </a:rPr>
              <a:t> – matter is not everlasting, but has a beginning. </a:t>
            </a:r>
            <a:r>
              <a:rPr lang="en-US" i="1" dirty="0">
                <a:latin typeface="Calibri" panose="020F0502020204030204" pitchFamily="34" charset="0"/>
                <a:ea typeface="Calibri" panose="020F0502020204030204" pitchFamily="34" charset="0"/>
                <a:cs typeface="Times New Roman" panose="02020603050405020304" pitchFamily="18" charset="0"/>
              </a:rPr>
              <a:t>Such beginning could only be brought about by a transcendent power (one that is everlasting).</a:t>
            </a:r>
            <a:r>
              <a:rPr lang="en-US" dirty="0">
                <a:latin typeface="Calibri" panose="020F0502020204030204" pitchFamily="34" charset="0"/>
                <a:ea typeface="Calibri" panose="020F0502020204030204" pitchFamily="34" charset="0"/>
                <a:cs typeface="Times New Roman" panose="02020603050405020304" pitchFamily="18" charset="0"/>
              </a:rPr>
              <a:t> What kind of Person has that kind of power?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“Godhead”; “divine nature” (NASB)</a:t>
            </a:r>
            <a:r>
              <a:rPr lang="en-US" dirty="0">
                <a:latin typeface="Calibri" panose="020F0502020204030204" pitchFamily="34" charset="0"/>
                <a:ea typeface="Calibri" panose="020F0502020204030204" pitchFamily="34" charset="0"/>
                <a:cs typeface="Times New Roman" panose="02020603050405020304" pitchFamily="18" charset="0"/>
              </a:rPr>
              <a:t> – since matter is not everlasting or eternal, no person of matter could possess such power. </a:t>
            </a:r>
            <a:r>
              <a:rPr lang="en-US" i="1" dirty="0">
                <a:latin typeface="Calibri" panose="020F0502020204030204" pitchFamily="34" charset="0"/>
                <a:ea typeface="Calibri" panose="020F0502020204030204" pitchFamily="34" charset="0"/>
                <a:cs typeface="Times New Roman" panose="02020603050405020304" pitchFamily="18" charset="0"/>
              </a:rPr>
              <a:t>The Person must be immaterial, or Spiritual – Divine.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creation speaks to us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19:1-4a</a:t>
            </a:r>
            <a:r>
              <a:rPr lang="en-US" dirty="0">
                <a:latin typeface="Calibri" panose="020F0502020204030204" pitchFamily="34" charset="0"/>
                <a:ea typeface="Calibri" panose="020F0502020204030204" pitchFamily="34" charset="0"/>
                <a:cs typeface="Times New Roman" panose="02020603050405020304" pitchFamily="18" charset="0"/>
              </a:rPr>
              <a:t> – While there are no words, the universe speaks of God’s existence.</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fool has said in his heart, ‘There is no God’” (Psalm 14:1)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Evidence of Design (Teleological Argument </a:t>
            </a:r>
            <a:r>
              <a:rPr lang="en-US" b="1" dirty="0">
                <a:latin typeface="Calibri" panose="020F0502020204030204" pitchFamily="34" charset="0"/>
                <a:ea typeface="Calibri" panose="020F0502020204030204" pitchFamily="34" charset="0"/>
                <a:cs typeface="Times New Roman" panose="02020603050405020304" pitchFamily="18" charset="0"/>
              </a:rPr>
              <a:t>– teleology – explanation of phenomena by the purpose they serve rather than their cause.</a:t>
            </a:r>
            <a:r>
              <a:rPr lang="en-US" dirty="0">
                <a:latin typeface="Calibri" panose="020F0502020204030204" pitchFamily="34" charset="0"/>
                <a:ea typeface="Calibri" panose="020F0502020204030204" pitchFamily="34" charset="0"/>
                <a:cs typeface="Times New Roman" panose="02020603050405020304" pitchFamily="18" charset="0"/>
              </a:rPr>
              <a:t> Why is this here? It is for this. Means it was designed for that purpose. Hence, a designer – God.)</a:t>
            </a:r>
          </a:p>
          <a:p>
            <a:endParaRPr lang="en-US" dirty="0"/>
          </a:p>
        </p:txBody>
      </p:sp>
      <p:sp>
        <p:nvSpPr>
          <p:cNvPr id="4" name="Slide Number Placeholder 3"/>
          <p:cNvSpPr>
            <a:spLocks noGrp="1"/>
          </p:cNvSpPr>
          <p:nvPr>
            <p:ph type="sldNum" sz="quarter" idx="10"/>
          </p:nvPr>
        </p:nvSpPr>
        <p:spPr/>
        <p:txBody>
          <a:bodyPr/>
          <a:lstStyle/>
          <a:p>
            <a:fld id="{7F57C1FE-8980-4E7E-B7BD-37ADFE899437}" type="slidenum">
              <a:rPr lang="en-US" smtClean="0"/>
              <a:t>5</a:t>
            </a:fld>
            <a:endParaRPr lang="en-US"/>
          </a:p>
        </p:txBody>
      </p:sp>
    </p:spTree>
    <p:extLst>
      <p:ext uri="{BB962C8B-B14F-4D97-AF65-F5344CB8AC3E}">
        <p14:creationId xmlns:p14="http://schemas.microsoft.com/office/powerpoint/2010/main" val="12359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Evidence of Design (Teleological Argument </a:t>
            </a:r>
            <a:r>
              <a:rPr lang="en-US" b="1" dirty="0">
                <a:latin typeface="Calibri" panose="020F0502020204030204" pitchFamily="34" charset="0"/>
                <a:ea typeface="Calibri" panose="020F0502020204030204" pitchFamily="34" charset="0"/>
                <a:cs typeface="Times New Roman" panose="02020603050405020304" pitchFamily="18" charset="0"/>
              </a:rPr>
              <a:t>– teleology – explanation of phenomena by the purpose they serve rather than their cause.</a:t>
            </a:r>
            <a:r>
              <a:rPr lang="en-US" dirty="0">
                <a:latin typeface="Calibri" panose="020F0502020204030204" pitchFamily="34" charset="0"/>
                <a:ea typeface="Calibri" panose="020F0502020204030204" pitchFamily="34" charset="0"/>
                <a:cs typeface="Times New Roman" panose="02020603050405020304" pitchFamily="18" charset="0"/>
              </a:rPr>
              <a:t> Why is this here? It is for this. Means it was designed for that purpose. Hence, a designer –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Watch example: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Rolex watch – 115 moving parts.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All parts have a purpose, and must be placed correctly, and precisely in order for the watch to work.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Designer? OF COURSE!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Animal behavior: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Ever wonder what God means when He says He provides for the animals</a:t>
            </a:r>
            <a:r>
              <a:rPr lang="en-US" b="1" dirty="0">
                <a:latin typeface="Calibri" panose="020F0502020204030204" pitchFamily="34" charset="0"/>
                <a:ea typeface="Calibri" panose="020F0502020204030204" pitchFamily="34" charset="0"/>
                <a:cs typeface="Times New Roman" panose="02020603050405020304" pitchFamily="18" charset="0"/>
              </a:rPr>
              <a:t>? He means that, in His wisdom, He designed them to be able to function according to their needs.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Lion: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Job 38:39-40</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When God questions Job – can you explain how this works?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40)</a:t>
            </a:r>
            <a:r>
              <a:rPr lang="en-US" dirty="0">
                <a:latin typeface="Calibri" panose="020F0502020204030204" pitchFamily="34" charset="0"/>
                <a:ea typeface="Calibri" panose="020F0502020204030204" pitchFamily="34" charset="0"/>
                <a:cs typeface="Times New Roman" panose="02020603050405020304" pitchFamily="18" charset="0"/>
              </a:rPr>
              <a:t> – The lion’s posture while hunting is always the same. Why? God designed them to hunt that way!</a:t>
            </a: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Otherwise they would not catch their prey.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Hawk and Eagle: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Job 39:26-30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26)</a:t>
            </a:r>
            <a:r>
              <a:rPr lang="en-US" dirty="0">
                <a:latin typeface="Calibri" panose="020F0502020204030204" pitchFamily="34" charset="0"/>
                <a:ea typeface="Calibri" panose="020F0502020204030204" pitchFamily="34" charset="0"/>
                <a:cs typeface="Times New Roman" panose="02020603050405020304" pitchFamily="18" charset="0"/>
              </a:rPr>
              <a:t> – Hawk flies SOUTH for migration. Consistently when the season comes. Why? God designed them with the wisdom to do such!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27-28)</a:t>
            </a:r>
            <a:r>
              <a:rPr lang="en-US" dirty="0">
                <a:latin typeface="Calibri" panose="020F0502020204030204" pitchFamily="34" charset="0"/>
                <a:ea typeface="Calibri" panose="020F0502020204030204" pitchFamily="34" charset="0"/>
                <a:cs typeface="Times New Roman" panose="02020603050405020304" pitchFamily="18" charset="0"/>
              </a:rPr>
              <a:t> – Eagles nest is high because it is a stronghold. Keeps it away from other animals and danger. Why? God designed them to do such!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29)</a:t>
            </a:r>
            <a:r>
              <a:rPr lang="en-US" dirty="0">
                <a:latin typeface="Calibri" panose="020F0502020204030204" pitchFamily="34" charset="0"/>
                <a:ea typeface="Calibri" panose="020F0502020204030204" pitchFamily="34" charset="0"/>
                <a:cs typeface="Times New Roman" panose="02020603050405020304" pitchFamily="18" charset="0"/>
              </a:rPr>
              <a:t> – The height of their nest also allows them to find prey.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These things are regular. These animals always act in this way unfailingly. That is an indication of design. An indication of a DESIGNER.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Human body: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139:14</a:t>
            </a:r>
            <a:r>
              <a:rPr lang="en-US" dirty="0">
                <a:latin typeface="Calibri" panose="020F0502020204030204" pitchFamily="34" charset="0"/>
                <a:ea typeface="Calibri" panose="020F0502020204030204" pitchFamily="34" charset="0"/>
                <a:cs typeface="Times New Roman" panose="02020603050405020304" pitchFamily="18" charset="0"/>
              </a:rPr>
              <a:t> – The Psalmist understood he was made. Made by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Digestion and nutrients: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6:13</a:t>
            </a:r>
            <a:r>
              <a:rPr lang="en-US" dirty="0">
                <a:latin typeface="Calibri" panose="020F0502020204030204" pitchFamily="34" charset="0"/>
                <a:ea typeface="Calibri" panose="020F0502020204030204" pitchFamily="34" charset="0"/>
                <a:cs typeface="Times New Roman" panose="02020603050405020304" pitchFamily="18" charset="0"/>
              </a:rPr>
              <a:t> (Speaking of the misconception that fornication was okay.) – The stomach has a designed purpose. As does food.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Stomach needs food to digest and give nutrients to the body. Why do edible things exist? For the stomach – God made them both.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“Give us this day our daily bread” (Matthew 6:11</a:t>
            </a:r>
            <a:r>
              <a:rPr lang="en-US" dirty="0">
                <a:latin typeface="Calibri" panose="020F0502020204030204" pitchFamily="34" charset="0"/>
                <a:ea typeface="Calibri" panose="020F0502020204030204" pitchFamily="34" charset="0"/>
                <a:cs typeface="Times New Roman" panose="02020603050405020304" pitchFamily="18" charset="0"/>
              </a:rPr>
              <a:t> – because we NEED IT according to our bodies design.)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There are so many other examples concerning the human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hearing ear and the seeing eye, the Lord has made them both” (Proverbs 20:12).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Eyes and ears are made, have a design, and a purpose.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Scientists can explain some of these things with animals and humans to a certain degree. </a:t>
            </a:r>
            <a:r>
              <a:rPr lang="en-US" b="1" i="1" u="sng" dirty="0">
                <a:latin typeface="Calibri" panose="020F0502020204030204" pitchFamily="34" charset="0"/>
                <a:ea typeface="Calibri" panose="020F0502020204030204" pitchFamily="34" charset="0"/>
                <a:cs typeface="Times New Roman" panose="02020603050405020304" pitchFamily="18" charset="0"/>
              </a:rPr>
              <a:t>One thing they cannot do is explain the concept of morality that exists with humans, but not animals.</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Existence of Morality</a:t>
            </a:r>
          </a:p>
          <a:p>
            <a:endParaRPr lang="en-US" dirty="0"/>
          </a:p>
        </p:txBody>
      </p:sp>
      <p:sp>
        <p:nvSpPr>
          <p:cNvPr id="4" name="Slide Number Placeholder 3"/>
          <p:cNvSpPr>
            <a:spLocks noGrp="1"/>
          </p:cNvSpPr>
          <p:nvPr>
            <p:ph type="sldNum" sz="quarter" idx="10"/>
          </p:nvPr>
        </p:nvSpPr>
        <p:spPr/>
        <p:txBody>
          <a:bodyPr/>
          <a:lstStyle/>
          <a:p>
            <a:fld id="{7F57C1FE-8980-4E7E-B7BD-37ADFE899437}" type="slidenum">
              <a:rPr lang="en-US" smtClean="0"/>
              <a:t>6</a:t>
            </a:fld>
            <a:endParaRPr lang="en-US"/>
          </a:p>
        </p:txBody>
      </p:sp>
    </p:spTree>
    <p:extLst>
      <p:ext uri="{BB962C8B-B14F-4D97-AF65-F5344CB8AC3E}">
        <p14:creationId xmlns:p14="http://schemas.microsoft.com/office/powerpoint/2010/main" val="2802287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Existence of Morality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All men everywhere have a SENSE of right and wrong – may not be correct, but the sense is still there.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A.E. Taylor said that man may draw “the line between right and wrong in a different place, but at least they all agree that there is such a line to be drawn.” (A.E. Taylor, </a:t>
            </a:r>
            <a:r>
              <a:rPr lang="en-US" i="1" dirty="0">
                <a:latin typeface="Calibri" panose="020F0502020204030204" pitchFamily="34" charset="0"/>
                <a:ea typeface="Calibri" panose="020F0502020204030204" pitchFamily="34" charset="0"/>
                <a:cs typeface="Times New Roman" panose="02020603050405020304" pitchFamily="18" charset="0"/>
              </a:rPr>
              <a:t>Does God Exist?</a:t>
            </a:r>
            <a:r>
              <a:rPr lang="en-US" dirty="0">
                <a:latin typeface="Calibri" panose="020F0502020204030204" pitchFamily="34" charset="0"/>
                <a:ea typeface="Calibri" panose="020F0502020204030204" pitchFamily="34" charset="0"/>
                <a:cs typeface="Times New Roman" panose="02020603050405020304" pitchFamily="18" charset="0"/>
              </a:rPr>
              <a:t>, pg. 84)</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Where does this come from?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anatomy and physiology of humans and animals can be observed, and explained to a degree.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i="1" dirty="0">
                <a:latin typeface="Calibri" panose="020F0502020204030204" pitchFamily="34" charset="0"/>
                <a:ea typeface="Calibri" panose="020F0502020204030204" pitchFamily="34" charset="0"/>
                <a:cs typeface="Times New Roman" panose="02020603050405020304" pitchFamily="18" charset="0"/>
              </a:rPr>
              <a:t>This is because these things are tangible, thus observable.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know </a:t>
            </a:r>
            <a:r>
              <a:rPr lang="en-US" b="1" dirty="0">
                <a:latin typeface="Calibri" panose="020F0502020204030204" pitchFamily="34" charset="0"/>
                <a:ea typeface="Calibri" panose="020F0502020204030204" pitchFamily="34" charset="0"/>
                <a:cs typeface="Times New Roman" panose="02020603050405020304" pitchFamily="18" charset="0"/>
              </a:rPr>
              <a:t>we are carbon based</a:t>
            </a:r>
            <a:r>
              <a:rPr lang="en-US" dirty="0">
                <a:latin typeface="Calibri" panose="020F0502020204030204" pitchFamily="34" charset="0"/>
                <a:ea typeface="Calibri" panose="020F0502020204030204" pitchFamily="34" charset="0"/>
                <a:cs typeface="Times New Roman" panose="02020603050405020304" pitchFamily="18" charset="0"/>
              </a:rPr>
              <a:t>, because </a:t>
            </a:r>
            <a:r>
              <a:rPr lang="en-US" b="1" dirty="0">
                <a:latin typeface="Calibri" panose="020F0502020204030204" pitchFamily="34" charset="0"/>
                <a:ea typeface="Calibri" panose="020F0502020204030204" pitchFamily="34" charset="0"/>
                <a:cs typeface="Times New Roman" panose="02020603050405020304" pitchFamily="18" charset="0"/>
              </a:rPr>
              <a:t>our chemical makeup shows this to be so</a:t>
            </a:r>
            <a:r>
              <a:rPr lang="en-US" dirty="0">
                <a:latin typeface="Calibri" panose="020F0502020204030204" pitchFamily="34" charset="0"/>
                <a:ea typeface="Calibri" panose="020F0502020204030204" pitchFamily="34" charset="0"/>
                <a:cs typeface="Times New Roman" panose="02020603050405020304" pitchFamily="18" charset="0"/>
              </a:rPr>
              <a:t> – carbon is abundant on earth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dust you are, and to dust you shall return” (Genesis 3:19 – God to Adam)</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Yet morality is not tangible.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is not SHOWN, but </a:t>
            </a:r>
            <a:r>
              <a:rPr lang="en-US" b="1" i="1" dirty="0">
                <a:latin typeface="Calibri" panose="020F0502020204030204" pitchFamily="34" charset="0"/>
                <a:ea typeface="Calibri" panose="020F0502020204030204" pitchFamily="34" charset="0"/>
                <a:cs typeface="Times New Roman" panose="02020603050405020304" pitchFamily="18" charset="0"/>
              </a:rPr>
              <a:t>KNOWN</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So where does it come from?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only explanation for an immaterial existence is an immaterial Person. I.e.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Murder</a:t>
            </a:r>
            <a:r>
              <a:rPr lang="en-US" dirty="0">
                <a:latin typeface="Calibri" panose="020F0502020204030204" pitchFamily="34" charset="0"/>
                <a:ea typeface="Calibri" panose="020F0502020204030204" pitchFamily="34" charset="0"/>
                <a:cs typeface="Times New Roman" panose="02020603050405020304" pitchFamily="18" charset="0"/>
              </a:rPr>
              <a:t> – why do men think it is wrong to murder?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9:4-6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Nakedness</a:t>
            </a:r>
            <a:r>
              <a:rPr lang="en-US" dirty="0">
                <a:latin typeface="Calibri" panose="020F0502020204030204" pitchFamily="34" charset="0"/>
                <a:ea typeface="Calibri" panose="020F0502020204030204" pitchFamily="34" charset="0"/>
                <a:cs typeface="Times New Roman" panose="02020603050405020304" pitchFamily="18" charset="0"/>
              </a:rPr>
              <a:t> – Why do men feel shame with nakedness?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3:8-11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Homosexuality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1:26-28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latin typeface="Calibri" panose="020F0502020204030204" pitchFamily="34" charset="0"/>
                <a:ea typeface="Calibri" panose="020F0502020204030204" pitchFamily="34" charset="0"/>
                <a:cs typeface="Times New Roman" panose="02020603050405020304" pitchFamily="18" charset="0"/>
              </a:rPr>
              <a:t>Although it is growing, the percentage of homosexuals is miniscule compared to the rest of the heterosexual world. Why?</a:t>
            </a:r>
            <a:r>
              <a:rPr lang="en-US" dirty="0">
                <a:latin typeface="Calibri" panose="020F0502020204030204" pitchFamily="34" charset="0"/>
                <a:ea typeface="Calibri" panose="020F0502020204030204" pitchFamily="34" charset="0"/>
                <a:cs typeface="Times New Roman" panose="02020603050405020304" pitchFamily="18" charset="0"/>
              </a:rPr>
              <a:t> There is shame, and it is unnatural. (More and more think it is okay because of the debased mind God has given them over to.)</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Many other examples.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universal existence of morality within man demands the existence of an eternal MORAL BEING – GOD.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F57C1FE-8980-4E7E-B7BD-37ADFE899437}" type="slidenum">
              <a:rPr lang="en-US" smtClean="0"/>
              <a:t>7</a:t>
            </a:fld>
            <a:endParaRPr lang="en-US"/>
          </a:p>
        </p:txBody>
      </p:sp>
    </p:spTree>
    <p:extLst>
      <p:ext uri="{BB962C8B-B14F-4D97-AF65-F5344CB8AC3E}">
        <p14:creationId xmlns:p14="http://schemas.microsoft.com/office/powerpoint/2010/main" val="2228999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most REASONABLE, LIKELY, and LOGICAL conclusion is that </a:t>
            </a:r>
            <a:r>
              <a:rPr lang="en-US" b="1" dirty="0">
                <a:latin typeface="Calibri" panose="020F0502020204030204" pitchFamily="34" charset="0"/>
                <a:ea typeface="Calibri" panose="020F0502020204030204" pitchFamily="34" charset="0"/>
                <a:cs typeface="Times New Roman" panose="02020603050405020304" pitchFamily="18" charset="0"/>
              </a:rPr>
              <a:t>There is a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Where did God come from?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is the Cause of matter. </a:t>
            </a:r>
            <a:r>
              <a:rPr lang="en-US" i="1" dirty="0">
                <a:latin typeface="Calibri" panose="020F0502020204030204" pitchFamily="34" charset="0"/>
                <a:ea typeface="Calibri" panose="020F0502020204030204" pitchFamily="34" charset="0"/>
                <a:cs typeface="Times New Roman" panose="02020603050405020304" pitchFamily="18" charset="0"/>
              </a:rPr>
              <a:t>What caused God to exist?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is the Designer of all we see. </a:t>
            </a:r>
            <a:r>
              <a:rPr lang="en-US" i="1" dirty="0">
                <a:latin typeface="Calibri" panose="020F0502020204030204" pitchFamily="34" charset="0"/>
                <a:ea typeface="Calibri" panose="020F0502020204030204" pitchFamily="34" charset="0"/>
                <a:cs typeface="Times New Roman" panose="02020603050405020304" pitchFamily="18" charset="0"/>
              </a:rPr>
              <a:t>Who, or what, designed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is the Author of morality. </a:t>
            </a:r>
            <a:r>
              <a:rPr lang="en-US" i="1" dirty="0">
                <a:latin typeface="Calibri" panose="020F0502020204030204" pitchFamily="34" charset="0"/>
                <a:ea typeface="Calibri" panose="020F0502020204030204" pitchFamily="34" charset="0"/>
                <a:cs typeface="Times New Roman" panose="02020603050405020304" pitchFamily="18" charset="0"/>
              </a:rPr>
              <a:t>Who defined, or thought up, or created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God did not come from anywhere. God is the uncaused cause. That is the only reasonable explanation.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beginning God” (Genesis 1:1)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rabicPeriod"/>
            </a:pPr>
            <a:r>
              <a:rPr lang="en-US" b="1" i="1" dirty="0">
                <a:latin typeface="Calibri" panose="020F0502020204030204" pitchFamily="34" charset="0"/>
                <a:ea typeface="Calibri" panose="020F0502020204030204" pitchFamily="34" charset="0"/>
                <a:cs typeface="Times New Roman" panose="02020603050405020304" pitchFamily="18" charset="0"/>
              </a:rPr>
              <a:t>THERE IS A GOD</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7F57C1FE-8980-4E7E-B7BD-37ADFE899437}" type="slidenum">
              <a:rPr lang="en-US" smtClean="0"/>
              <a:t>8</a:t>
            </a:fld>
            <a:endParaRPr lang="en-US"/>
          </a:p>
        </p:txBody>
      </p:sp>
    </p:spTree>
    <p:extLst>
      <p:ext uri="{BB962C8B-B14F-4D97-AF65-F5344CB8AC3E}">
        <p14:creationId xmlns:p14="http://schemas.microsoft.com/office/powerpoint/2010/main" val="2872385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BDEB96-0297-4B50-9971-F20234722C43}"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146358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DEB96-0297-4B50-9971-F20234722C43}"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184033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DEB96-0297-4B50-9971-F20234722C43}"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378309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DEB96-0297-4B50-9971-F20234722C43}"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302736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BDEB96-0297-4B50-9971-F20234722C43}"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293084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BDEB96-0297-4B50-9971-F20234722C43}"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331402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BDEB96-0297-4B50-9971-F20234722C43}"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314645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BDEB96-0297-4B50-9971-F20234722C43}"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231467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DEB96-0297-4B50-9971-F20234722C43}"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351056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BDEB96-0297-4B50-9971-F20234722C43}"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70394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BDEB96-0297-4B50-9971-F20234722C43}"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89D9C0-BA46-41FB-BA87-884D2B41CD30}" type="slidenum">
              <a:rPr lang="en-US" smtClean="0"/>
              <a:t>‹#›</a:t>
            </a:fld>
            <a:endParaRPr lang="en-US"/>
          </a:p>
        </p:txBody>
      </p:sp>
    </p:spTree>
    <p:extLst>
      <p:ext uri="{BB962C8B-B14F-4D97-AF65-F5344CB8AC3E}">
        <p14:creationId xmlns:p14="http://schemas.microsoft.com/office/powerpoint/2010/main" val="206756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DEB96-0297-4B50-9971-F20234722C43}" type="datetimeFigureOut">
              <a:rPr lang="en-US" smtClean="0"/>
              <a:t>12/8/2016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9D9C0-BA46-41FB-BA87-884D2B41CD30}" type="slidenum">
              <a:rPr lang="en-US" smtClean="0"/>
              <a:t>‹#›</a:t>
            </a:fld>
            <a:endParaRPr lang="en-US"/>
          </a:p>
        </p:txBody>
      </p:sp>
    </p:spTree>
    <p:extLst>
      <p:ext uri="{BB962C8B-B14F-4D97-AF65-F5344CB8AC3E}">
        <p14:creationId xmlns:p14="http://schemas.microsoft.com/office/powerpoint/2010/main" val="2601883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65715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rot="322122">
            <a:off x="1643268" y="3233535"/>
            <a:ext cx="8908774" cy="2383528"/>
          </a:xfrm>
        </p:spPr>
        <p:txBody>
          <a:bodyPr>
            <a:prstTxWarp prst="textArchUp">
              <a:avLst>
                <a:gd name="adj" fmla="val 10821741"/>
              </a:avLst>
            </a:prstTxWarp>
            <a:normAutofit/>
            <a:scene3d>
              <a:camera prst="orthographicFront"/>
              <a:lightRig rig="threePt" dir="t"/>
            </a:scene3d>
            <a:sp3d extrusionH="57150">
              <a:bevelT w="82550" h="38100" prst="coolSlant"/>
            </a:sp3d>
          </a:bodyPr>
          <a:lstStyle/>
          <a:p>
            <a:r>
              <a:rPr lang="en-US" sz="9600" b="1" dirty="0">
                <a:solidFill>
                  <a:schemeClr val="bg1"/>
                </a:solidFill>
                <a:effectLst>
                  <a:innerShdw blurRad="63500" dist="50800" dir="16200000">
                    <a:prstClr val="black">
                      <a:alpha val="50000"/>
                    </a:prstClr>
                  </a:innerShdw>
                </a:effectLst>
                <a:latin typeface="Edwardian Script ITC" panose="030303020407070D0804" pitchFamily="66" charset="0"/>
              </a:rPr>
              <a:t>There is a God</a:t>
            </a:r>
          </a:p>
        </p:txBody>
      </p:sp>
    </p:spTree>
    <p:extLst>
      <p:ext uri="{BB962C8B-B14F-4D97-AF65-F5344CB8AC3E}">
        <p14:creationId xmlns:p14="http://schemas.microsoft.com/office/powerpoint/2010/main" val="14632086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t="45264"/>
          <a:stretch/>
        </p:blipFill>
        <p:spPr>
          <a:xfrm>
            <a:off x="-4904" y="0"/>
            <a:ext cx="9148904" cy="2816847"/>
          </a:xfrm>
          <a:prstGeom prst="rect">
            <a:avLst/>
          </a:prstGeom>
        </p:spPr>
      </p:pic>
      <p:sp>
        <p:nvSpPr>
          <p:cNvPr id="6" name="Title 1"/>
          <p:cNvSpPr>
            <a:spLocks noGrp="1"/>
          </p:cNvSpPr>
          <p:nvPr>
            <p:ph type="title"/>
          </p:nvPr>
        </p:nvSpPr>
        <p:spPr>
          <a:xfrm>
            <a:off x="628650" y="1213265"/>
            <a:ext cx="7886700" cy="1325563"/>
          </a:xfrm>
        </p:spPr>
        <p:txBody>
          <a:bodyPr>
            <a:prstTxWarp prst="textArchUp">
              <a:avLst/>
            </a:prstTxWarp>
            <a:normAutofit/>
            <a:scene3d>
              <a:camera prst="orthographicFront"/>
              <a:lightRig rig="threePt" dir="t"/>
            </a:scene3d>
            <a:sp3d extrusionH="57150">
              <a:bevelT w="82550" h="38100" prst="coolSlant"/>
            </a:sp3d>
          </a:bodyPr>
          <a:lstStyle/>
          <a:p>
            <a:pPr algn="ctr"/>
            <a:r>
              <a:rPr lang="en-US" sz="6600" b="1" dirty="0">
                <a:solidFill>
                  <a:schemeClr val="bg1"/>
                </a:solidFill>
                <a:effectLst>
                  <a:innerShdw blurRad="63500" dist="50800" dir="16200000">
                    <a:prstClr val="black">
                      <a:alpha val="50000"/>
                    </a:prstClr>
                  </a:innerShdw>
                </a:effectLst>
                <a:latin typeface="Edwardian Script ITC" panose="030303020407070D0804" pitchFamily="66" charset="0"/>
              </a:rPr>
              <a:t>The Christian – an Apologist</a:t>
            </a:r>
          </a:p>
        </p:txBody>
      </p:sp>
      <p:sp>
        <p:nvSpPr>
          <p:cNvPr id="3" name="Content Placeholder 2"/>
          <p:cNvSpPr>
            <a:spLocks noGrp="1"/>
          </p:cNvSpPr>
          <p:nvPr>
            <p:ph idx="1"/>
          </p:nvPr>
        </p:nvSpPr>
        <p:spPr>
          <a:xfrm>
            <a:off x="628650" y="1934817"/>
            <a:ext cx="7886700" cy="4242145"/>
          </a:xfrm>
        </p:spPr>
        <p:txBody>
          <a:bodyPr/>
          <a:lstStyle/>
          <a:p>
            <a:pPr marL="0" indent="0" algn="ctr">
              <a:buNone/>
            </a:pPr>
            <a:r>
              <a:rPr lang="en-US" sz="3600" b="1" dirty="0">
                <a:solidFill>
                  <a:schemeClr val="bg1"/>
                </a:solidFill>
              </a:rPr>
              <a:t>Understanding Faith</a:t>
            </a:r>
          </a:p>
          <a:p>
            <a:pPr marL="0" indent="0" algn="ctr">
              <a:buNone/>
            </a:pPr>
            <a:r>
              <a:rPr lang="en-US" sz="3200" i="1" dirty="0">
                <a:solidFill>
                  <a:schemeClr val="bg1"/>
                </a:solidFill>
              </a:rPr>
              <a:t>– Hebrews 11:6; Romans 10:17; Hebrews 11:1 (Conviction) –</a:t>
            </a:r>
          </a:p>
          <a:p>
            <a:pPr marL="0" indent="0" algn="ctr">
              <a:buNone/>
            </a:pPr>
            <a:r>
              <a:rPr lang="en-US" sz="3600" b="1" dirty="0">
                <a:solidFill>
                  <a:schemeClr val="bg1"/>
                </a:solidFill>
              </a:rPr>
              <a:t>Ready to Give a Defense</a:t>
            </a:r>
          </a:p>
          <a:p>
            <a:pPr marL="0" indent="0" algn="ctr">
              <a:buNone/>
            </a:pPr>
            <a:r>
              <a:rPr lang="en-US" sz="3200" i="1" dirty="0">
                <a:solidFill>
                  <a:schemeClr val="bg1"/>
                </a:solidFill>
              </a:rPr>
              <a:t>– 1 Peter 3:15 –</a:t>
            </a:r>
          </a:p>
          <a:p>
            <a:pPr marL="0" indent="0" algn="ctr">
              <a:buNone/>
            </a:pPr>
            <a:r>
              <a:rPr lang="en-US" sz="3200" dirty="0">
                <a:solidFill>
                  <a:schemeClr val="bg1"/>
                </a:solidFill>
              </a:rPr>
              <a:t>Defense – </a:t>
            </a:r>
            <a:r>
              <a:rPr lang="en-US" sz="3200" i="1" dirty="0">
                <a:solidFill>
                  <a:schemeClr val="bg1"/>
                </a:solidFill>
              </a:rPr>
              <a:t>apologia</a:t>
            </a:r>
            <a:r>
              <a:rPr lang="en-US" sz="3200" dirty="0">
                <a:solidFill>
                  <a:schemeClr val="bg1"/>
                </a:solidFill>
              </a:rPr>
              <a:t> – verbal defense, speech in defense; a </a:t>
            </a:r>
            <a:r>
              <a:rPr lang="en-US" sz="3200" b="1" u="sng" dirty="0">
                <a:solidFill>
                  <a:schemeClr val="bg1"/>
                </a:solidFill>
              </a:rPr>
              <a:t>reasoned</a:t>
            </a:r>
            <a:r>
              <a:rPr lang="en-US" sz="3200" dirty="0">
                <a:solidFill>
                  <a:schemeClr val="bg1"/>
                </a:solidFill>
              </a:rPr>
              <a:t> statement or argument.</a:t>
            </a:r>
          </a:p>
        </p:txBody>
      </p:sp>
    </p:spTree>
    <p:extLst>
      <p:ext uri="{BB962C8B-B14F-4D97-AF65-F5344CB8AC3E}">
        <p14:creationId xmlns:p14="http://schemas.microsoft.com/office/powerpoint/2010/main" val="14566083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t="45264"/>
          <a:stretch/>
        </p:blipFill>
        <p:spPr>
          <a:xfrm>
            <a:off x="-4904" y="0"/>
            <a:ext cx="9148904" cy="2816847"/>
          </a:xfrm>
          <a:prstGeom prst="rect">
            <a:avLst/>
          </a:prstGeom>
        </p:spPr>
      </p:pic>
      <p:sp>
        <p:nvSpPr>
          <p:cNvPr id="6" name="Title 1"/>
          <p:cNvSpPr>
            <a:spLocks noGrp="1"/>
          </p:cNvSpPr>
          <p:nvPr>
            <p:ph type="title"/>
          </p:nvPr>
        </p:nvSpPr>
        <p:spPr>
          <a:xfrm>
            <a:off x="628650" y="1213265"/>
            <a:ext cx="7886700" cy="1325563"/>
          </a:xfrm>
        </p:spPr>
        <p:txBody>
          <a:bodyPr>
            <a:prstTxWarp prst="textArchUp">
              <a:avLst/>
            </a:prstTxWarp>
            <a:normAutofit/>
            <a:scene3d>
              <a:camera prst="orthographicFront"/>
              <a:lightRig rig="threePt" dir="t"/>
            </a:scene3d>
            <a:sp3d extrusionH="57150">
              <a:bevelT w="82550" h="38100" prst="coolSlant"/>
            </a:sp3d>
          </a:bodyPr>
          <a:lstStyle/>
          <a:p>
            <a:pPr algn="ctr"/>
            <a:r>
              <a:rPr lang="en-US" sz="6600" b="1" dirty="0">
                <a:solidFill>
                  <a:schemeClr val="bg1"/>
                </a:solidFill>
                <a:effectLst>
                  <a:innerShdw blurRad="63500" dist="50800" dir="16200000">
                    <a:prstClr val="black">
                      <a:alpha val="50000"/>
                    </a:prstClr>
                  </a:innerShdw>
                </a:effectLst>
                <a:latin typeface="Edwardian Script ITC" panose="030303020407070D0804" pitchFamily="66" charset="0"/>
              </a:rPr>
              <a:t>The Proof of God’s Existence</a:t>
            </a:r>
          </a:p>
        </p:txBody>
      </p:sp>
      <p:sp>
        <p:nvSpPr>
          <p:cNvPr id="3" name="Content Placeholder 2"/>
          <p:cNvSpPr>
            <a:spLocks noGrp="1"/>
          </p:cNvSpPr>
          <p:nvPr>
            <p:ph idx="1"/>
          </p:nvPr>
        </p:nvSpPr>
        <p:spPr>
          <a:xfrm>
            <a:off x="628650" y="1934817"/>
            <a:ext cx="7886700" cy="4242145"/>
          </a:xfrm>
        </p:spPr>
        <p:txBody>
          <a:bodyPr>
            <a:normAutofit lnSpcReduction="10000"/>
          </a:bodyPr>
          <a:lstStyle/>
          <a:p>
            <a:pPr marL="0" indent="0" algn="ctr">
              <a:buNone/>
            </a:pPr>
            <a:r>
              <a:rPr lang="en-US" sz="4400" b="1" dirty="0">
                <a:solidFill>
                  <a:schemeClr val="bg1"/>
                </a:solidFill>
              </a:rPr>
              <a:t>Existence of Matter</a:t>
            </a:r>
          </a:p>
          <a:p>
            <a:pPr marL="0" indent="0" algn="ctr">
              <a:buNone/>
            </a:pPr>
            <a:r>
              <a:rPr lang="en-US" sz="2400" i="1" dirty="0">
                <a:solidFill>
                  <a:schemeClr val="bg1"/>
                </a:solidFill>
              </a:rPr>
              <a:t>“The universal law of cause and effect states that for every effect there is a definite cause, likewise for every cause there is a definite effect.”</a:t>
            </a:r>
          </a:p>
          <a:p>
            <a:pPr marL="0" indent="0" algn="ctr">
              <a:buNone/>
            </a:pPr>
            <a:r>
              <a:rPr lang="en-US" sz="3600" b="1" dirty="0">
                <a:solidFill>
                  <a:schemeClr val="bg1"/>
                </a:solidFill>
              </a:rPr>
              <a:t>Chance?</a:t>
            </a:r>
          </a:p>
          <a:p>
            <a:pPr marL="0" indent="0" algn="ctr">
              <a:buNone/>
            </a:pPr>
            <a:r>
              <a:rPr lang="en-US" dirty="0">
                <a:solidFill>
                  <a:schemeClr val="bg1"/>
                </a:solidFill>
              </a:rPr>
              <a:t>Penny Example: Draw pennies in succession labeled 1-10. Reshuffle after each draw.</a:t>
            </a:r>
          </a:p>
          <a:p>
            <a:pPr marL="0" indent="0" algn="ctr">
              <a:buNone/>
            </a:pPr>
            <a:r>
              <a:rPr lang="en-US" dirty="0">
                <a:solidFill>
                  <a:schemeClr val="bg1"/>
                </a:solidFill>
              </a:rPr>
              <a:t>– Chances of this occurring: One in a TEN BILLION –</a:t>
            </a:r>
          </a:p>
          <a:p>
            <a:pPr marL="0" indent="0" algn="ctr">
              <a:buNone/>
            </a:pPr>
            <a:r>
              <a:rPr lang="en-US" sz="3600" b="1" dirty="0">
                <a:solidFill>
                  <a:schemeClr val="bg1"/>
                </a:solidFill>
              </a:rPr>
              <a:t>What about the universe?</a:t>
            </a:r>
          </a:p>
          <a:p>
            <a:pPr marL="0" indent="0">
              <a:buNone/>
            </a:pPr>
            <a:endParaRPr lang="en-US" dirty="0">
              <a:solidFill>
                <a:schemeClr val="bg1"/>
              </a:solidFill>
            </a:endParaRPr>
          </a:p>
        </p:txBody>
      </p:sp>
    </p:spTree>
    <p:extLst>
      <p:ext uri="{BB962C8B-B14F-4D97-AF65-F5344CB8AC3E}">
        <p14:creationId xmlns:p14="http://schemas.microsoft.com/office/powerpoint/2010/main" val="14848373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t="45264"/>
          <a:stretch/>
        </p:blipFill>
        <p:spPr>
          <a:xfrm>
            <a:off x="-4904" y="0"/>
            <a:ext cx="9148904" cy="2816847"/>
          </a:xfrm>
          <a:prstGeom prst="rect">
            <a:avLst/>
          </a:prstGeom>
        </p:spPr>
      </p:pic>
      <p:sp>
        <p:nvSpPr>
          <p:cNvPr id="6" name="Title 1"/>
          <p:cNvSpPr>
            <a:spLocks noGrp="1"/>
          </p:cNvSpPr>
          <p:nvPr>
            <p:ph type="title"/>
          </p:nvPr>
        </p:nvSpPr>
        <p:spPr>
          <a:xfrm>
            <a:off x="628650" y="1213265"/>
            <a:ext cx="7886700" cy="1325563"/>
          </a:xfrm>
        </p:spPr>
        <p:txBody>
          <a:bodyPr>
            <a:prstTxWarp prst="textArchUp">
              <a:avLst/>
            </a:prstTxWarp>
            <a:normAutofit/>
            <a:scene3d>
              <a:camera prst="orthographicFront"/>
              <a:lightRig rig="threePt" dir="t"/>
            </a:scene3d>
            <a:sp3d extrusionH="57150">
              <a:bevelT w="82550" h="38100" prst="coolSlant"/>
            </a:sp3d>
          </a:bodyPr>
          <a:lstStyle/>
          <a:p>
            <a:pPr algn="ctr"/>
            <a:r>
              <a:rPr lang="en-US" sz="6600" b="1" dirty="0">
                <a:solidFill>
                  <a:schemeClr val="bg1"/>
                </a:solidFill>
                <a:effectLst>
                  <a:innerShdw blurRad="63500" dist="50800" dir="16200000">
                    <a:prstClr val="black">
                      <a:alpha val="50000"/>
                    </a:prstClr>
                  </a:innerShdw>
                </a:effectLst>
                <a:latin typeface="Edwardian Script ITC" panose="030303020407070D0804" pitchFamily="66" charset="0"/>
              </a:rPr>
              <a:t>The Proof of God’s Existence</a:t>
            </a:r>
          </a:p>
        </p:txBody>
      </p:sp>
      <p:sp>
        <p:nvSpPr>
          <p:cNvPr id="3" name="Content Placeholder 2"/>
          <p:cNvSpPr>
            <a:spLocks noGrp="1"/>
          </p:cNvSpPr>
          <p:nvPr>
            <p:ph idx="1"/>
          </p:nvPr>
        </p:nvSpPr>
        <p:spPr>
          <a:xfrm>
            <a:off x="628650" y="1934817"/>
            <a:ext cx="7886700" cy="4242145"/>
          </a:xfrm>
        </p:spPr>
        <p:txBody>
          <a:bodyPr/>
          <a:lstStyle/>
          <a:p>
            <a:pPr marL="0" indent="0" algn="ctr">
              <a:buNone/>
            </a:pPr>
            <a:r>
              <a:rPr lang="en-US" sz="4400" b="1" dirty="0">
                <a:solidFill>
                  <a:schemeClr val="bg1"/>
                </a:solidFill>
              </a:rPr>
              <a:t>Existence of Matter</a:t>
            </a:r>
          </a:p>
          <a:p>
            <a:pPr marL="0" indent="0" algn="ctr">
              <a:buNone/>
            </a:pPr>
            <a:r>
              <a:rPr lang="en-US" sz="2400" i="1" dirty="0">
                <a:solidFill>
                  <a:schemeClr val="bg1"/>
                </a:solidFill>
              </a:rPr>
              <a:t>“The universal law of cause and effect states that for every effect there is a definite cause, likewise for every cause there is a definite effect.”</a:t>
            </a:r>
          </a:p>
          <a:p>
            <a:pPr marL="0" indent="0" algn="ctr">
              <a:buNone/>
            </a:pPr>
            <a:r>
              <a:rPr lang="en-US" sz="3600" b="1" dirty="0">
                <a:solidFill>
                  <a:schemeClr val="bg1"/>
                </a:solidFill>
              </a:rPr>
              <a:t>God?</a:t>
            </a:r>
          </a:p>
          <a:p>
            <a:pPr marL="0" indent="0" algn="ctr">
              <a:buNone/>
            </a:pPr>
            <a:r>
              <a:rPr lang="en-US" sz="3200" i="1" dirty="0">
                <a:solidFill>
                  <a:schemeClr val="bg1"/>
                </a:solidFill>
              </a:rPr>
              <a:t>– Hebrews 3:4; Romans 1:18-23;                      Psalm 19:1-4a –</a:t>
            </a:r>
          </a:p>
          <a:p>
            <a:pPr marL="0" indent="0" algn="ctr">
              <a:buNone/>
            </a:pPr>
            <a:endParaRPr lang="en-US" dirty="0">
              <a:solidFill>
                <a:schemeClr val="bg1"/>
              </a:solidFill>
            </a:endParaRPr>
          </a:p>
        </p:txBody>
      </p:sp>
    </p:spTree>
    <p:extLst>
      <p:ext uri="{BB962C8B-B14F-4D97-AF65-F5344CB8AC3E}">
        <p14:creationId xmlns:p14="http://schemas.microsoft.com/office/powerpoint/2010/main" val="1349576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t="45264"/>
          <a:stretch/>
        </p:blipFill>
        <p:spPr>
          <a:xfrm>
            <a:off x="-4904" y="0"/>
            <a:ext cx="9148904" cy="2816847"/>
          </a:xfrm>
          <a:prstGeom prst="rect">
            <a:avLst/>
          </a:prstGeom>
        </p:spPr>
      </p:pic>
      <p:sp>
        <p:nvSpPr>
          <p:cNvPr id="6" name="Title 1"/>
          <p:cNvSpPr>
            <a:spLocks noGrp="1"/>
          </p:cNvSpPr>
          <p:nvPr>
            <p:ph type="title"/>
          </p:nvPr>
        </p:nvSpPr>
        <p:spPr>
          <a:xfrm>
            <a:off x="628650" y="1213265"/>
            <a:ext cx="7886700" cy="1325563"/>
          </a:xfrm>
        </p:spPr>
        <p:txBody>
          <a:bodyPr>
            <a:prstTxWarp prst="textArchUp">
              <a:avLst/>
            </a:prstTxWarp>
            <a:normAutofit/>
            <a:scene3d>
              <a:camera prst="orthographicFront"/>
              <a:lightRig rig="threePt" dir="t"/>
            </a:scene3d>
            <a:sp3d extrusionH="57150">
              <a:bevelT w="82550" h="38100" prst="coolSlant"/>
            </a:sp3d>
          </a:bodyPr>
          <a:lstStyle/>
          <a:p>
            <a:pPr algn="ctr"/>
            <a:r>
              <a:rPr lang="en-US" sz="6600" b="1" dirty="0">
                <a:solidFill>
                  <a:schemeClr val="bg1"/>
                </a:solidFill>
                <a:effectLst>
                  <a:innerShdw blurRad="63500" dist="50800" dir="16200000">
                    <a:prstClr val="black">
                      <a:alpha val="50000"/>
                    </a:prstClr>
                  </a:innerShdw>
                </a:effectLst>
                <a:latin typeface="Edwardian Script ITC" panose="030303020407070D0804" pitchFamily="66" charset="0"/>
              </a:rPr>
              <a:t>The Proof of God’s Existence</a:t>
            </a:r>
          </a:p>
        </p:txBody>
      </p:sp>
      <p:sp>
        <p:nvSpPr>
          <p:cNvPr id="3" name="Content Placeholder 2"/>
          <p:cNvSpPr>
            <a:spLocks noGrp="1"/>
          </p:cNvSpPr>
          <p:nvPr>
            <p:ph idx="1"/>
          </p:nvPr>
        </p:nvSpPr>
        <p:spPr>
          <a:xfrm>
            <a:off x="628650" y="1934817"/>
            <a:ext cx="7886700" cy="4242145"/>
          </a:xfrm>
        </p:spPr>
        <p:txBody>
          <a:bodyPr/>
          <a:lstStyle/>
          <a:p>
            <a:pPr marL="0" indent="0" algn="ctr">
              <a:buNone/>
            </a:pPr>
            <a:r>
              <a:rPr lang="en-US" sz="4400" b="1" dirty="0">
                <a:solidFill>
                  <a:schemeClr val="bg1"/>
                </a:solidFill>
              </a:rPr>
              <a:t>Evidence of Design</a:t>
            </a:r>
          </a:p>
          <a:p>
            <a:pPr marL="0" indent="0" algn="ctr">
              <a:buNone/>
            </a:pPr>
            <a:r>
              <a:rPr lang="en-US" dirty="0">
                <a:solidFill>
                  <a:schemeClr val="bg1"/>
                </a:solidFill>
              </a:rPr>
              <a:t>Watch Example: Rolex – 115 moving parts</a:t>
            </a:r>
          </a:p>
          <a:p>
            <a:pPr marL="0" indent="0" algn="ctr">
              <a:buNone/>
            </a:pPr>
            <a:r>
              <a:rPr lang="en-US" sz="3600" b="1" dirty="0">
                <a:solidFill>
                  <a:schemeClr val="bg1"/>
                </a:solidFill>
              </a:rPr>
              <a:t>Animal Behavior</a:t>
            </a:r>
          </a:p>
          <a:p>
            <a:pPr marL="0" indent="0" algn="ctr">
              <a:buNone/>
            </a:pPr>
            <a:r>
              <a:rPr lang="en-US" sz="3200" i="1" dirty="0">
                <a:solidFill>
                  <a:schemeClr val="bg1"/>
                </a:solidFill>
              </a:rPr>
              <a:t>The Lion – Job 38:39-40</a:t>
            </a:r>
          </a:p>
          <a:p>
            <a:pPr marL="0" indent="0" algn="ctr">
              <a:buNone/>
            </a:pPr>
            <a:r>
              <a:rPr lang="en-US" sz="3200" i="1" dirty="0">
                <a:solidFill>
                  <a:schemeClr val="bg1"/>
                </a:solidFill>
              </a:rPr>
              <a:t>The Hawk and Eagle – Job 39:26-30</a:t>
            </a:r>
          </a:p>
          <a:p>
            <a:pPr marL="0" indent="0" algn="ctr">
              <a:buNone/>
            </a:pPr>
            <a:r>
              <a:rPr lang="en-US" sz="3600" b="1" dirty="0">
                <a:solidFill>
                  <a:schemeClr val="bg1"/>
                </a:solidFill>
              </a:rPr>
              <a:t>The Human Body </a:t>
            </a:r>
            <a:r>
              <a:rPr lang="en-US" i="1" dirty="0">
                <a:solidFill>
                  <a:schemeClr val="bg1"/>
                </a:solidFill>
              </a:rPr>
              <a:t>(Psalm 139:14)</a:t>
            </a:r>
          </a:p>
          <a:p>
            <a:pPr marL="0" indent="0" algn="ctr">
              <a:buNone/>
            </a:pPr>
            <a:r>
              <a:rPr lang="en-US" sz="3200" i="1" dirty="0">
                <a:solidFill>
                  <a:schemeClr val="bg1"/>
                </a:solidFill>
              </a:rPr>
              <a:t>Digestion and Nutrients: 1 Corinthians 6:13</a:t>
            </a:r>
          </a:p>
          <a:p>
            <a:pPr marL="0" indent="0" algn="ctr">
              <a:buNone/>
            </a:pPr>
            <a:endParaRPr lang="en-US" dirty="0">
              <a:solidFill>
                <a:schemeClr val="bg1"/>
              </a:solidFill>
            </a:endParaRPr>
          </a:p>
        </p:txBody>
      </p:sp>
    </p:spTree>
    <p:extLst>
      <p:ext uri="{BB962C8B-B14F-4D97-AF65-F5344CB8AC3E}">
        <p14:creationId xmlns:p14="http://schemas.microsoft.com/office/powerpoint/2010/main" val="7741211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t="45264"/>
          <a:stretch/>
        </p:blipFill>
        <p:spPr>
          <a:xfrm>
            <a:off x="-4904" y="0"/>
            <a:ext cx="9148904" cy="2816847"/>
          </a:xfrm>
          <a:prstGeom prst="rect">
            <a:avLst/>
          </a:prstGeom>
        </p:spPr>
      </p:pic>
      <p:sp>
        <p:nvSpPr>
          <p:cNvPr id="6" name="Title 1"/>
          <p:cNvSpPr>
            <a:spLocks noGrp="1"/>
          </p:cNvSpPr>
          <p:nvPr>
            <p:ph type="title"/>
          </p:nvPr>
        </p:nvSpPr>
        <p:spPr>
          <a:xfrm>
            <a:off x="628650" y="1213265"/>
            <a:ext cx="7886700" cy="1325563"/>
          </a:xfrm>
        </p:spPr>
        <p:txBody>
          <a:bodyPr>
            <a:prstTxWarp prst="textArchUp">
              <a:avLst/>
            </a:prstTxWarp>
            <a:normAutofit/>
            <a:scene3d>
              <a:camera prst="orthographicFront"/>
              <a:lightRig rig="threePt" dir="t"/>
            </a:scene3d>
            <a:sp3d extrusionH="57150">
              <a:bevelT w="82550" h="38100" prst="coolSlant"/>
            </a:sp3d>
          </a:bodyPr>
          <a:lstStyle/>
          <a:p>
            <a:pPr algn="ctr"/>
            <a:r>
              <a:rPr lang="en-US" sz="6600" b="1" dirty="0">
                <a:solidFill>
                  <a:schemeClr val="bg1"/>
                </a:solidFill>
                <a:effectLst>
                  <a:innerShdw blurRad="63500" dist="50800" dir="16200000">
                    <a:prstClr val="black">
                      <a:alpha val="50000"/>
                    </a:prstClr>
                  </a:innerShdw>
                </a:effectLst>
                <a:latin typeface="Edwardian Script ITC" panose="030303020407070D0804" pitchFamily="66" charset="0"/>
              </a:rPr>
              <a:t>The Proof of God’s Existence</a:t>
            </a:r>
          </a:p>
        </p:txBody>
      </p:sp>
      <p:sp>
        <p:nvSpPr>
          <p:cNvPr id="3" name="Content Placeholder 2"/>
          <p:cNvSpPr>
            <a:spLocks noGrp="1"/>
          </p:cNvSpPr>
          <p:nvPr>
            <p:ph idx="1"/>
          </p:nvPr>
        </p:nvSpPr>
        <p:spPr>
          <a:xfrm>
            <a:off x="628650" y="1934817"/>
            <a:ext cx="7886700" cy="4545496"/>
          </a:xfrm>
        </p:spPr>
        <p:txBody>
          <a:bodyPr>
            <a:normAutofit lnSpcReduction="10000"/>
          </a:bodyPr>
          <a:lstStyle/>
          <a:p>
            <a:pPr marL="0" indent="0" algn="ctr">
              <a:buNone/>
            </a:pPr>
            <a:r>
              <a:rPr lang="en-US" sz="4400" b="1" dirty="0">
                <a:solidFill>
                  <a:schemeClr val="bg1"/>
                </a:solidFill>
              </a:rPr>
              <a:t>Existence of Morality</a:t>
            </a:r>
          </a:p>
          <a:p>
            <a:pPr marL="0" indent="0" algn="ctr">
              <a:buNone/>
            </a:pPr>
            <a:r>
              <a:rPr lang="en-US" sz="3600" b="1" dirty="0">
                <a:solidFill>
                  <a:schemeClr val="bg1"/>
                </a:solidFill>
              </a:rPr>
              <a:t>Where does this sense come from?</a:t>
            </a:r>
          </a:p>
          <a:p>
            <a:pPr marL="0" indent="0" algn="ctr">
              <a:buNone/>
            </a:pPr>
            <a:r>
              <a:rPr lang="en-US" sz="3200" i="1" dirty="0">
                <a:solidFill>
                  <a:schemeClr val="bg1"/>
                </a:solidFill>
              </a:rPr>
              <a:t>Not physical – can’t be shown</a:t>
            </a:r>
          </a:p>
          <a:p>
            <a:pPr marL="0" indent="0" algn="ctr">
              <a:buNone/>
            </a:pPr>
            <a:r>
              <a:rPr lang="en-US" sz="3600" b="1" dirty="0">
                <a:solidFill>
                  <a:schemeClr val="bg1"/>
                </a:solidFill>
              </a:rPr>
              <a:t>Does it come from an immaterial (spiritual) moral Person?</a:t>
            </a:r>
          </a:p>
          <a:p>
            <a:pPr marL="0" indent="0" algn="ctr">
              <a:buNone/>
            </a:pPr>
            <a:r>
              <a:rPr lang="en-US" sz="3200" i="1" dirty="0">
                <a:solidFill>
                  <a:schemeClr val="bg1"/>
                </a:solidFill>
              </a:rPr>
              <a:t>Murder – Genesis 9:4-6</a:t>
            </a:r>
          </a:p>
          <a:p>
            <a:pPr marL="0" indent="0" algn="ctr">
              <a:buNone/>
            </a:pPr>
            <a:r>
              <a:rPr lang="en-US" sz="3200" i="1" dirty="0">
                <a:solidFill>
                  <a:schemeClr val="bg1"/>
                </a:solidFill>
              </a:rPr>
              <a:t>Shame of Nakedness – Genesis 3:8-11</a:t>
            </a:r>
          </a:p>
          <a:p>
            <a:pPr marL="0" indent="0" algn="ctr">
              <a:buNone/>
            </a:pPr>
            <a:r>
              <a:rPr lang="en-US" sz="3200" i="1" dirty="0">
                <a:solidFill>
                  <a:schemeClr val="bg1"/>
                </a:solidFill>
              </a:rPr>
              <a:t>Homosexuality – Romans 1:26-28</a:t>
            </a:r>
          </a:p>
          <a:p>
            <a:pPr marL="0" indent="0" algn="ctr">
              <a:buNone/>
            </a:pPr>
            <a:endParaRPr lang="en-US" dirty="0">
              <a:solidFill>
                <a:schemeClr val="bg1"/>
              </a:solidFill>
            </a:endParaRPr>
          </a:p>
        </p:txBody>
      </p:sp>
    </p:spTree>
    <p:extLst>
      <p:ext uri="{BB962C8B-B14F-4D97-AF65-F5344CB8AC3E}">
        <p14:creationId xmlns:p14="http://schemas.microsoft.com/office/powerpoint/2010/main" val="757271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rot="322122">
            <a:off x="1643268" y="3233535"/>
            <a:ext cx="8908774" cy="2383528"/>
          </a:xfrm>
        </p:spPr>
        <p:txBody>
          <a:bodyPr>
            <a:prstTxWarp prst="textArchUp">
              <a:avLst>
                <a:gd name="adj" fmla="val 10821741"/>
              </a:avLst>
            </a:prstTxWarp>
            <a:normAutofit/>
            <a:scene3d>
              <a:camera prst="orthographicFront"/>
              <a:lightRig rig="threePt" dir="t"/>
            </a:scene3d>
            <a:sp3d extrusionH="57150">
              <a:bevelT w="82550" h="38100" prst="coolSlant"/>
            </a:sp3d>
          </a:bodyPr>
          <a:lstStyle/>
          <a:p>
            <a:r>
              <a:rPr lang="en-US" sz="9600" b="1" dirty="0">
                <a:solidFill>
                  <a:schemeClr val="bg1"/>
                </a:solidFill>
                <a:effectLst>
                  <a:innerShdw blurRad="63500" dist="50800" dir="16200000">
                    <a:prstClr val="black">
                      <a:alpha val="50000"/>
                    </a:prstClr>
                  </a:innerShdw>
                </a:effectLst>
                <a:latin typeface="Edwardian Script ITC" panose="030303020407070D0804" pitchFamily="66" charset="0"/>
              </a:rPr>
              <a:t>There is a God</a:t>
            </a:r>
          </a:p>
        </p:txBody>
      </p:sp>
      <p:sp>
        <p:nvSpPr>
          <p:cNvPr id="3" name="TextBox 2"/>
          <p:cNvSpPr txBox="1"/>
          <p:nvPr/>
        </p:nvSpPr>
        <p:spPr>
          <a:xfrm>
            <a:off x="1551301" y="4335837"/>
            <a:ext cx="6096000" cy="1692771"/>
          </a:xfrm>
          <a:prstGeom prst="rect">
            <a:avLst/>
          </a:prstGeom>
          <a:noFill/>
          <a:ln>
            <a:noFill/>
          </a:ln>
        </p:spPr>
        <p:txBody>
          <a:bodyPr wrap="square" rtlCol="0">
            <a:spAutoFit/>
          </a:bodyPr>
          <a:lstStyle/>
          <a:p>
            <a:pPr algn="ctr"/>
            <a:r>
              <a:rPr lang="en-US" sz="4000" b="1" dirty="0">
                <a:solidFill>
                  <a:schemeClr val="bg1"/>
                </a:solidFill>
              </a:rPr>
              <a:t>Where did God come from?</a:t>
            </a:r>
          </a:p>
          <a:p>
            <a:pPr algn="ctr"/>
            <a:r>
              <a:rPr lang="en-US" sz="3200" i="1" dirty="0">
                <a:solidFill>
                  <a:schemeClr val="bg1"/>
                </a:solidFill>
              </a:rPr>
              <a:t>– Genesis 1:1 – </a:t>
            </a:r>
          </a:p>
          <a:p>
            <a:pPr algn="ctr"/>
            <a:r>
              <a:rPr lang="en-US" sz="3200" i="1" dirty="0">
                <a:solidFill>
                  <a:schemeClr val="bg1"/>
                </a:solidFill>
              </a:rPr>
              <a:t>The uncaused Cause of all things.</a:t>
            </a:r>
          </a:p>
        </p:txBody>
      </p:sp>
    </p:spTree>
    <p:extLst>
      <p:ext uri="{BB962C8B-B14F-4D97-AF65-F5344CB8AC3E}">
        <p14:creationId xmlns:p14="http://schemas.microsoft.com/office/powerpoint/2010/main" val="40324284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TotalTime>
  <Words>2647</Words>
  <Application>Microsoft Office PowerPoint</Application>
  <PresentationFormat>On-screen Show (4:3)</PresentationFormat>
  <Paragraphs>174</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Edwardian Script ITC</vt:lpstr>
      <vt:lpstr>Times New Roman</vt:lpstr>
      <vt:lpstr>Wingdings</vt:lpstr>
      <vt:lpstr>Office Theme</vt:lpstr>
      <vt:lpstr>PowerPoint Presentation</vt:lpstr>
      <vt:lpstr>There is a God</vt:lpstr>
      <vt:lpstr>The Christian – an Apologist</vt:lpstr>
      <vt:lpstr>The Proof of God’s Existence</vt:lpstr>
      <vt:lpstr>The Proof of God’s Existence</vt:lpstr>
      <vt:lpstr>The Proof of God’s Existence</vt:lpstr>
      <vt:lpstr>The Proof of God’s Existence</vt:lpstr>
      <vt:lpstr>There is a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is a God</dc:title>
  <dc:creator>Jeremiah Cox</dc:creator>
  <cp:lastModifiedBy>Jeremiah Cox</cp:lastModifiedBy>
  <cp:revision>10</cp:revision>
  <dcterms:created xsi:type="dcterms:W3CDTF">2016-12-08T00:34:47Z</dcterms:created>
  <dcterms:modified xsi:type="dcterms:W3CDTF">2016-12-08T21:17:06Z</dcterms:modified>
</cp:coreProperties>
</file>