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9D56"/>
    <a:srgbClr val="4D4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54C5C-821C-4264-B3D3-D780DC4C2C7A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A23F5-156C-430F-BB52-0CF574A39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24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Looking into the Perfect Law of Liberty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1:21-25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of the themes of James is practical faith.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is a very practical book.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audience’s faith was being tested by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“various trials” (1:2).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faith had to endure through these trials.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faith is a practicing faith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faith with works (cf. 2:14-26).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other words, they were being encouraged to remain faithful, or obedient, with a focus on various specific areas.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to this end that James exhorted them to be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“doers of the word, and not hearers only” (1:22).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“brought us forth by the word of truth” (1:18),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unless we continue to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“receive with meekness”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word, IT WILL NOT BE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“ABLE TO SAVE YOUR SOULS.”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(Meekness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humility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temper of spirit to accept God’s dealings with us as good, therefore without disputing or resisting.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“deceiving yourselves”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“hearers who delude themselves”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(NASB)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To hear and not do is delusional!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Why?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23-24)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Like looking in a mirror to see what needs correcting, and leaving without correcting it – forget what you saw, so you may feel okay, but in fact you are not.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point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only one that is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“blessed”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perfect law of liberty”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the one who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“continues in it, and is not a forgetful hearer but a doer of the work”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required in that law.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consideration of the phrase,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“perfect law of liberty,”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describes God’s word will help us understand why it is necessary to be doers of that word to be blessed.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Perfect Law of Liberty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A23F5-156C-430F-BB52-0CF574A39E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80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Perfect Law of Liberty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PERFECT Law of Liberty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Perfect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teleios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brought to its end, finished; wanting nothing necessary to completeness. (THAYER)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persons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fully, or completely, established and equipped in the knowledge, and participation of the things of God.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“law of liberty”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is lacking nothing, but providing everything that it needs to supply.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that which is able to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“thoroughly [equip] [a] [man] for every good work” (2 Timothy 3:17).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13:8-10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(temporary spiritual gifts) – it is that which is not piecemeal, but WHOLE, or brought to its end.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left? Nothing.)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faith which was once for all delivered to the saints” (Jude 3).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Anything we need we have from God.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secret things belong to the Lord” (Deuteronomy 29:29),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the things that are pertinent for us He has revealed in a CLEAR MANNER.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Perfect in relation to what the OT could not do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Hebrews 8:7, 8; 9:15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(not faultless, could not take away sins)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OT was perfect as well. It was complete, brought to its end.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its intended end was not redemption, but to bring us to the Redeemer.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Perfect LAW of Liberty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Law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 meant to be broken, but followed!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law, in all points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2:8-13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COMPLETE law is provided to be followed COMPLETELY.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Claim: we fulfill the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“royal law.”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treated the rich man well.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you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“really fulfill the royal law?”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Leviticus 19:18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royal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PREEMINENT LAW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on which hangs all the law and prophets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Matthew 22:37-40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along with command to love God.).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 neighbor as self?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Did so to the rich man.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“do not hold the faith…with partiality”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showed partiality when treating poor and rich differently.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didn’t fulfill it! Why?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partiality = transgression of royal law)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10-11)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Must keep whole law, or guilty of all.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Law – Royal law – love neighbor as self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includes all things pertaining to our treatment of fellow man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Adultery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offense against neighbor (failure of royal law)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Murder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offense against neighbor (failure of royal law)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adultery + Murder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transgression of royal law (love neighbor as self)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treatment of rich + partiality shown to poor = transgression of royal law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12-13)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keep the whole law as if you will be judged according to the whole law – notice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“law of liberty.”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means treat rich and poor as equals – no partiality.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13) –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fail in the law by not showing mercy, mercy will not be shown to you in judgment.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COMPLETE law is meant to be observed COMPLETELY. To the end of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Perfect Law of LIBERTY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Liberty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freedom. (From what?)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“And you shall know the truth, and the truth shall make you free” (John 8:32).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 from sin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Romans 8:1-2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Free from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law of sin and death.”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(sin leading to death = slave of sin)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“perfect law”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 liberating law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perfect law of liberty.”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that which is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“able to save your souls” (James 1:21).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makes one who receives it and does what it says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“blessed.”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Blessed – is he who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“continues in it”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Blessed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makarios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supremely blest; by extension, fortunate, well off (STRONG)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“will be”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future (certainly as well “well off” in the present, as you will be in a state of blessedness before God as one who is just)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1:12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endure temptation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“will receive the crown of life”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21) – “is able to save your souls”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already saved in part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speaking of future.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the blessedness of being given the reward in the end. Of always being with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“will be blessed?”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one who does not just look in to the law (hear), but after doing so he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“continues in it…and is…a doer.”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applies what he sees (doer), and he continues always to do so. (ALWAYS LOOKING IN TO SEE WHETHER HE MEASURES UP)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“Examine yourselves as to whether you are in the faith. Test yourselves. Do you not know yourselves, that Jesus Christ is in you? – unless indeed you are disqualified” (2 Corinthians 13:5).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not the hearing that blesses, but the HEARING AND DOING.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Reading scripture, listening to the bible class, listening to sermons, etc. does not bless you without you applying what is taught.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DECEIVE YOURSELF!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order to have LIBERTY from sin and be found with God for eternity, one must hear AND DO what the PERFECT LAW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(all that is needed, do ALL)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instructs.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Modest Apparel – Forgetful Hearer? Or a Doer?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A23F5-156C-430F-BB52-0CF574A39E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54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Modest Apparel – Forgetful Hearer? Or a Doer?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looking into the mirror of God’s word, we begin to realize that in order to be one who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“continues in it…and is…a doer”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 must also examine our physical appearances in a physical mirror.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For, God’s word has instruction for our dress, and for good reason – it is a reflection of the quality of our heart.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Command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1 Timothy 2:8-10)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approaching God in holiness – this is an inward matter. (Purity, piety, etc.)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Women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 like manner”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 in the sense of praying, but with an inward purity, and piety towards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Adorn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kosmeo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̄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to put in proper order, i.e. decorate. (STRONG)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“Themselves”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certainly the outward person, the body, however, the inner person.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idea is an outer appearance which reflects the inner person – the goal?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“professing godliness, with good works”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this end we must be adorned in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Modest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kosmios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orderly, i.e. decorous. (STRONG)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Apparel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garment.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Propriety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aidōs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bashfulness, i.e. (towards men), modesty or (towards God) awe. (STRONG)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b="1" i="1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shamefastness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(ASV); “shamefacedness” (KJV)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Shame in regard to apparel?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nakedness = shame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Genesis 3:7, 10; Isaiah 20:2-4; Amos 2:16; Micah 1:11; Habakkuk 2:16)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Nakedness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Genesis 3:7-10, 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Adam and Eve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naked to clothed with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“tunic”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scholars agree at least from neck to knee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Exodus 28:42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priests linen trousers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waist to thighs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47:2-3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Humiliation of Babylon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Uncovered thigh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Nakedness does not vary from situation to situation. Nakedness is nakedness. (EX: Swimming, summer heat, etc.)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Moderation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sōphrosyne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̄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soundness of mind, i.e. (literally) sanity or (figuratively) self-control. (STRONG)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in excess, but control.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“not with braided hair or gold or pearls or costly clothing” (v. 9).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we hearers who CONTINUE IN what the perfect law of liberty discloses concerning our dress and character?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Perfect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guidelines are complete. NOT AMBIGUOUS!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Law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given to be obeyed. (sin = lawlessness)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Liberty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following such is liberating from sin and death. (Through Jesus) (Thus, not following such is to be enslaved to sin and death.)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A23F5-156C-430F-BB52-0CF574A39E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10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us constantly examine ourselves to see whether we are in the faith, and constantly apply those things that we see.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includes God’s command to dress modestly!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A23F5-156C-430F-BB52-0CF574A39E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75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A0C1-C04F-41BF-B1A1-31679B901A40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DE65-ACCE-48FA-9227-9DBF1A90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A0C1-C04F-41BF-B1A1-31679B901A40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DE65-ACCE-48FA-9227-9DBF1A90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6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A0C1-C04F-41BF-B1A1-31679B901A40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DE65-ACCE-48FA-9227-9DBF1A90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2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A0C1-C04F-41BF-B1A1-31679B901A40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DE65-ACCE-48FA-9227-9DBF1A90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2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A0C1-C04F-41BF-B1A1-31679B901A40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DE65-ACCE-48FA-9227-9DBF1A90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4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A0C1-C04F-41BF-B1A1-31679B901A40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DE65-ACCE-48FA-9227-9DBF1A90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8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A0C1-C04F-41BF-B1A1-31679B901A40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DE65-ACCE-48FA-9227-9DBF1A90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5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A0C1-C04F-41BF-B1A1-31679B901A40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DE65-ACCE-48FA-9227-9DBF1A90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6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A0C1-C04F-41BF-B1A1-31679B901A40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DE65-ACCE-48FA-9227-9DBF1A90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5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A0C1-C04F-41BF-B1A1-31679B901A40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DE65-ACCE-48FA-9227-9DBF1A90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0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A0C1-C04F-41BF-B1A1-31679B901A40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DE65-ACCE-48FA-9227-9DBF1A90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7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E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1A0C1-C04F-41BF-B1A1-31679B901A40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2DE65-ACCE-48FA-9227-9DBF1A90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6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00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0" t="3027" r="24168" b="4744"/>
          <a:stretch/>
        </p:blipFill>
        <p:spPr>
          <a:xfrm>
            <a:off x="4463154" y="-59634"/>
            <a:ext cx="5078410" cy="6957392"/>
          </a:xfrm>
          <a:prstGeom prst="rect">
            <a:avLst/>
          </a:prstGeom>
        </p:spPr>
      </p:pic>
      <p:sp>
        <p:nvSpPr>
          <p:cNvPr id="15" name="Freeform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8" y="-479"/>
            <a:ext cx="7101525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9392"/>
            <a:ext cx="6854805" cy="6528608"/>
          </a:xfrm>
          <a:custGeom>
            <a:avLst/>
            <a:gdLst>
              <a:gd name="connsiteX0" fmla="*/ 0 w 9139740"/>
              <a:gd name="connsiteY0" fmla="*/ 0 h 6528608"/>
              <a:gd name="connsiteX1" fmla="*/ 4595524 w 9139740"/>
              <a:gd name="connsiteY1" fmla="*/ 0 h 6528608"/>
              <a:gd name="connsiteX2" fmla="*/ 5629354 w 9139740"/>
              <a:gd name="connsiteY2" fmla="*/ 0 h 6528608"/>
              <a:gd name="connsiteX3" fmla="*/ 6101023 w 9139740"/>
              <a:gd name="connsiteY3" fmla="*/ 0 h 6528608"/>
              <a:gd name="connsiteX4" fmla="*/ 9139740 w 9139740"/>
              <a:gd name="connsiteY4" fmla="*/ 6528607 h 6528608"/>
              <a:gd name="connsiteX5" fmla="*/ 8805223 w 9139740"/>
              <a:gd name="connsiteY5" fmla="*/ 6528607 h 6528608"/>
              <a:gd name="connsiteX6" fmla="*/ 8805223 w 9139740"/>
              <a:gd name="connsiteY6" fmla="*/ 6528608 h 6528608"/>
              <a:gd name="connsiteX7" fmla="*/ 2264861 w 9139740"/>
              <a:gd name="connsiteY7" fmla="*/ 6528608 h 6528608"/>
              <a:gd name="connsiteX8" fmla="*/ 2265091 w 9139740"/>
              <a:gd name="connsiteY8" fmla="*/ 6528115 h 6528608"/>
              <a:gd name="connsiteX9" fmla="*/ 464154 w 9139740"/>
              <a:gd name="connsiteY9" fmla="*/ 6528115 h 6528608"/>
              <a:gd name="connsiteX10" fmla="*/ 464154 w 9139740"/>
              <a:gd name="connsiteY10" fmla="*/ 6528608 h 6528608"/>
              <a:gd name="connsiteX11" fmla="*/ 0 w 9139740"/>
              <a:gd name="connsiteY11" fmla="*/ 6528608 h 652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39740" h="6528608">
                <a:moveTo>
                  <a:pt x="0" y="0"/>
                </a:moveTo>
                <a:lnTo>
                  <a:pt x="4595524" y="0"/>
                </a:lnTo>
                <a:lnTo>
                  <a:pt x="5629354" y="0"/>
                </a:lnTo>
                <a:lnTo>
                  <a:pt x="6101023" y="0"/>
                </a:lnTo>
                <a:lnTo>
                  <a:pt x="9139740" y="6528607"/>
                </a:lnTo>
                <a:lnTo>
                  <a:pt x="8805223" y="6528607"/>
                </a:lnTo>
                <a:lnTo>
                  <a:pt x="8805223" y="6528608"/>
                </a:lnTo>
                <a:lnTo>
                  <a:pt x="2264861" y="6528608"/>
                </a:lnTo>
                <a:lnTo>
                  <a:pt x="2265091" y="6528115"/>
                </a:lnTo>
                <a:lnTo>
                  <a:pt x="464154" y="6528115"/>
                </a:lnTo>
                <a:lnTo>
                  <a:pt x="464154" y="6528608"/>
                </a:lnTo>
                <a:lnTo>
                  <a:pt x="0" y="6528608"/>
                </a:lnTo>
                <a:close/>
              </a:path>
            </a:pathLst>
          </a:custGeom>
          <a:solidFill>
            <a:srgbClr val="9A9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5258"/>
            <a:ext cx="6665847" cy="6322742"/>
          </a:xfrm>
          <a:custGeom>
            <a:avLst/>
            <a:gdLst>
              <a:gd name="connsiteX0" fmla="*/ 852 w 8887797"/>
              <a:gd name="connsiteY0" fmla="*/ 0 h 6322742"/>
              <a:gd name="connsiteX1" fmla="*/ 4486873 w 8887797"/>
              <a:gd name="connsiteY1" fmla="*/ 0 h 6322742"/>
              <a:gd name="connsiteX2" fmla="*/ 5488103 w 8887797"/>
              <a:gd name="connsiteY2" fmla="*/ 0 h 6322742"/>
              <a:gd name="connsiteX3" fmla="*/ 5944899 w 8887797"/>
              <a:gd name="connsiteY3" fmla="*/ 0 h 6322742"/>
              <a:gd name="connsiteX4" fmla="*/ 8887797 w 8887797"/>
              <a:gd name="connsiteY4" fmla="*/ 6322741 h 6322742"/>
              <a:gd name="connsiteX5" fmla="*/ 8563828 w 8887797"/>
              <a:gd name="connsiteY5" fmla="*/ 6322741 h 6322742"/>
              <a:gd name="connsiteX6" fmla="*/ 8563828 w 8887797"/>
              <a:gd name="connsiteY6" fmla="*/ 6322742 h 6322742"/>
              <a:gd name="connsiteX7" fmla="*/ 2229703 w 8887797"/>
              <a:gd name="connsiteY7" fmla="*/ 6322742 h 6322742"/>
              <a:gd name="connsiteX8" fmla="*/ 2229925 w 8887797"/>
              <a:gd name="connsiteY8" fmla="*/ 6322264 h 6322742"/>
              <a:gd name="connsiteX9" fmla="*/ 485777 w 8887797"/>
              <a:gd name="connsiteY9" fmla="*/ 6322264 h 6322742"/>
              <a:gd name="connsiteX10" fmla="*/ 485777 w 8887797"/>
              <a:gd name="connsiteY10" fmla="*/ 6322742 h 6322742"/>
              <a:gd name="connsiteX11" fmla="*/ 0 w 8887797"/>
              <a:gd name="connsiteY11" fmla="*/ 6322742 h 6322742"/>
              <a:gd name="connsiteX12" fmla="*/ 0 w 8887797"/>
              <a:gd name="connsiteY12" fmla="*/ 488870 h 6322742"/>
              <a:gd name="connsiteX13" fmla="*/ 852 w 8887797"/>
              <a:gd name="connsiteY13" fmla="*/ 488870 h 632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87797" h="6322742">
                <a:moveTo>
                  <a:pt x="852" y="0"/>
                </a:moveTo>
                <a:lnTo>
                  <a:pt x="4486873" y="0"/>
                </a:lnTo>
                <a:lnTo>
                  <a:pt x="5488103" y="0"/>
                </a:lnTo>
                <a:lnTo>
                  <a:pt x="5944899" y="0"/>
                </a:lnTo>
                <a:lnTo>
                  <a:pt x="8887797" y="6322741"/>
                </a:lnTo>
                <a:lnTo>
                  <a:pt x="8563828" y="6322741"/>
                </a:lnTo>
                <a:lnTo>
                  <a:pt x="8563828" y="6322742"/>
                </a:lnTo>
                <a:lnTo>
                  <a:pt x="2229703" y="6322742"/>
                </a:lnTo>
                <a:lnTo>
                  <a:pt x="2229925" y="6322264"/>
                </a:lnTo>
                <a:lnTo>
                  <a:pt x="485777" y="6322264"/>
                </a:lnTo>
                <a:lnTo>
                  <a:pt x="485777" y="6322742"/>
                </a:lnTo>
                <a:lnTo>
                  <a:pt x="0" y="6322742"/>
                </a:lnTo>
                <a:lnTo>
                  <a:pt x="0" y="488870"/>
                </a:lnTo>
                <a:lnTo>
                  <a:pt x="852" y="488870"/>
                </a:lnTo>
                <a:close/>
              </a:path>
            </a:pathLst>
          </a:custGeom>
          <a:solidFill>
            <a:srgbClr val="4D4E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3" y="2575932"/>
            <a:ext cx="4264004" cy="3389970"/>
          </a:xfrm>
        </p:spPr>
        <p:txBody>
          <a:bodyPr anchor="t">
            <a:normAutofit/>
          </a:bodyPr>
          <a:lstStyle/>
          <a:p>
            <a:pPr algn="l"/>
            <a:r>
              <a:rPr lang="en-US" sz="6900" dirty="0">
                <a:solidFill>
                  <a:srgbClr val="FFFFFF"/>
                </a:solidFill>
                <a:latin typeface="Edwardian Script ITC" panose="030303020407070D0804" pitchFamily="66" charset="0"/>
              </a:rPr>
              <a:t>Looking into  the Perfect          Law of Liberty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3" y="1543689"/>
            <a:ext cx="3561476" cy="909425"/>
          </a:xfrm>
        </p:spPr>
        <p:txBody>
          <a:bodyPr anchor="b">
            <a:normAutofit/>
          </a:bodyPr>
          <a:lstStyle/>
          <a:p>
            <a:pPr algn="l"/>
            <a:r>
              <a:rPr lang="en-US" sz="3600" i="1" dirty="0">
                <a:solidFill>
                  <a:srgbClr val="FFFFFF"/>
                </a:solidFill>
              </a:rPr>
              <a:t>James 1:21-25</a:t>
            </a:r>
          </a:p>
        </p:txBody>
      </p:sp>
      <p:sp>
        <p:nvSpPr>
          <p:cNvPr id="6" name="TextBox 5"/>
          <p:cNvSpPr txBox="1"/>
          <p:nvPr/>
        </p:nvSpPr>
        <p:spPr>
          <a:xfrm rot="21251095">
            <a:off x="6845465" y="1480070"/>
            <a:ext cx="1717849" cy="1938992"/>
          </a:xfrm>
          <a:prstGeom prst="rect">
            <a:avLst/>
          </a:prstGeom>
          <a:noFill/>
        </p:spPr>
        <p:txBody>
          <a:bodyPr wrap="square" lIns="91440" rtlCol="0">
            <a:spAutoFit/>
            <a:scene3d>
              <a:camera prst="perspectiveHeroicExtremeLeftFacing">
                <a:rot lat="126651" lon="1187444" rev="21306918"/>
              </a:camera>
              <a:lightRig rig="threePt" dir="t"/>
            </a:scene3d>
          </a:bodyPr>
          <a:lstStyle/>
          <a:p>
            <a:pPr algn="ctr"/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sx="103000" sy="103000" algn="l" rotWithShape="0">
                    <a:prstClr val="black">
                      <a:alpha val="30000"/>
                    </a:prstClr>
                  </a:outerShdw>
                </a:effectLst>
              </a:rPr>
              <a:t>“like a man observing his natural face in a mirror”</a:t>
            </a:r>
          </a:p>
        </p:txBody>
      </p:sp>
    </p:spTree>
    <p:extLst>
      <p:ext uri="{BB962C8B-B14F-4D97-AF65-F5344CB8AC3E}">
        <p14:creationId xmlns:p14="http://schemas.microsoft.com/office/powerpoint/2010/main" val="24722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latin typeface="Edwardian Script ITC" panose="030303020407070D0804" pitchFamily="66" charset="0"/>
              </a:rPr>
              <a:t>The Perfect Law of Liberty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9A9D56"/>
                </a:solidFill>
              </a:rPr>
              <a:t>PERFECT</a:t>
            </a:r>
            <a:r>
              <a:rPr lang="en-US" sz="3600" dirty="0">
                <a:solidFill>
                  <a:schemeClr val="bg1"/>
                </a:solidFill>
              </a:rPr>
              <a:t> Law of Liberty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1 Corinthians 13:8-10; Hebrews 8:7, 8 –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Perfect </a:t>
            </a:r>
            <a:r>
              <a:rPr lang="en-US" sz="3600" b="1" dirty="0">
                <a:solidFill>
                  <a:srgbClr val="9A9D56"/>
                </a:solidFill>
              </a:rPr>
              <a:t>LAW</a:t>
            </a:r>
            <a:r>
              <a:rPr lang="en-US" sz="3600" dirty="0">
                <a:solidFill>
                  <a:schemeClr val="bg1"/>
                </a:solidFill>
              </a:rPr>
              <a:t> of Liberty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James 2:8-13 –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Perfect Law of </a:t>
            </a:r>
            <a:r>
              <a:rPr lang="en-US" sz="3600" b="1" dirty="0">
                <a:solidFill>
                  <a:srgbClr val="9A9D56"/>
                </a:solidFill>
              </a:rPr>
              <a:t>LIBERTY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Romans 8:1-2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9A9D56"/>
                </a:solidFill>
              </a:rPr>
              <a:t>BLESSED</a:t>
            </a:r>
            <a:r>
              <a:rPr lang="en-US" sz="3600" dirty="0">
                <a:solidFill>
                  <a:schemeClr val="bg1"/>
                </a:solidFill>
              </a:rPr>
              <a:t> – is he who </a:t>
            </a:r>
            <a:r>
              <a:rPr lang="en-US" sz="3600" i="1" dirty="0">
                <a:solidFill>
                  <a:schemeClr val="bg1"/>
                </a:solidFill>
              </a:rPr>
              <a:t>“continues in it”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2 Corinthians 13:5 –</a:t>
            </a:r>
          </a:p>
        </p:txBody>
      </p:sp>
    </p:spTree>
    <p:extLst>
      <p:ext uri="{BB962C8B-B14F-4D97-AF65-F5344CB8AC3E}">
        <p14:creationId xmlns:p14="http://schemas.microsoft.com/office/powerpoint/2010/main" val="184891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700" dirty="0">
                <a:solidFill>
                  <a:srgbClr val="FFFFFF"/>
                </a:solidFill>
                <a:latin typeface="Edwardian Script ITC" panose="030303020407070D0804" pitchFamily="66" charset="0"/>
              </a:rPr>
              <a:t>Modest Apparel </a:t>
            </a:r>
            <a:br>
              <a:rPr lang="en-US" sz="6000" b="1" dirty="0">
                <a:solidFill>
                  <a:srgbClr val="FFFFFF"/>
                </a:solidFill>
                <a:latin typeface="Edwardian Script ITC" panose="030303020407070D0804" pitchFamily="66" charset="0"/>
              </a:rPr>
            </a:br>
            <a:r>
              <a:rPr lang="en-US" sz="3100" b="1" dirty="0">
                <a:solidFill>
                  <a:srgbClr val="FFFFFF"/>
                </a:solidFill>
              </a:rPr>
              <a:t>– Forgetful Hearer? Or a Doer? –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000" i="1" dirty="0">
                <a:solidFill>
                  <a:schemeClr val="bg1"/>
                </a:solidFill>
              </a:rPr>
              <a:t>– 1 Timothy 2:8-10 –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Adorn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i="1" dirty="0" err="1">
                <a:solidFill>
                  <a:schemeClr val="bg1"/>
                </a:solidFill>
              </a:rPr>
              <a:t>kosmeo</a:t>
            </a:r>
            <a:r>
              <a:rPr lang="en-US" i="1" dirty="0">
                <a:solidFill>
                  <a:schemeClr val="bg1"/>
                </a:solidFill>
              </a:rPr>
              <a:t>̄</a:t>
            </a:r>
            <a:r>
              <a:rPr lang="en-US" dirty="0">
                <a:solidFill>
                  <a:schemeClr val="bg1"/>
                </a:solidFill>
              </a:rPr>
              <a:t>; to put in proper order, i.e. decorate.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Modest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i="1" dirty="0" err="1">
                <a:solidFill>
                  <a:schemeClr val="bg1"/>
                </a:solidFill>
              </a:rPr>
              <a:t>kosmios</a:t>
            </a:r>
            <a:r>
              <a:rPr lang="en-US" dirty="0">
                <a:solidFill>
                  <a:schemeClr val="bg1"/>
                </a:solidFill>
              </a:rPr>
              <a:t>; orderly, i.e. decorous.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Propriety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i="1" dirty="0" err="1">
                <a:solidFill>
                  <a:schemeClr val="bg1"/>
                </a:solidFill>
              </a:rPr>
              <a:t>aidōs</a:t>
            </a:r>
            <a:r>
              <a:rPr lang="en-US" dirty="0">
                <a:solidFill>
                  <a:schemeClr val="bg1"/>
                </a:solidFill>
              </a:rPr>
              <a:t>; bashfulness, i.e. (towards men), modesty or (towards God) awe.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– </a:t>
            </a:r>
            <a:r>
              <a:rPr lang="en-US" b="1" dirty="0">
                <a:solidFill>
                  <a:schemeClr val="bg1"/>
                </a:solidFill>
              </a:rPr>
              <a:t>Shame of nakedness </a:t>
            </a:r>
            <a:r>
              <a:rPr lang="en-US" i="1" dirty="0">
                <a:solidFill>
                  <a:schemeClr val="bg1"/>
                </a:solidFill>
              </a:rPr>
              <a:t>(cf. cf. Genesis 3:7, 10;           Isaiah 20:2-4; Amos 2:16; Micah 1:11; Habakkuk 2:16) </a:t>
            </a:r>
            <a:r>
              <a:rPr lang="en-US" dirty="0">
                <a:solidFill>
                  <a:schemeClr val="bg1"/>
                </a:solidFill>
              </a:rPr>
              <a:t>–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– </a:t>
            </a:r>
            <a:r>
              <a:rPr lang="en-US" b="1" dirty="0">
                <a:solidFill>
                  <a:schemeClr val="bg1"/>
                </a:solidFill>
              </a:rPr>
              <a:t>Nakedness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(cf. Genesis 3:7-10, 21; Exodus 28:42;  Isaiah 47:2-3) </a:t>
            </a:r>
            <a:r>
              <a:rPr lang="en-US" dirty="0">
                <a:solidFill>
                  <a:schemeClr val="bg1"/>
                </a:solidFill>
              </a:rPr>
              <a:t>–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Moderation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i="1" dirty="0" err="1">
                <a:solidFill>
                  <a:schemeClr val="bg1"/>
                </a:solidFill>
              </a:rPr>
              <a:t>sōphrosyne</a:t>
            </a:r>
            <a:r>
              <a:rPr lang="en-US" dirty="0">
                <a:solidFill>
                  <a:schemeClr val="bg1"/>
                </a:solidFill>
              </a:rPr>
              <a:t>̄; soundness of mind, i.e. (literally) sanity or (figuratively) self-control.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0" t="3027" r="24168" b="4744"/>
          <a:stretch/>
        </p:blipFill>
        <p:spPr>
          <a:xfrm>
            <a:off x="4463154" y="-59634"/>
            <a:ext cx="5078410" cy="6957392"/>
          </a:xfrm>
          <a:prstGeom prst="rect">
            <a:avLst/>
          </a:prstGeom>
        </p:spPr>
      </p:pic>
      <p:sp>
        <p:nvSpPr>
          <p:cNvPr id="15" name="Freeform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8" y="-479"/>
            <a:ext cx="7101525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9392"/>
            <a:ext cx="6854805" cy="6528608"/>
          </a:xfrm>
          <a:custGeom>
            <a:avLst/>
            <a:gdLst>
              <a:gd name="connsiteX0" fmla="*/ 0 w 9139740"/>
              <a:gd name="connsiteY0" fmla="*/ 0 h 6528608"/>
              <a:gd name="connsiteX1" fmla="*/ 4595524 w 9139740"/>
              <a:gd name="connsiteY1" fmla="*/ 0 h 6528608"/>
              <a:gd name="connsiteX2" fmla="*/ 5629354 w 9139740"/>
              <a:gd name="connsiteY2" fmla="*/ 0 h 6528608"/>
              <a:gd name="connsiteX3" fmla="*/ 6101023 w 9139740"/>
              <a:gd name="connsiteY3" fmla="*/ 0 h 6528608"/>
              <a:gd name="connsiteX4" fmla="*/ 9139740 w 9139740"/>
              <a:gd name="connsiteY4" fmla="*/ 6528607 h 6528608"/>
              <a:gd name="connsiteX5" fmla="*/ 8805223 w 9139740"/>
              <a:gd name="connsiteY5" fmla="*/ 6528607 h 6528608"/>
              <a:gd name="connsiteX6" fmla="*/ 8805223 w 9139740"/>
              <a:gd name="connsiteY6" fmla="*/ 6528608 h 6528608"/>
              <a:gd name="connsiteX7" fmla="*/ 2264861 w 9139740"/>
              <a:gd name="connsiteY7" fmla="*/ 6528608 h 6528608"/>
              <a:gd name="connsiteX8" fmla="*/ 2265091 w 9139740"/>
              <a:gd name="connsiteY8" fmla="*/ 6528115 h 6528608"/>
              <a:gd name="connsiteX9" fmla="*/ 464154 w 9139740"/>
              <a:gd name="connsiteY9" fmla="*/ 6528115 h 6528608"/>
              <a:gd name="connsiteX10" fmla="*/ 464154 w 9139740"/>
              <a:gd name="connsiteY10" fmla="*/ 6528608 h 6528608"/>
              <a:gd name="connsiteX11" fmla="*/ 0 w 9139740"/>
              <a:gd name="connsiteY11" fmla="*/ 6528608 h 652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39740" h="6528608">
                <a:moveTo>
                  <a:pt x="0" y="0"/>
                </a:moveTo>
                <a:lnTo>
                  <a:pt x="4595524" y="0"/>
                </a:lnTo>
                <a:lnTo>
                  <a:pt x="5629354" y="0"/>
                </a:lnTo>
                <a:lnTo>
                  <a:pt x="6101023" y="0"/>
                </a:lnTo>
                <a:lnTo>
                  <a:pt x="9139740" y="6528607"/>
                </a:lnTo>
                <a:lnTo>
                  <a:pt x="8805223" y="6528607"/>
                </a:lnTo>
                <a:lnTo>
                  <a:pt x="8805223" y="6528608"/>
                </a:lnTo>
                <a:lnTo>
                  <a:pt x="2264861" y="6528608"/>
                </a:lnTo>
                <a:lnTo>
                  <a:pt x="2265091" y="6528115"/>
                </a:lnTo>
                <a:lnTo>
                  <a:pt x="464154" y="6528115"/>
                </a:lnTo>
                <a:lnTo>
                  <a:pt x="464154" y="6528608"/>
                </a:lnTo>
                <a:lnTo>
                  <a:pt x="0" y="6528608"/>
                </a:lnTo>
                <a:close/>
              </a:path>
            </a:pathLst>
          </a:custGeom>
          <a:solidFill>
            <a:srgbClr val="9A9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5258"/>
            <a:ext cx="6665847" cy="6322742"/>
          </a:xfrm>
          <a:custGeom>
            <a:avLst/>
            <a:gdLst>
              <a:gd name="connsiteX0" fmla="*/ 852 w 8887797"/>
              <a:gd name="connsiteY0" fmla="*/ 0 h 6322742"/>
              <a:gd name="connsiteX1" fmla="*/ 4486873 w 8887797"/>
              <a:gd name="connsiteY1" fmla="*/ 0 h 6322742"/>
              <a:gd name="connsiteX2" fmla="*/ 5488103 w 8887797"/>
              <a:gd name="connsiteY2" fmla="*/ 0 h 6322742"/>
              <a:gd name="connsiteX3" fmla="*/ 5944899 w 8887797"/>
              <a:gd name="connsiteY3" fmla="*/ 0 h 6322742"/>
              <a:gd name="connsiteX4" fmla="*/ 8887797 w 8887797"/>
              <a:gd name="connsiteY4" fmla="*/ 6322741 h 6322742"/>
              <a:gd name="connsiteX5" fmla="*/ 8563828 w 8887797"/>
              <a:gd name="connsiteY5" fmla="*/ 6322741 h 6322742"/>
              <a:gd name="connsiteX6" fmla="*/ 8563828 w 8887797"/>
              <a:gd name="connsiteY6" fmla="*/ 6322742 h 6322742"/>
              <a:gd name="connsiteX7" fmla="*/ 2229703 w 8887797"/>
              <a:gd name="connsiteY7" fmla="*/ 6322742 h 6322742"/>
              <a:gd name="connsiteX8" fmla="*/ 2229925 w 8887797"/>
              <a:gd name="connsiteY8" fmla="*/ 6322264 h 6322742"/>
              <a:gd name="connsiteX9" fmla="*/ 485777 w 8887797"/>
              <a:gd name="connsiteY9" fmla="*/ 6322264 h 6322742"/>
              <a:gd name="connsiteX10" fmla="*/ 485777 w 8887797"/>
              <a:gd name="connsiteY10" fmla="*/ 6322742 h 6322742"/>
              <a:gd name="connsiteX11" fmla="*/ 0 w 8887797"/>
              <a:gd name="connsiteY11" fmla="*/ 6322742 h 6322742"/>
              <a:gd name="connsiteX12" fmla="*/ 0 w 8887797"/>
              <a:gd name="connsiteY12" fmla="*/ 488870 h 6322742"/>
              <a:gd name="connsiteX13" fmla="*/ 852 w 8887797"/>
              <a:gd name="connsiteY13" fmla="*/ 488870 h 632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87797" h="6322742">
                <a:moveTo>
                  <a:pt x="852" y="0"/>
                </a:moveTo>
                <a:lnTo>
                  <a:pt x="4486873" y="0"/>
                </a:lnTo>
                <a:lnTo>
                  <a:pt x="5488103" y="0"/>
                </a:lnTo>
                <a:lnTo>
                  <a:pt x="5944899" y="0"/>
                </a:lnTo>
                <a:lnTo>
                  <a:pt x="8887797" y="6322741"/>
                </a:lnTo>
                <a:lnTo>
                  <a:pt x="8563828" y="6322741"/>
                </a:lnTo>
                <a:lnTo>
                  <a:pt x="8563828" y="6322742"/>
                </a:lnTo>
                <a:lnTo>
                  <a:pt x="2229703" y="6322742"/>
                </a:lnTo>
                <a:lnTo>
                  <a:pt x="2229925" y="6322264"/>
                </a:lnTo>
                <a:lnTo>
                  <a:pt x="485777" y="6322264"/>
                </a:lnTo>
                <a:lnTo>
                  <a:pt x="485777" y="6322742"/>
                </a:lnTo>
                <a:lnTo>
                  <a:pt x="0" y="6322742"/>
                </a:lnTo>
                <a:lnTo>
                  <a:pt x="0" y="488870"/>
                </a:lnTo>
                <a:lnTo>
                  <a:pt x="852" y="488870"/>
                </a:lnTo>
                <a:close/>
              </a:path>
            </a:pathLst>
          </a:custGeom>
          <a:solidFill>
            <a:srgbClr val="4D4E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3" y="2575932"/>
            <a:ext cx="4264004" cy="3389970"/>
          </a:xfrm>
        </p:spPr>
        <p:txBody>
          <a:bodyPr anchor="t">
            <a:normAutofit/>
          </a:bodyPr>
          <a:lstStyle/>
          <a:p>
            <a:pPr algn="l"/>
            <a:r>
              <a:rPr lang="en-US" sz="6900" dirty="0">
                <a:solidFill>
                  <a:srgbClr val="FFFFFF"/>
                </a:solidFill>
                <a:latin typeface="Edwardian Script ITC" panose="030303020407070D0804" pitchFamily="66" charset="0"/>
              </a:rPr>
              <a:t>Looking into  the Perfect          Law of Liberty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3" y="1543689"/>
            <a:ext cx="3561476" cy="909425"/>
          </a:xfrm>
        </p:spPr>
        <p:txBody>
          <a:bodyPr anchor="b">
            <a:normAutofit/>
          </a:bodyPr>
          <a:lstStyle/>
          <a:p>
            <a:pPr algn="l"/>
            <a:r>
              <a:rPr lang="en-US" sz="3600" i="1" dirty="0">
                <a:solidFill>
                  <a:srgbClr val="FFFFFF"/>
                </a:solidFill>
              </a:rPr>
              <a:t>James 1:21-25</a:t>
            </a:r>
          </a:p>
        </p:txBody>
      </p:sp>
      <p:sp>
        <p:nvSpPr>
          <p:cNvPr id="6" name="TextBox 5"/>
          <p:cNvSpPr txBox="1"/>
          <p:nvPr/>
        </p:nvSpPr>
        <p:spPr>
          <a:xfrm rot="21251095">
            <a:off x="6845465" y="1480070"/>
            <a:ext cx="1717849" cy="1938992"/>
          </a:xfrm>
          <a:prstGeom prst="rect">
            <a:avLst/>
          </a:prstGeom>
          <a:noFill/>
        </p:spPr>
        <p:txBody>
          <a:bodyPr wrap="square" lIns="91440" rtlCol="0">
            <a:spAutoFit/>
            <a:scene3d>
              <a:camera prst="perspectiveHeroicExtremeLeftFacing">
                <a:rot lat="126651" lon="1187444" rev="21306918"/>
              </a:camera>
              <a:lightRig rig="threePt" dir="t"/>
            </a:scene3d>
          </a:bodyPr>
          <a:lstStyle/>
          <a:p>
            <a:pPr algn="ctr"/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sx="103000" sy="103000" algn="l" rotWithShape="0">
                    <a:prstClr val="black">
                      <a:alpha val="30000"/>
                    </a:prstClr>
                  </a:outerShdw>
                </a:effectLst>
              </a:rPr>
              <a:t>“like a man observing his natural face in a mirror”</a:t>
            </a:r>
          </a:p>
        </p:txBody>
      </p:sp>
    </p:spTree>
    <p:extLst>
      <p:ext uri="{BB962C8B-B14F-4D97-AF65-F5344CB8AC3E}">
        <p14:creationId xmlns:p14="http://schemas.microsoft.com/office/powerpoint/2010/main" val="90182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2112</Words>
  <Application>Microsoft Office PowerPoint</Application>
  <PresentationFormat>On-screen Show (4:3)</PresentationFormat>
  <Paragraphs>121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Edwardian Script ITC</vt:lpstr>
      <vt:lpstr>Times New Roman</vt:lpstr>
      <vt:lpstr>Wingdings</vt:lpstr>
      <vt:lpstr>Office Theme</vt:lpstr>
      <vt:lpstr>PowerPoint Presentation</vt:lpstr>
      <vt:lpstr>Looking into  the Perfect          Law of Liberty</vt:lpstr>
      <vt:lpstr>The Perfect Law of Liberty</vt:lpstr>
      <vt:lpstr>Modest Apparel  – Forgetful Hearer? Or a Doer? –</vt:lpstr>
      <vt:lpstr>Looking into  the Perfect          Law of Liberty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into the Law of Liberty</dc:title>
  <dc:creator>Stan Cox</dc:creator>
  <cp:lastModifiedBy>Stan Cox</cp:lastModifiedBy>
  <cp:revision>14</cp:revision>
  <dcterms:created xsi:type="dcterms:W3CDTF">2017-07-27T20:20:25Z</dcterms:created>
  <dcterms:modified xsi:type="dcterms:W3CDTF">2017-07-29T16:19:23Z</dcterms:modified>
</cp:coreProperties>
</file>