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0" r:id="rId2"/>
    <p:sldId id="256" r:id="rId3"/>
    <p:sldId id="257" r:id="rId4"/>
    <p:sldId id="258"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1" d="1"/>
        <a:sy n="1" d="1"/>
      </p:scale>
      <p:origin x="0" y="0"/>
    </p:cViewPr>
  </p:notesTextViewPr>
  <p:notesViewPr>
    <p:cSldViewPr snapToGrid="0">
      <p:cViewPr varScale="1">
        <p:scale>
          <a:sx n="52" d="100"/>
          <a:sy n="52" d="100"/>
        </p:scale>
        <p:origin x="20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F0445-164E-4FA6-B0FA-87E6FC9F1395}" type="datetimeFigureOut">
              <a:rPr lang="en-US" smtClean="0"/>
              <a:t>1/22/2017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CC48B-0E06-4CDA-8FCB-C18CB2F0BC73}" type="slidenum">
              <a:rPr lang="en-US" smtClean="0"/>
              <a:t>‹#›</a:t>
            </a:fld>
            <a:endParaRPr lang="en-US"/>
          </a:p>
        </p:txBody>
      </p:sp>
    </p:spTree>
    <p:extLst>
      <p:ext uri="{BB962C8B-B14F-4D97-AF65-F5344CB8AC3E}">
        <p14:creationId xmlns:p14="http://schemas.microsoft.com/office/powerpoint/2010/main" val="2775444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Our Liberties and Our Love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(An exegesis of Romans 14)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are commanded by God to dwell with each other in unity.</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therefore, the prisoner of the Lord, beseech you to walk worthy of the calling with which you were called…endeavoring to keep the unity of the Spirit in the bond of peace” (Ephesians 4:1, 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“Now I plead with you, brethren, by the name of our Lord Jesus Christ, that you all speak the same thing, and that there be no divisions among you, but that you be perfectly joined together in the same mind and in the same judgment” (1 Corinthians 1:10)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not supposed to be done at the expense of truth. We are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“contend earnestly for the faith” (Jude 3)</a:t>
            </a:r>
            <a:r>
              <a:rPr lang="en-US" dirty="0">
                <a:latin typeface="Calibri" panose="020F0502020204030204" pitchFamily="34" charset="0"/>
                <a:ea typeface="Calibri" panose="020F0502020204030204" pitchFamily="34" charset="0"/>
                <a:cs typeface="Times New Roman" panose="02020603050405020304" pitchFamily="18" charset="0"/>
              </a:rPr>
              <a:t>, not condone contradictions to it.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However, when the truth is not at stake, but matters of </a:t>
            </a:r>
            <a:r>
              <a:rPr lang="en-US" b="1" u="sng" dirty="0">
                <a:latin typeface="Calibri" panose="020F0502020204030204" pitchFamily="34" charset="0"/>
                <a:ea typeface="Calibri" panose="020F0502020204030204" pitchFamily="34" charset="0"/>
                <a:cs typeface="Times New Roman" panose="02020603050405020304" pitchFamily="18" charset="0"/>
              </a:rPr>
              <a:t>indifference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u="sng" dirty="0">
                <a:latin typeface="Calibri" panose="020F0502020204030204" pitchFamily="34" charset="0"/>
                <a:ea typeface="Calibri" panose="020F0502020204030204" pitchFamily="34" charset="0"/>
                <a:cs typeface="Times New Roman" panose="02020603050405020304" pitchFamily="18" charset="0"/>
              </a:rPr>
              <a:t>things which God permits, but does not require – neither commanded, nor restricted – a lawful thing</a:t>
            </a:r>
            <a:r>
              <a:rPr lang="en-US" dirty="0">
                <a:latin typeface="Calibri" panose="020F0502020204030204" pitchFamily="34" charset="0"/>
                <a:ea typeface="Calibri" panose="020F0502020204030204" pitchFamily="34" charset="0"/>
                <a:cs typeface="Times New Roman" panose="02020603050405020304" pitchFamily="18" charset="0"/>
              </a:rPr>
              <a:t>) affect individual’s consciences differently, how is a Christian supposed to act?</a:t>
            </a: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14</a:t>
            </a:r>
            <a:r>
              <a:rPr lang="en-US" dirty="0">
                <a:latin typeface="Calibri" panose="020F0502020204030204" pitchFamily="34" charset="0"/>
                <a:ea typeface="Calibri" panose="020F0502020204030204" pitchFamily="34" charset="0"/>
                <a:cs typeface="Times New Roman" panose="02020603050405020304" pitchFamily="18" charset="0"/>
              </a:rPr>
              <a:t> answers this question. (Very similar to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8; 10:23-33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Our Liberties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1-13a)</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93CC48B-0E06-4CDA-8FCB-C18CB2F0BC73}" type="slidenum">
              <a:rPr lang="en-US" smtClean="0"/>
              <a:t>2</a:t>
            </a:fld>
            <a:endParaRPr lang="en-US"/>
          </a:p>
        </p:txBody>
      </p:sp>
    </p:spTree>
    <p:extLst>
      <p:ext uri="{BB962C8B-B14F-4D97-AF65-F5344CB8AC3E}">
        <p14:creationId xmlns:p14="http://schemas.microsoft.com/office/powerpoint/2010/main" val="760767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Our Liberties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1-13a)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Receive Him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Receive who? – </a:t>
            </a:r>
            <a:r>
              <a:rPr lang="en-US" b="1" dirty="0">
                <a:latin typeface="Calibri" panose="020F0502020204030204" pitchFamily="34" charset="0"/>
                <a:ea typeface="Calibri" panose="020F0502020204030204" pitchFamily="34" charset="0"/>
                <a:cs typeface="Times New Roman" panose="02020603050405020304" pitchFamily="18" charset="0"/>
              </a:rPr>
              <a:t>Weak in faith.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Faith </a:t>
            </a:r>
            <a:r>
              <a:rPr lang="en-US" dirty="0">
                <a:latin typeface="Calibri" panose="020F0502020204030204" pitchFamily="34" charset="0"/>
                <a:ea typeface="Calibri" panose="020F0502020204030204" pitchFamily="34" charset="0"/>
                <a:cs typeface="Times New Roman" panose="02020603050405020304" pitchFamily="18" charset="0"/>
              </a:rPr>
              <a:t>– either object of faith (gospel), or subjective faith (in relation to the gospel, or as a matter of conscience)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conscience of the one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5b, 14)</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matter is approved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but if it violates your conscience you shouldn’t do it.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Eating of meats – liberty.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Observing of days – liberty.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a:t>
            </a:r>
            <a:r>
              <a:rPr lang="en-US" dirty="0">
                <a:latin typeface="Calibri" panose="020F0502020204030204" pitchFamily="34" charset="0"/>
                <a:ea typeface="Calibri" panose="020F0502020204030204" pitchFamily="34" charset="0"/>
                <a:cs typeface="Times New Roman" panose="02020603050405020304" pitchFamily="18" charset="0"/>
              </a:rPr>
              <a:t> – Not for the purpose of arguing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“not for the purpose of passing judgment on his opinions”</a:t>
            </a:r>
            <a:r>
              <a:rPr lang="en-US" dirty="0">
                <a:latin typeface="Calibri" panose="020F0502020204030204" pitchFamily="34" charset="0"/>
                <a:ea typeface="Calibri" panose="020F0502020204030204" pitchFamily="34" charset="0"/>
                <a:cs typeface="Times New Roman" panose="02020603050405020304" pitchFamily="18" charset="0"/>
              </a:rPr>
              <a:t> (NASB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“opinions”</a:t>
            </a:r>
            <a:r>
              <a:rPr lang="en-US" dirty="0">
                <a:latin typeface="Calibri" panose="020F0502020204030204" pitchFamily="34" charset="0"/>
                <a:ea typeface="Calibri" panose="020F0502020204030204" pitchFamily="34" charset="0"/>
                <a:cs typeface="Times New Roman" panose="02020603050405020304" pitchFamily="18" charset="0"/>
              </a:rPr>
              <a:t> is a bad rendering – not opinion, but indifferent matter).</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Judge </a:t>
            </a:r>
            <a:r>
              <a:rPr lang="en-US" dirty="0">
                <a:latin typeface="Calibri" panose="020F0502020204030204" pitchFamily="34" charset="0"/>
                <a:ea typeface="Calibri" panose="020F0502020204030204" pitchFamily="34" charset="0"/>
                <a:cs typeface="Times New Roman" panose="02020603050405020304" pitchFamily="18" charset="0"/>
              </a:rPr>
              <a:t>– condemn (weak brother – does not eat)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Despise</a:t>
            </a:r>
            <a:r>
              <a:rPr lang="en-US" dirty="0">
                <a:latin typeface="Calibri" panose="020F0502020204030204" pitchFamily="34" charset="0"/>
                <a:ea typeface="Calibri" panose="020F0502020204030204" pitchFamily="34" charset="0"/>
                <a:cs typeface="Times New Roman" panose="02020603050405020304" pitchFamily="18" charset="0"/>
              </a:rPr>
              <a:t> – look down on (strong brother – does eat)</a:t>
            </a:r>
          </a:p>
          <a:p>
            <a:pPr marL="742950" marR="0" lvl="1" indent="-285750">
              <a:lnSpc>
                <a:spcPct val="107000"/>
              </a:lnSpc>
              <a:spcBef>
                <a:spcPts val="0"/>
              </a:spcBef>
              <a:spcAft>
                <a:spcPts val="0"/>
              </a:spcAft>
              <a:buFont typeface="+mj-lt"/>
              <a:buAutoNum type="alphaLcPeriod"/>
            </a:pPr>
            <a:r>
              <a:rPr lang="en-US" b="1" u="sng" dirty="0">
                <a:latin typeface="Calibri" panose="020F0502020204030204" pitchFamily="34" charset="0"/>
                <a:ea typeface="Calibri" panose="020F0502020204030204" pitchFamily="34" charset="0"/>
                <a:cs typeface="Times New Roman" panose="02020603050405020304" pitchFamily="18" charset="0"/>
              </a:rPr>
              <a:t>Received by God</a:t>
            </a:r>
            <a:r>
              <a:rPr lang="en-US" dirty="0">
                <a:latin typeface="Calibri" panose="020F0502020204030204" pitchFamily="34" charset="0"/>
                <a:ea typeface="Calibri" panose="020F0502020204030204" pitchFamily="34" charset="0"/>
                <a:cs typeface="Times New Roman" panose="02020603050405020304" pitchFamily="18" charset="0"/>
              </a:rPr>
              <a:t> – because matter is indifferent.</a:t>
            </a:r>
          </a:p>
          <a:p>
            <a:pPr marL="742950" marR="0" lvl="1" indent="-285750">
              <a:lnSpc>
                <a:spcPct val="107000"/>
              </a:lnSpc>
              <a:spcBef>
                <a:spcPts val="0"/>
              </a:spcBef>
              <a:spcAft>
                <a:spcPts val="0"/>
              </a:spcAft>
              <a:buFont typeface="+mj-lt"/>
              <a:buAutoNum type="alphaLcPeriod"/>
            </a:pPr>
            <a:r>
              <a:rPr lang="en-US" b="1" u="sng" dirty="0">
                <a:latin typeface="Calibri" panose="020F0502020204030204" pitchFamily="34" charset="0"/>
                <a:ea typeface="Calibri" panose="020F0502020204030204" pitchFamily="34" charset="0"/>
                <a:cs typeface="Times New Roman" panose="02020603050405020304" pitchFamily="18" charset="0"/>
              </a:rPr>
              <a:t>Made to stand by God</a:t>
            </a:r>
            <a:r>
              <a:rPr lang="en-US" dirty="0">
                <a:latin typeface="Calibri" panose="020F0502020204030204" pitchFamily="34" charset="0"/>
                <a:ea typeface="Calibri" panose="020F0502020204030204" pitchFamily="34" charset="0"/>
                <a:cs typeface="Times New Roman" panose="02020603050405020304" pitchFamily="18" charset="0"/>
              </a:rPr>
              <a:t> – because faithful in the gospel.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We Are The Lord’s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Be fully convinced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23</a:t>
            </a:r>
            <a:r>
              <a:rPr lang="en-US" dirty="0">
                <a:latin typeface="Calibri" panose="020F0502020204030204" pitchFamily="34" charset="0"/>
                <a:ea typeface="Calibri" panose="020F0502020204030204" pitchFamily="34" charset="0"/>
                <a:cs typeface="Times New Roman" panose="02020603050405020304" pitchFamily="18" charset="0"/>
              </a:rPr>
              <a:t> – if not convinced, i.e. hurts conscience even a tad, it is sin).</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“to the Lord”</a:t>
            </a:r>
            <a:r>
              <a:rPr lang="en-US" dirty="0">
                <a:latin typeface="Calibri" panose="020F0502020204030204" pitchFamily="34" charset="0"/>
                <a:ea typeface="Calibri" panose="020F0502020204030204" pitchFamily="34" charset="0"/>
                <a:cs typeface="Times New Roman" panose="02020603050405020304" pitchFamily="18" charset="0"/>
              </a:rPr>
              <a:t> – Because he is His servant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u="sng" dirty="0">
                <a:latin typeface="Calibri" panose="020F0502020204030204" pitchFamily="34" charset="0"/>
                <a:ea typeface="Calibri" panose="020F0502020204030204" pitchFamily="34" charset="0"/>
                <a:cs typeface="Times New Roman" panose="02020603050405020304" pitchFamily="18" charset="0"/>
              </a:rPr>
              <a:t>and remains submissive to Him in the practice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a:t>
            </a:r>
            <a:r>
              <a:rPr lang="en-US" dirty="0">
                <a:latin typeface="Calibri" panose="020F0502020204030204" pitchFamily="34" charset="0"/>
                <a:ea typeface="Calibri" panose="020F0502020204030204" pitchFamily="34" charset="0"/>
                <a:cs typeface="Times New Roman" panose="02020603050405020304" pitchFamily="18" charset="0"/>
              </a:rPr>
              <a:t> – Christ’s death was for the purpose of securing this relationship. </a:t>
            </a:r>
            <a:r>
              <a:rPr lang="en-US" b="1" u="sng" dirty="0">
                <a:latin typeface="Calibri" panose="020F0502020204030204" pitchFamily="34" charset="0"/>
                <a:ea typeface="Calibri" panose="020F0502020204030204" pitchFamily="34" charset="0"/>
                <a:cs typeface="Times New Roman" panose="02020603050405020304" pitchFamily="18" charset="0"/>
              </a:rPr>
              <a:t>We are His servants, and as fellow servants of Christ’s, we are to receive each other for Christ has received us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Let Us Not Judge One Another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10-13a).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Judge</a:t>
            </a:r>
            <a:r>
              <a:rPr lang="en-US" dirty="0">
                <a:latin typeface="Calibri" panose="020F0502020204030204" pitchFamily="34" charset="0"/>
                <a:ea typeface="Calibri" panose="020F0502020204030204" pitchFamily="34" charset="0"/>
                <a:cs typeface="Times New Roman" panose="02020603050405020304" pitchFamily="18" charset="0"/>
              </a:rPr>
              <a:t> – condemn.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Contempt</a:t>
            </a:r>
            <a:r>
              <a:rPr lang="en-US" dirty="0">
                <a:latin typeface="Calibri" panose="020F0502020204030204" pitchFamily="34" charset="0"/>
                <a:ea typeface="Calibri" panose="020F0502020204030204" pitchFamily="34" charset="0"/>
                <a:cs typeface="Times New Roman" panose="02020603050405020304" pitchFamily="18" charset="0"/>
              </a:rPr>
              <a:t> – disdain, despise, look down 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10b-12)</a:t>
            </a:r>
            <a:r>
              <a:rPr lang="en-US" dirty="0">
                <a:latin typeface="Calibri" panose="020F0502020204030204" pitchFamily="34" charset="0"/>
                <a:ea typeface="Calibri" panose="020F0502020204030204" pitchFamily="34" charset="0"/>
                <a:cs typeface="Times New Roman" panose="02020603050405020304" pitchFamily="18" charset="0"/>
              </a:rPr>
              <a:t> – Christ is the ultimate judge, we will give account to Him, not each other.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a:t>
            </a:r>
            <a:r>
              <a:rPr lang="en-US" dirty="0">
                <a:latin typeface="Calibri" panose="020F0502020204030204" pitchFamily="34" charset="0"/>
                <a:ea typeface="Calibri" panose="020F0502020204030204" pitchFamily="34" charset="0"/>
                <a:cs typeface="Times New Roman" panose="02020603050405020304" pitchFamily="18" charset="0"/>
              </a:rPr>
              <a:t> – Do not judge one another!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 what matters?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u="sng" dirty="0">
                <a:latin typeface="Calibri" panose="020F0502020204030204" pitchFamily="34" charset="0"/>
                <a:ea typeface="Calibri" panose="020F0502020204030204" pitchFamily="34" charset="0"/>
                <a:cs typeface="Times New Roman" panose="02020603050405020304" pitchFamily="18" charset="0"/>
              </a:rPr>
              <a:t>Matters of indifference</a:t>
            </a:r>
            <a:r>
              <a:rPr lang="en-US" dirty="0">
                <a:latin typeface="Calibri" panose="020F0502020204030204" pitchFamily="34" charset="0"/>
                <a:ea typeface="Calibri" panose="020F0502020204030204" pitchFamily="34" charset="0"/>
                <a:cs typeface="Times New Roman" panose="02020603050405020304" pitchFamily="18" charset="0"/>
              </a:rPr>
              <a:t> in which one remains in the Lord, where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“God is able to make him stand.”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God requires us to make judgments in other situations. E.g.: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Withdrawing from disorderly brethren.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Restoring brethren overtaken in trespasses. (Determining how to handle the situation with regard to the brother in sin, and judging that they are indeed in sin.)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Etc. </a:t>
            </a:r>
          </a:p>
          <a:p>
            <a:pPr marL="742950" marR="0" lvl="1" indent="-285750">
              <a:lnSpc>
                <a:spcPct val="107000"/>
              </a:lnSpc>
              <a:spcBef>
                <a:spcPts val="0"/>
              </a:spcBef>
              <a:spcAft>
                <a:spcPts val="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If we are not to judge, then what should be resolve to do?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Our Love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13b-23)</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93CC48B-0E06-4CDA-8FCB-C18CB2F0BC73}" type="slidenum">
              <a:rPr lang="en-US" smtClean="0"/>
              <a:t>3</a:t>
            </a:fld>
            <a:endParaRPr lang="en-US"/>
          </a:p>
        </p:txBody>
      </p:sp>
    </p:spTree>
    <p:extLst>
      <p:ext uri="{BB962C8B-B14F-4D97-AF65-F5344CB8AC3E}">
        <p14:creationId xmlns:p14="http://schemas.microsoft.com/office/powerpoint/2010/main" val="3858277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Our Love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13b-23)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Do Not Place Stumbling Blocks, But Walk In Love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13b-18).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Stumbling block</a:t>
            </a:r>
            <a:r>
              <a:rPr lang="en-US" dirty="0">
                <a:latin typeface="Calibri" panose="020F0502020204030204" pitchFamily="34" charset="0"/>
                <a:ea typeface="Calibri" panose="020F0502020204030204" pitchFamily="34" charset="0"/>
                <a:cs typeface="Times New Roman" panose="02020603050405020304" pitchFamily="18" charset="0"/>
              </a:rPr>
              <a:t> – cause to fall (something that would cause a brother to stumble spiritually)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All things are clean, unless it is considered unclean by one (</a:t>
            </a:r>
            <a:r>
              <a:rPr lang="en-US" b="1" dirty="0">
                <a:latin typeface="Calibri" panose="020F0502020204030204" pitchFamily="34" charset="0"/>
                <a:ea typeface="Calibri" panose="020F0502020204030204" pitchFamily="34" charset="0"/>
                <a:cs typeface="Times New Roman" panose="02020603050405020304" pitchFamily="18" charset="0"/>
              </a:rPr>
              <a:t>conscience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15a)</a:t>
            </a:r>
            <a:r>
              <a:rPr lang="en-US" dirty="0">
                <a:latin typeface="Calibri" panose="020F0502020204030204" pitchFamily="34" charset="0"/>
                <a:ea typeface="Calibri" panose="020F0502020204030204" pitchFamily="34" charset="0"/>
                <a:cs typeface="Times New Roman" panose="02020603050405020304" pitchFamily="18" charset="0"/>
              </a:rPr>
              <a:t> – grieved (</a:t>
            </a:r>
            <a:r>
              <a:rPr lang="en-US" b="1" dirty="0">
                <a:latin typeface="Calibri" panose="020F0502020204030204" pitchFamily="34" charset="0"/>
                <a:ea typeface="Calibri" panose="020F0502020204030204" pitchFamily="34" charset="0"/>
                <a:cs typeface="Times New Roman" panose="02020603050405020304" pitchFamily="18" charset="0"/>
              </a:rPr>
              <a:t>spiritually</a:t>
            </a:r>
            <a:r>
              <a:rPr lang="en-US" dirty="0">
                <a:latin typeface="Calibri" panose="020F0502020204030204" pitchFamily="34" charset="0"/>
                <a:ea typeface="Calibri" panose="020F0502020204030204" pitchFamily="34" charset="0"/>
                <a:cs typeface="Times New Roman" panose="02020603050405020304" pitchFamily="18" charset="0"/>
              </a:rPr>
              <a:t> – loss of relationship with Christ)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15b)</a:t>
            </a:r>
            <a:r>
              <a:rPr lang="en-US" dirty="0">
                <a:latin typeface="Calibri" panose="020F0502020204030204" pitchFamily="34" charset="0"/>
                <a:ea typeface="Calibri" panose="020F0502020204030204" pitchFamily="34" charset="0"/>
                <a:cs typeface="Times New Roman" panose="02020603050405020304" pitchFamily="18" charset="0"/>
              </a:rPr>
              <a:t> – spiritually (Christ died for him, and you are going to cause him to lose his soul over this?)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a:t>
            </a:r>
            <a:r>
              <a:rPr lang="en-US" dirty="0">
                <a:latin typeface="Calibri" panose="020F0502020204030204" pitchFamily="34" charset="0"/>
                <a:ea typeface="Calibri" panose="020F0502020204030204" pitchFamily="34" charset="0"/>
                <a:cs typeface="Times New Roman" panose="02020603050405020304" pitchFamily="18" charset="0"/>
              </a:rPr>
              <a:t> – good – liberty – spoken of as evil.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17-18</a:t>
            </a:r>
            <a:r>
              <a:rPr lang="en-US" dirty="0">
                <a:latin typeface="Calibri" panose="020F0502020204030204" pitchFamily="34" charset="0"/>
                <a:ea typeface="Calibri" panose="020F0502020204030204" pitchFamily="34" charset="0"/>
                <a:cs typeface="Times New Roman" panose="02020603050405020304" pitchFamily="18" charset="0"/>
              </a:rPr>
              <a:t>) – Things concerning the kingdom.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Righteousness </a:t>
            </a:r>
            <a:r>
              <a:rPr lang="en-US" dirty="0">
                <a:latin typeface="Calibri" panose="020F0502020204030204" pitchFamily="34" charset="0"/>
                <a:ea typeface="Calibri" panose="020F0502020204030204" pitchFamily="34" charset="0"/>
                <a:cs typeface="Times New Roman" panose="02020603050405020304" pitchFamily="18" charset="0"/>
              </a:rPr>
              <a:t>– actions toward fellow man, brethren – right, just.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Peace</a:t>
            </a:r>
            <a:r>
              <a:rPr lang="en-US" dirty="0">
                <a:latin typeface="Calibri" panose="020F0502020204030204" pitchFamily="34" charset="0"/>
                <a:ea typeface="Calibri" panose="020F0502020204030204" pitchFamily="34" charset="0"/>
                <a:cs typeface="Times New Roman" panose="02020603050405020304" pitchFamily="18" charset="0"/>
              </a:rPr>
              <a:t> – between brethren.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Joy </a:t>
            </a:r>
            <a:r>
              <a:rPr lang="en-US" dirty="0">
                <a:latin typeface="Calibri" panose="020F0502020204030204" pitchFamily="34" charset="0"/>
                <a:ea typeface="Calibri" panose="020F0502020204030204" pitchFamily="34" charset="0"/>
                <a:cs typeface="Times New Roman" panose="02020603050405020304" pitchFamily="18" charset="0"/>
              </a:rPr>
              <a:t>– in the unity promoted by the HS.</a:t>
            </a:r>
          </a:p>
          <a:p>
            <a:pPr marL="1143000" marR="0" lvl="2" indent="-228600">
              <a:lnSpc>
                <a:spcPct val="107000"/>
              </a:lnSpc>
              <a:spcBef>
                <a:spcPts val="0"/>
              </a:spcBef>
              <a:spcAft>
                <a:spcPts val="0"/>
              </a:spcAft>
              <a:buFont typeface="+mj-lt"/>
              <a:buAutoNum type="romanLcPeriod"/>
            </a:pPr>
            <a:r>
              <a:rPr lang="en-US" b="1" u="sng" dirty="0">
                <a:latin typeface="Calibri" panose="020F0502020204030204" pitchFamily="34" charset="0"/>
                <a:ea typeface="Calibri" panose="020F0502020204030204" pitchFamily="34" charset="0"/>
                <a:cs typeface="Times New Roman" panose="02020603050405020304" pitchFamily="18" charset="0"/>
              </a:rPr>
              <a:t>GOD ACCEPTS MEN ON THESE TERMS, NOT EATING AND DRINKING.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Pursue Peace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19-23).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r>
              <a:rPr lang="en-US" dirty="0">
                <a:latin typeface="Calibri" panose="020F0502020204030204" pitchFamily="34" charset="0"/>
                <a:ea typeface="Calibri" panose="020F0502020204030204" pitchFamily="34" charset="0"/>
                <a:cs typeface="Times New Roman" panose="02020603050405020304" pitchFamily="18" charset="0"/>
              </a:rPr>
              <a:t> – peace between brethren (no condemnation, or despising)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Edify </a:t>
            </a:r>
            <a:r>
              <a:rPr lang="en-US" dirty="0">
                <a:latin typeface="Calibri" panose="020F0502020204030204" pitchFamily="34" charset="0"/>
                <a:ea typeface="Calibri" panose="020F0502020204030204" pitchFamily="34" charset="0"/>
                <a:cs typeface="Times New Roman" panose="02020603050405020304" pitchFamily="18" charset="0"/>
              </a:rPr>
              <a:t>– build up spiritually.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Compare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20a)</a:t>
            </a:r>
            <a:r>
              <a:rPr lang="en-US" dirty="0">
                <a:latin typeface="Calibri" panose="020F0502020204030204" pitchFamily="34" charset="0"/>
                <a:ea typeface="Calibri" panose="020F0502020204030204" pitchFamily="34" charset="0"/>
                <a:cs typeface="Times New Roman" panose="02020603050405020304" pitchFamily="18" charset="0"/>
              </a:rPr>
              <a:t> – build up, don’t destroy.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“work of God”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“created in Christ Jesus for good works” (cf. Ephesians 2:10).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20b-21)</a:t>
            </a:r>
            <a:r>
              <a:rPr lang="en-US" dirty="0">
                <a:latin typeface="Calibri" panose="020F0502020204030204" pitchFamily="34" charset="0"/>
                <a:ea typeface="Calibri" panose="020F0502020204030204" pitchFamily="34" charset="0"/>
                <a:cs typeface="Times New Roman" panose="02020603050405020304" pitchFamily="18" charset="0"/>
              </a:rPr>
              <a:t> – offense – cause for stumbling spiritually.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r>
              <a:rPr lang="en-US" dirty="0">
                <a:latin typeface="Calibri" panose="020F0502020204030204" pitchFamily="34" charset="0"/>
                <a:ea typeface="Calibri" panose="020F0502020204030204" pitchFamily="34" charset="0"/>
                <a:cs typeface="Times New Roman" panose="02020603050405020304" pitchFamily="18" charset="0"/>
              </a:rPr>
              <a:t> – don’t abuse others with your conviction – have it to yourself.</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23)</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“Let each be fully convinced in his own mind” (v. 5b).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If you are not, you cannot be pleasing to God.</a:t>
            </a: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God will not make you stand if you violate your conscience.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93CC48B-0E06-4CDA-8FCB-C18CB2F0BC73}" type="slidenum">
              <a:rPr lang="en-US" smtClean="0"/>
              <a:t>4</a:t>
            </a:fld>
            <a:endParaRPr lang="en-US"/>
          </a:p>
        </p:txBody>
      </p:sp>
    </p:spTree>
    <p:extLst>
      <p:ext uri="{BB962C8B-B14F-4D97-AF65-F5344CB8AC3E}">
        <p14:creationId xmlns:p14="http://schemas.microsoft.com/office/powerpoint/2010/main" val="301289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 matters of indifference are considered in the church, and among brethren, unity and peace must be sustained.</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Ultimately, we must act as Christ acted – </a:t>
            </a:r>
            <a:r>
              <a:rPr lang="en-US" b="1" dirty="0">
                <a:latin typeface="Calibri" panose="020F0502020204030204" pitchFamily="34" charset="0"/>
                <a:ea typeface="Calibri" panose="020F0502020204030204" pitchFamily="34" charset="0"/>
                <a:cs typeface="Times New Roman" panose="02020603050405020304" pitchFamily="18" charset="0"/>
              </a:rPr>
              <a:t>not to please ourselves, but to help others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15:1-6).</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893CC48B-0E06-4CDA-8FCB-C18CB2F0BC73}" type="slidenum">
              <a:rPr lang="en-US" smtClean="0"/>
              <a:t>5</a:t>
            </a:fld>
            <a:endParaRPr lang="en-US"/>
          </a:p>
        </p:txBody>
      </p:sp>
    </p:spTree>
    <p:extLst>
      <p:ext uri="{BB962C8B-B14F-4D97-AF65-F5344CB8AC3E}">
        <p14:creationId xmlns:p14="http://schemas.microsoft.com/office/powerpoint/2010/main" val="1086078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38C30D-7550-4791-8383-CF3AF2CF7A26}"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A1960-2914-4F3E-AF66-5E48449A50CE}" type="slidenum">
              <a:rPr lang="en-US" smtClean="0"/>
              <a:t>‹#›</a:t>
            </a:fld>
            <a:endParaRPr lang="en-US"/>
          </a:p>
        </p:txBody>
      </p:sp>
    </p:spTree>
    <p:extLst>
      <p:ext uri="{BB962C8B-B14F-4D97-AF65-F5344CB8AC3E}">
        <p14:creationId xmlns:p14="http://schemas.microsoft.com/office/powerpoint/2010/main" val="778935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38C30D-7550-4791-8383-CF3AF2CF7A26}"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A1960-2914-4F3E-AF66-5E48449A50CE}" type="slidenum">
              <a:rPr lang="en-US" smtClean="0"/>
              <a:t>‹#›</a:t>
            </a:fld>
            <a:endParaRPr lang="en-US"/>
          </a:p>
        </p:txBody>
      </p:sp>
    </p:spTree>
    <p:extLst>
      <p:ext uri="{BB962C8B-B14F-4D97-AF65-F5344CB8AC3E}">
        <p14:creationId xmlns:p14="http://schemas.microsoft.com/office/powerpoint/2010/main" val="158294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38C30D-7550-4791-8383-CF3AF2CF7A26}"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A1960-2914-4F3E-AF66-5E48449A50CE}" type="slidenum">
              <a:rPr lang="en-US" smtClean="0"/>
              <a:t>‹#›</a:t>
            </a:fld>
            <a:endParaRPr lang="en-US"/>
          </a:p>
        </p:txBody>
      </p:sp>
    </p:spTree>
    <p:extLst>
      <p:ext uri="{BB962C8B-B14F-4D97-AF65-F5344CB8AC3E}">
        <p14:creationId xmlns:p14="http://schemas.microsoft.com/office/powerpoint/2010/main" val="669488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38C30D-7550-4791-8383-CF3AF2CF7A26}"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A1960-2914-4F3E-AF66-5E48449A50CE}" type="slidenum">
              <a:rPr lang="en-US" smtClean="0"/>
              <a:t>‹#›</a:t>
            </a:fld>
            <a:endParaRPr lang="en-US"/>
          </a:p>
        </p:txBody>
      </p:sp>
    </p:spTree>
    <p:extLst>
      <p:ext uri="{BB962C8B-B14F-4D97-AF65-F5344CB8AC3E}">
        <p14:creationId xmlns:p14="http://schemas.microsoft.com/office/powerpoint/2010/main" val="3981773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38C30D-7550-4791-8383-CF3AF2CF7A26}"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A1960-2914-4F3E-AF66-5E48449A50CE}" type="slidenum">
              <a:rPr lang="en-US" smtClean="0"/>
              <a:t>‹#›</a:t>
            </a:fld>
            <a:endParaRPr lang="en-US"/>
          </a:p>
        </p:txBody>
      </p:sp>
    </p:spTree>
    <p:extLst>
      <p:ext uri="{BB962C8B-B14F-4D97-AF65-F5344CB8AC3E}">
        <p14:creationId xmlns:p14="http://schemas.microsoft.com/office/powerpoint/2010/main" val="2803049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38C30D-7550-4791-8383-CF3AF2CF7A26}"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A1960-2914-4F3E-AF66-5E48449A50CE}" type="slidenum">
              <a:rPr lang="en-US" smtClean="0"/>
              <a:t>‹#›</a:t>
            </a:fld>
            <a:endParaRPr lang="en-US"/>
          </a:p>
        </p:txBody>
      </p:sp>
    </p:spTree>
    <p:extLst>
      <p:ext uri="{BB962C8B-B14F-4D97-AF65-F5344CB8AC3E}">
        <p14:creationId xmlns:p14="http://schemas.microsoft.com/office/powerpoint/2010/main" val="149570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38C30D-7550-4791-8383-CF3AF2CF7A26}"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FA1960-2914-4F3E-AF66-5E48449A50CE}" type="slidenum">
              <a:rPr lang="en-US" smtClean="0"/>
              <a:t>‹#›</a:t>
            </a:fld>
            <a:endParaRPr lang="en-US"/>
          </a:p>
        </p:txBody>
      </p:sp>
    </p:spTree>
    <p:extLst>
      <p:ext uri="{BB962C8B-B14F-4D97-AF65-F5344CB8AC3E}">
        <p14:creationId xmlns:p14="http://schemas.microsoft.com/office/powerpoint/2010/main" val="3011866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38C30D-7550-4791-8383-CF3AF2CF7A26}"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FA1960-2914-4F3E-AF66-5E48449A50CE}" type="slidenum">
              <a:rPr lang="en-US" smtClean="0"/>
              <a:t>‹#›</a:t>
            </a:fld>
            <a:endParaRPr lang="en-US"/>
          </a:p>
        </p:txBody>
      </p:sp>
    </p:spTree>
    <p:extLst>
      <p:ext uri="{BB962C8B-B14F-4D97-AF65-F5344CB8AC3E}">
        <p14:creationId xmlns:p14="http://schemas.microsoft.com/office/powerpoint/2010/main" val="415242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8C30D-7550-4791-8383-CF3AF2CF7A26}"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FA1960-2914-4F3E-AF66-5E48449A50CE}" type="slidenum">
              <a:rPr lang="en-US" smtClean="0"/>
              <a:t>‹#›</a:t>
            </a:fld>
            <a:endParaRPr lang="en-US"/>
          </a:p>
        </p:txBody>
      </p:sp>
    </p:spTree>
    <p:extLst>
      <p:ext uri="{BB962C8B-B14F-4D97-AF65-F5344CB8AC3E}">
        <p14:creationId xmlns:p14="http://schemas.microsoft.com/office/powerpoint/2010/main" val="160739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38C30D-7550-4791-8383-CF3AF2CF7A26}"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A1960-2914-4F3E-AF66-5E48449A50CE}" type="slidenum">
              <a:rPr lang="en-US" smtClean="0"/>
              <a:t>‹#›</a:t>
            </a:fld>
            <a:endParaRPr lang="en-US"/>
          </a:p>
        </p:txBody>
      </p:sp>
    </p:spTree>
    <p:extLst>
      <p:ext uri="{BB962C8B-B14F-4D97-AF65-F5344CB8AC3E}">
        <p14:creationId xmlns:p14="http://schemas.microsoft.com/office/powerpoint/2010/main" val="1390343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A38C30D-7550-4791-8383-CF3AF2CF7A26}"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A1960-2914-4F3E-AF66-5E48449A50CE}" type="slidenum">
              <a:rPr lang="en-US" smtClean="0"/>
              <a:t>‹#›</a:t>
            </a:fld>
            <a:endParaRPr lang="en-US"/>
          </a:p>
        </p:txBody>
      </p:sp>
    </p:spTree>
    <p:extLst>
      <p:ext uri="{BB962C8B-B14F-4D97-AF65-F5344CB8AC3E}">
        <p14:creationId xmlns:p14="http://schemas.microsoft.com/office/powerpoint/2010/main" val="2710161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8C30D-7550-4791-8383-CF3AF2CF7A26}" type="datetimeFigureOut">
              <a:rPr lang="en-US" smtClean="0"/>
              <a:t>1/22/2017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A1960-2914-4F3E-AF66-5E48449A50CE}" type="slidenum">
              <a:rPr lang="en-US" smtClean="0"/>
              <a:t>‹#›</a:t>
            </a:fld>
            <a:endParaRPr lang="en-US"/>
          </a:p>
        </p:txBody>
      </p:sp>
    </p:spTree>
    <p:extLst>
      <p:ext uri="{BB962C8B-B14F-4D97-AF65-F5344CB8AC3E}">
        <p14:creationId xmlns:p14="http://schemas.microsoft.com/office/powerpoint/2010/main" val="3223607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7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5581"/>
            <a:ext cx="7772400" cy="2387600"/>
          </a:xfrm>
        </p:spPr>
        <p:txBody>
          <a:bodyPr>
            <a:normAutofit/>
          </a:bodyPr>
          <a:lstStyle/>
          <a:p>
            <a:r>
              <a:rPr lang="en-US" sz="7200" b="1" dirty="0">
                <a:solidFill>
                  <a:schemeClr val="bg1"/>
                </a:solidFill>
                <a:latin typeface="Blackadder ITC" panose="04020505051007020D02" pitchFamily="82" charset="0"/>
              </a:rPr>
              <a:t>Our Liberties and     Our Love</a:t>
            </a:r>
          </a:p>
        </p:txBody>
      </p:sp>
      <p:sp>
        <p:nvSpPr>
          <p:cNvPr id="3" name="Subtitle 2"/>
          <p:cNvSpPr>
            <a:spLocks noGrp="1"/>
          </p:cNvSpPr>
          <p:nvPr>
            <p:ph type="subTitle" idx="1"/>
          </p:nvPr>
        </p:nvSpPr>
        <p:spPr>
          <a:xfrm>
            <a:off x="1143000" y="3763312"/>
            <a:ext cx="6858000" cy="1655762"/>
          </a:xfrm>
        </p:spPr>
        <p:txBody>
          <a:bodyPr>
            <a:normAutofit/>
          </a:bodyPr>
          <a:lstStyle/>
          <a:p>
            <a:r>
              <a:rPr lang="en-US" sz="3200" i="1" dirty="0">
                <a:solidFill>
                  <a:schemeClr val="bg1"/>
                </a:solidFill>
              </a:rPr>
              <a:t>An Exegesis of Romans 14</a:t>
            </a:r>
          </a:p>
        </p:txBody>
      </p:sp>
    </p:spTree>
    <p:extLst>
      <p:ext uri="{BB962C8B-B14F-4D97-AF65-F5344CB8AC3E}">
        <p14:creationId xmlns:p14="http://schemas.microsoft.com/office/powerpoint/2010/main" val="2563552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dirty="0">
                <a:solidFill>
                  <a:schemeClr val="bg1"/>
                </a:solidFill>
                <a:latin typeface="Blackadder ITC" panose="04020505051007020D02" pitchFamily="82" charset="0"/>
              </a:rPr>
              <a:t>Our Liberties</a:t>
            </a:r>
          </a:p>
        </p:txBody>
      </p:sp>
      <p:sp>
        <p:nvSpPr>
          <p:cNvPr id="3" name="Content Placeholder 2"/>
          <p:cNvSpPr>
            <a:spLocks noGrp="1"/>
          </p:cNvSpPr>
          <p:nvPr>
            <p:ph idx="1"/>
          </p:nvPr>
        </p:nvSpPr>
        <p:spPr/>
        <p:txBody>
          <a:bodyPr>
            <a:normAutofit/>
          </a:bodyPr>
          <a:lstStyle/>
          <a:p>
            <a:pPr marL="0" indent="0" algn="ctr">
              <a:buNone/>
            </a:pPr>
            <a:r>
              <a:rPr lang="en-US" sz="4000" b="1" dirty="0">
                <a:solidFill>
                  <a:schemeClr val="bg1"/>
                </a:solidFill>
              </a:rPr>
              <a:t>Receive Him</a:t>
            </a:r>
            <a:r>
              <a:rPr lang="en-US" sz="4000" dirty="0">
                <a:solidFill>
                  <a:schemeClr val="bg1"/>
                </a:solidFill>
              </a:rPr>
              <a:t> </a:t>
            </a:r>
            <a:r>
              <a:rPr lang="en-US" sz="4000" i="1" dirty="0">
                <a:solidFill>
                  <a:schemeClr val="bg1"/>
                </a:solidFill>
              </a:rPr>
              <a:t>(vv. 1-4)</a:t>
            </a:r>
          </a:p>
          <a:p>
            <a:pPr marL="0" indent="0" algn="ctr">
              <a:buNone/>
            </a:pPr>
            <a:r>
              <a:rPr lang="en-US" sz="4000" b="1" dirty="0">
                <a:solidFill>
                  <a:schemeClr val="bg1"/>
                </a:solidFill>
              </a:rPr>
              <a:t>We Are The Lord’s </a:t>
            </a:r>
            <a:r>
              <a:rPr lang="en-US" sz="4000" i="1" dirty="0">
                <a:solidFill>
                  <a:schemeClr val="bg1"/>
                </a:solidFill>
              </a:rPr>
              <a:t>(vv. 5-9)</a:t>
            </a:r>
          </a:p>
          <a:p>
            <a:pPr marL="0" indent="0" algn="ctr">
              <a:buNone/>
            </a:pPr>
            <a:r>
              <a:rPr lang="en-US" sz="4000" b="1" dirty="0">
                <a:solidFill>
                  <a:schemeClr val="bg1"/>
                </a:solidFill>
              </a:rPr>
              <a:t>Let Us Not Judge One Another</a:t>
            </a:r>
            <a:r>
              <a:rPr lang="en-US" sz="4000" dirty="0">
                <a:solidFill>
                  <a:schemeClr val="bg1"/>
                </a:solidFill>
              </a:rPr>
              <a:t>      </a:t>
            </a:r>
            <a:r>
              <a:rPr lang="en-US" sz="4000" i="1" dirty="0">
                <a:solidFill>
                  <a:schemeClr val="bg1"/>
                </a:solidFill>
              </a:rPr>
              <a:t>(vv. 10-13a)</a:t>
            </a:r>
          </a:p>
        </p:txBody>
      </p:sp>
    </p:spTree>
    <p:extLst>
      <p:ext uri="{BB962C8B-B14F-4D97-AF65-F5344CB8AC3E}">
        <p14:creationId xmlns:p14="http://schemas.microsoft.com/office/powerpoint/2010/main" val="3691242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dirty="0">
                <a:solidFill>
                  <a:schemeClr val="bg1"/>
                </a:solidFill>
                <a:latin typeface="Blackadder ITC" panose="04020505051007020D02" pitchFamily="82" charset="0"/>
              </a:rPr>
              <a:t>Our Love</a:t>
            </a:r>
          </a:p>
        </p:txBody>
      </p:sp>
      <p:sp>
        <p:nvSpPr>
          <p:cNvPr id="3" name="Content Placeholder 2"/>
          <p:cNvSpPr>
            <a:spLocks noGrp="1"/>
          </p:cNvSpPr>
          <p:nvPr>
            <p:ph idx="1"/>
          </p:nvPr>
        </p:nvSpPr>
        <p:spPr/>
        <p:txBody>
          <a:bodyPr>
            <a:normAutofit/>
          </a:bodyPr>
          <a:lstStyle/>
          <a:p>
            <a:pPr marL="0" indent="0" algn="ctr">
              <a:buNone/>
            </a:pPr>
            <a:r>
              <a:rPr lang="en-US" sz="4000" b="1" dirty="0">
                <a:solidFill>
                  <a:schemeClr val="bg1"/>
                </a:solidFill>
              </a:rPr>
              <a:t>Do Not Place Stumbling Blocks, But Walk In Love</a:t>
            </a:r>
            <a:r>
              <a:rPr lang="en-US" sz="4000" dirty="0">
                <a:solidFill>
                  <a:schemeClr val="bg1"/>
                </a:solidFill>
              </a:rPr>
              <a:t> </a:t>
            </a:r>
            <a:r>
              <a:rPr lang="en-US" sz="4000" i="1" dirty="0">
                <a:solidFill>
                  <a:schemeClr val="bg1"/>
                </a:solidFill>
              </a:rPr>
              <a:t>(vv. 13b-18)</a:t>
            </a:r>
          </a:p>
          <a:p>
            <a:pPr marL="0" indent="0" algn="ctr">
              <a:buNone/>
            </a:pPr>
            <a:r>
              <a:rPr lang="en-US" sz="4000" b="1" dirty="0">
                <a:solidFill>
                  <a:schemeClr val="bg1"/>
                </a:solidFill>
              </a:rPr>
              <a:t>Pursue Peace </a:t>
            </a:r>
            <a:r>
              <a:rPr lang="en-US" sz="4000" i="1" dirty="0">
                <a:solidFill>
                  <a:schemeClr val="bg1"/>
                </a:solidFill>
              </a:rPr>
              <a:t>(vv. 19-23)</a:t>
            </a:r>
          </a:p>
        </p:txBody>
      </p:sp>
    </p:spTree>
    <p:extLst>
      <p:ext uri="{BB962C8B-B14F-4D97-AF65-F5344CB8AC3E}">
        <p14:creationId xmlns:p14="http://schemas.microsoft.com/office/powerpoint/2010/main" val="98337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5581"/>
            <a:ext cx="7772400" cy="2387600"/>
          </a:xfrm>
        </p:spPr>
        <p:txBody>
          <a:bodyPr>
            <a:normAutofit/>
          </a:bodyPr>
          <a:lstStyle/>
          <a:p>
            <a:r>
              <a:rPr lang="en-US" sz="7200" b="1" dirty="0">
                <a:solidFill>
                  <a:schemeClr val="bg1"/>
                </a:solidFill>
                <a:latin typeface="Blackadder ITC" panose="04020505051007020D02" pitchFamily="82" charset="0"/>
              </a:rPr>
              <a:t>Our Liberties and     Our Love</a:t>
            </a:r>
          </a:p>
        </p:txBody>
      </p:sp>
      <p:sp>
        <p:nvSpPr>
          <p:cNvPr id="3" name="Subtitle 2"/>
          <p:cNvSpPr>
            <a:spLocks noGrp="1"/>
          </p:cNvSpPr>
          <p:nvPr>
            <p:ph type="subTitle" idx="1"/>
          </p:nvPr>
        </p:nvSpPr>
        <p:spPr>
          <a:xfrm>
            <a:off x="1143000" y="3763312"/>
            <a:ext cx="6858000" cy="1655762"/>
          </a:xfrm>
        </p:spPr>
        <p:txBody>
          <a:bodyPr>
            <a:normAutofit/>
          </a:bodyPr>
          <a:lstStyle/>
          <a:p>
            <a:r>
              <a:rPr lang="en-US" sz="3200" i="1" dirty="0">
                <a:solidFill>
                  <a:schemeClr val="bg1"/>
                </a:solidFill>
              </a:rPr>
              <a:t>An Exegesis of Romans 14</a:t>
            </a:r>
          </a:p>
        </p:txBody>
      </p:sp>
    </p:spTree>
    <p:extLst>
      <p:ext uri="{BB962C8B-B14F-4D97-AF65-F5344CB8AC3E}">
        <p14:creationId xmlns:p14="http://schemas.microsoft.com/office/powerpoint/2010/main" val="27230286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1107</Words>
  <Application>Microsoft Office PowerPoint</Application>
  <PresentationFormat>On-screen Show (4:3)</PresentationFormat>
  <Paragraphs>78</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Blackadder ITC</vt:lpstr>
      <vt:lpstr>Calibri</vt:lpstr>
      <vt:lpstr>Calibri Light</vt:lpstr>
      <vt:lpstr>Times New Roman</vt:lpstr>
      <vt:lpstr>Wingdings</vt:lpstr>
      <vt:lpstr>Office Theme</vt:lpstr>
      <vt:lpstr>PowerPoint Presentation</vt:lpstr>
      <vt:lpstr>Our Liberties and     Our Love</vt:lpstr>
      <vt:lpstr>Our Liberties</vt:lpstr>
      <vt:lpstr>Our Love</vt:lpstr>
      <vt:lpstr>Our Liberties and     Our Love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2</cp:revision>
  <dcterms:created xsi:type="dcterms:W3CDTF">2017-01-22T22:55:27Z</dcterms:created>
  <dcterms:modified xsi:type="dcterms:W3CDTF">2017-01-22T23:37:47Z</dcterms:modified>
</cp:coreProperties>
</file>