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8" r:id="rId2"/>
    <p:sldId id="256" r:id="rId3"/>
    <p:sldId id="257"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3" d="2"/>
        <a:sy n="3" d="2"/>
      </p:scale>
      <p:origin x="0" y="0"/>
    </p:cViewPr>
  </p:notesTextViewPr>
  <p:notesViewPr>
    <p:cSldViewPr snapToGrid="0">
      <p:cViewPr varScale="1">
        <p:scale>
          <a:sx n="55" d="100"/>
          <a:sy n="55" d="100"/>
        </p:scale>
        <p:origin x="288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CBB44C-BD86-40D9-8C00-F1250BB639E0}" type="datetimeFigureOut">
              <a:rPr lang="en-US" smtClean="0"/>
              <a:t>1/1/2017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389C92-533B-41B6-9CF9-244DE79C7EB9}" type="slidenum">
              <a:rPr lang="en-US" smtClean="0"/>
              <a:t>‹#›</a:t>
            </a:fld>
            <a:endParaRPr lang="en-US"/>
          </a:p>
        </p:txBody>
      </p:sp>
    </p:spTree>
    <p:extLst>
      <p:ext uri="{BB962C8B-B14F-4D97-AF65-F5344CB8AC3E}">
        <p14:creationId xmlns:p14="http://schemas.microsoft.com/office/powerpoint/2010/main" val="1596590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Rejoice in the Lord Always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Philippians 4:4</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“Rejoice in the Lord always. Again I will say, rejoice” (Philippians 4:4).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This is a command given by inspired Paul.</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Joy is supposed to be characteristic of a Christian.</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Christians are not a people overwhelmed by mundanity, and sorrow. They are quite the opposite.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Our lives need to illustrate this point. </a:t>
            </a:r>
            <a:r>
              <a:rPr lang="en-US" b="1" dirty="0">
                <a:latin typeface="Calibri" panose="020F0502020204030204" pitchFamily="34" charset="0"/>
                <a:ea typeface="Calibri" panose="020F0502020204030204" pitchFamily="34" charset="0"/>
                <a:cs typeface="Times New Roman" panose="02020603050405020304" pitchFamily="18" charset="0"/>
              </a:rPr>
              <a:t>We must always be rejoicing as Christians, no matter the circumstance.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How can we always rejoice?</a:t>
            </a:r>
          </a:p>
          <a:p>
            <a:endParaRPr lang="en-US" dirty="0"/>
          </a:p>
        </p:txBody>
      </p:sp>
      <p:sp>
        <p:nvSpPr>
          <p:cNvPr id="4" name="Slide Number Placeholder 3"/>
          <p:cNvSpPr>
            <a:spLocks noGrp="1"/>
          </p:cNvSpPr>
          <p:nvPr>
            <p:ph type="sldNum" sz="quarter" idx="10"/>
          </p:nvPr>
        </p:nvSpPr>
        <p:spPr/>
        <p:txBody>
          <a:bodyPr/>
          <a:lstStyle/>
          <a:p>
            <a:fld id="{07389C92-533B-41B6-9CF9-244DE79C7EB9}" type="slidenum">
              <a:rPr lang="en-US" smtClean="0"/>
              <a:t>2</a:t>
            </a:fld>
            <a:endParaRPr lang="en-US"/>
          </a:p>
        </p:txBody>
      </p:sp>
    </p:spTree>
    <p:extLst>
      <p:ext uri="{BB962C8B-B14F-4D97-AF65-F5344CB8AC3E}">
        <p14:creationId xmlns:p14="http://schemas.microsoft.com/office/powerpoint/2010/main" val="3641713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How can we always rejoice?</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Joyless Circumstances</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“Rejoice with those who rejoice, and weep with those who weep” (Romans 12:15)</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“And if one member suffers, all the members suffer with it; or if one member is honored, all the members rejoice with it” (1 Corinthians 12:26)</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There are circumstances which do not give cause for joy.</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Paul’s command in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Philippians 4:4</a:t>
            </a:r>
            <a:r>
              <a:rPr lang="en-US" dirty="0">
                <a:latin typeface="Calibri" panose="020F0502020204030204" pitchFamily="34" charset="0"/>
                <a:ea typeface="Calibri" panose="020F0502020204030204" pitchFamily="34" charset="0"/>
                <a:cs typeface="Times New Roman" panose="02020603050405020304" pitchFamily="18" charset="0"/>
              </a:rPr>
              <a:t> is not something which depends on physical circumstances, or else it would not be possible to fulfill.</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“my chains” (Philippians 1:13, 14)</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apostle Paul wrote this epistle to the Philippians while in prison – most likely in Rome.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epistle has a positive and joyous tone despite Paul’s literal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“chains.”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How, and why was this so?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Constant Cause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the Lord”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In order for rejoicing to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“always”</a:t>
            </a:r>
            <a:r>
              <a:rPr lang="en-US" dirty="0">
                <a:latin typeface="Calibri" panose="020F0502020204030204" pitchFamily="34" charset="0"/>
                <a:ea typeface="Calibri" panose="020F0502020204030204" pitchFamily="34" charset="0"/>
                <a:cs typeface="Times New Roman" panose="02020603050405020304" pitchFamily="18" charset="0"/>
              </a:rPr>
              <a:t> be an option, there must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“always”</a:t>
            </a:r>
            <a:r>
              <a:rPr lang="en-US" dirty="0">
                <a:latin typeface="Calibri" panose="020F0502020204030204" pitchFamily="34" charset="0"/>
                <a:ea typeface="Calibri" panose="020F0502020204030204" pitchFamily="34" charset="0"/>
                <a:cs typeface="Times New Roman" panose="02020603050405020304" pitchFamily="18" charset="0"/>
              </a:rPr>
              <a:t> be something to rejoice about – a constant.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This must be something which is independent of all outward circumstances. Something which cannot be changed, and does not rise and fall with the occurrences of life.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the Lord”</a:t>
            </a:r>
            <a:r>
              <a:rPr lang="en-US" dirty="0">
                <a:latin typeface="Calibri" panose="020F0502020204030204" pitchFamily="34" charset="0"/>
                <a:ea typeface="Calibri" panose="020F0502020204030204" pitchFamily="34" charset="0"/>
                <a:cs typeface="Times New Roman" panose="02020603050405020304" pitchFamily="18" charset="0"/>
              </a:rPr>
              <a:t> – The Lord is the cause, and object of our rejoicing.</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the Lord</a:t>
            </a:r>
            <a:r>
              <a:rPr lang="en-US" dirty="0">
                <a:latin typeface="Calibri" panose="020F0502020204030204" pitchFamily="34" charset="0"/>
                <a:ea typeface="Calibri" panose="020F0502020204030204" pitchFamily="34" charset="0"/>
                <a:cs typeface="Times New Roman" panose="02020603050405020304" pitchFamily="18" charset="0"/>
              </a:rPr>
              <a:t>” – the area of rejoicing.</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If we know the Lord – who He is, what He has done – there is cause to rejoice.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If we are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the Lord,”</a:t>
            </a:r>
            <a:r>
              <a:rPr lang="en-US" dirty="0">
                <a:latin typeface="Calibri" panose="020F0502020204030204" pitchFamily="34" charset="0"/>
                <a:ea typeface="Calibri" panose="020F0502020204030204" pitchFamily="34" charset="0"/>
                <a:cs typeface="Times New Roman" panose="02020603050405020304" pitchFamily="18" charset="0"/>
              </a:rPr>
              <a:t> i.e. in the relationship with Him which He offers, there is always cause to rejoice.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16:20-25</a:t>
            </a:r>
            <a:r>
              <a:rPr lang="en-US" dirty="0">
                <a:latin typeface="Calibri" panose="020F0502020204030204" pitchFamily="34" charset="0"/>
                <a:ea typeface="Calibri" panose="020F0502020204030204" pitchFamily="34" charset="0"/>
                <a:cs typeface="Times New Roman" panose="02020603050405020304" pitchFamily="18" charset="0"/>
              </a:rPr>
              <a:t> – Paul and Silas put into prison in Philippi after casting a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“spirit of divination”</a:t>
            </a:r>
            <a:r>
              <a:rPr lang="en-US" dirty="0">
                <a:latin typeface="Calibri" panose="020F0502020204030204" pitchFamily="34" charset="0"/>
                <a:ea typeface="Calibri" panose="020F0502020204030204" pitchFamily="34" charset="0"/>
                <a:cs typeface="Times New Roman" panose="02020603050405020304" pitchFamily="18" charset="0"/>
              </a:rPr>
              <a:t> out of a girl.</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Used by her masters to make a profit.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They were mad, and had them thrown into prison.</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22-23)</a:t>
            </a:r>
            <a:r>
              <a:rPr lang="en-US" dirty="0">
                <a:latin typeface="Calibri" panose="020F0502020204030204" pitchFamily="34" charset="0"/>
                <a:ea typeface="Calibri" panose="020F0502020204030204" pitchFamily="34" charset="0"/>
                <a:cs typeface="Times New Roman" panose="02020603050405020304" pitchFamily="18" charset="0"/>
              </a:rPr>
              <a:t> – the were beaten.</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24)</a:t>
            </a:r>
            <a:r>
              <a:rPr lang="en-US" dirty="0">
                <a:latin typeface="Calibri" panose="020F0502020204030204" pitchFamily="34" charset="0"/>
                <a:ea typeface="Calibri" panose="020F0502020204030204" pitchFamily="34" charset="0"/>
                <a:cs typeface="Times New Roman" panose="02020603050405020304" pitchFamily="18" charset="0"/>
              </a:rPr>
              <a:t> – thrown into prison.</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25)</a:t>
            </a:r>
            <a:r>
              <a:rPr lang="en-US" dirty="0">
                <a:latin typeface="Calibri" panose="020F0502020204030204" pitchFamily="34" charset="0"/>
                <a:ea typeface="Calibri" panose="020F0502020204030204" pitchFamily="34" charset="0"/>
                <a:cs typeface="Times New Roman" panose="02020603050405020304" pitchFamily="18" charset="0"/>
              </a:rPr>
              <a:t> – Yet, they were singing and praying. Why?</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One to whom their songs were addressed can answer the question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“to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They were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“making melody in [their] heart to the Lord” (Ephesians 5:19</a:t>
            </a:r>
            <a:r>
              <a:rPr lang="en-US" dirty="0">
                <a:latin typeface="Calibri" panose="020F0502020204030204" pitchFamily="34" charset="0"/>
                <a:ea typeface="Calibri" panose="020F0502020204030204" pitchFamily="34" charset="0"/>
                <a:cs typeface="Times New Roman" panose="02020603050405020304" pitchFamily="18" charset="0"/>
              </a:rPr>
              <a:t> – They had a constant to be thankful for, and to rejoice in.).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Philippians 3:1, 7-14</a:t>
            </a:r>
            <a:r>
              <a:rPr lang="en-US" dirty="0">
                <a:latin typeface="Calibri" panose="020F0502020204030204" pitchFamily="34" charset="0"/>
                <a:ea typeface="Calibri" panose="020F0502020204030204" pitchFamily="34" charset="0"/>
                <a:cs typeface="Times New Roman" panose="02020603050405020304" pitchFamily="18" charset="0"/>
              </a:rPr>
              <a:t> – Paul could always rejoice, because he followed Christ, and Christ gave him hope.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7-11)</a:t>
            </a:r>
            <a:r>
              <a:rPr lang="en-US" dirty="0">
                <a:latin typeface="Calibri" panose="020F0502020204030204" pitchFamily="34" charset="0"/>
                <a:ea typeface="Calibri" panose="020F0502020204030204" pitchFamily="34" charset="0"/>
                <a:cs typeface="Times New Roman" panose="02020603050405020304" pitchFamily="18" charset="0"/>
              </a:rPr>
              <a:t> – True joy was in Christ, so he gave up all things for Him.</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This not only included his gain as a Hebrew, but sin, and even his own comfort as he conformed to Christ’s death.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10-11)</a:t>
            </a:r>
            <a:r>
              <a:rPr lang="en-US" dirty="0">
                <a:latin typeface="Calibri" panose="020F0502020204030204" pitchFamily="34" charset="0"/>
                <a:ea typeface="Calibri" panose="020F0502020204030204" pitchFamily="34" charset="0"/>
                <a:cs typeface="Times New Roman" panose="02020603050405020304" pitchFamily="18" charset="0"/>
              </a:rPr>
              <a:t> – power of resurrection in being freed from sin, thus given hope of salvation.</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12-14)</a:t>
            </a:r>
            <a:r>
              <a:rPr lang="en-US" dirty="0">
                <a:latin typeface="Calibri" panose="020F0502020204030204" pitchFamily="34" charset="0"/>
                <a:ea typeface="Calibri" panose="020F0502020204030204" pitchFamily="34" charset="0"/>
                <a:cs typeface="Times New Roman" panose="02020603050405020304" pitchFamily="18" charset="0"/>
              </a:rPr>
              <a:t> – He could rejoice always because of that which was in his future.</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20-21)</a:t>
            </a:r>
            <a:r>
              <a:rPr lang="en-US" dirty="0">
                <a:latin typeface="Calibri" panose="020F0502020204030204" pitchFamily="34" charset="0"/>
                <a:ea typeface="Calibri" panose="020F0502020204030204" pitchFamily="34" charset="0"/>
                <a:cs typeface="Times New Roman" panose="02020603050405020304" pitchFamily="18" charset="0"/>
              </a:rPr>
              <a:t> – By being conformed to Christ’s death in baptism, and continued faith, he had a hope of heaven.</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21)</a:t>
            </a:r>
            <a:r>
              <a:rPr lang="en-US" dirty="0">
                <a:latin typeface="Calibri" panose="020F0502020204030204" pitchFamily="34" charset="0"/>
                <a:ea typeface="Calibri" panose="020F0502020204030204" pitchFamily="34" charset="0"/>
                <a:cs typeface="Times New Roman" panose="02020603050405020304" pitchFamily="18" charset="0"/>
              </a:rPr>
              <a:t> – transformation of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“lowly body”</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u="sng" dirty="0">
                <a:latin typeface="Calibri" panose="020F0502020204030204" pitchFamily="34" charset="0"/>
                <a:ea typeface="Calibri" panose="020F0502020204030204" pitchFamily="34" charset="0"/>
                <a:cs typeface="Times New Roman" panose="02020603050405020304" pitchFamily="18" charset="0"/>
              </a:rPr>
              <a:t>transient, fragile</a:t>
            </a:r>
            <a:r>
              <a:rPr lang="en-US" dirty="0">
                <a:latin typeface="Calibri" panose="020F0502020204030204" pitchFamily="34" charset="0"/>
                <a:ea typeface="Calibri" panose="020F0502020204030204" pitchFamily="34" charset="0"/>
                <a:cs typeface="Times New Roman" panose="02020603050405020304" pitchFamily="18" charset="0"/>
              </a:rPr>
              <a:t> – to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“glorious body”</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u="sng" dirty="0">
                <a:latin typeface="Calibri" panose="020F0502020204030204" pitchFamily="34" charset="0"/>
                <a:ea typeface="Calibri" panose="020F0502020204030204" pitchFamily="34" charset="0"/>
                <a:cs typeface="Times New Roman" panose="02020603050405020304" pitchFamily="18" charset="0"/>
              </a:rPr>
              <a:t>everlasting, wonderful</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(4:11b-13)</a:t>
            </a:r>
            <a:r>
              <a:rPr lang="en-US" dirty="0">
                <a:latin typeface="Calibri" panose="020F0502020204030204" pitchFamily="34" charset="0"/>
                <a:ea typeface="Calibri" panose="020F0502020204030204" pitchFamily="34" charset="0"/>
                <a:cs typeface="Times New Roman" panose="02020603050405020304" pitchFamily="18" charset="0"/>
              </a:rPr>
              <a:t> – Because of Christ – the constant cause for joy in Paul’s life – he was capable of constant contentment – in bad and good.</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Thus, he rejoiced, and calls all Christians to do the same!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Things in Which We Should Rejoice</a:t>
            </a:r>
          </a:p>
          <a:p>
            <a:endParaRPr lang="en-US" dirty="0"/>
          </a:p>
        </p:txBody>
      </p:sp>
      <p:sp>
        <p:nvSpPr>
          <p:cNvPr id="4" name="Slide Number Placeholder 3"/>
          <p:cNvSpPr>
            <a:spLocks noGrp="1"/>
          </p:cNvSpPr>
          <p:nvPr>
            <p:ph type="sldNum" sz="quarter" idx="10"/>
          </p:nvPr>
        </p:nvSpPr>
        <p:spPr/>
        <p:txBody>
          <a:bodyPr/>
          <a:lstStyle/>
          <a:p>
            <a:fld id="{07389C92-533B-41B6-9CF9-244DE79C7EB9}" type="slidenum">
              <a:rPr lang="en-US" smtClean="0"/>
              <a:t>3</a:t>
            </a:fld>
            <a:endParaRPr lang="en-US"/>
          </a:p>
        </p:txBody>
      </p:sp>
    </p:spTree>
    <p:extLst>
      <p:ext uri="{BB962C8B-B14F-4D97-AF65-F5344CB8AC3E}">
        <p14:creationId xmlns:p14="http://schemas.microsoft.com/office/powerpoint/2010/main" val="3416908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Things in Which We Should Rejoice</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Maintaining Joy</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In order to fulfill the command to always rejoice, we must dwell on things, and see the value in things, which are connected with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Lord”</a:t>
            </a:r>
            <a:r>
              <a:rPr lang="en-US" b="1" dirty="0">
                <a:latin typeface="Calibri" panose="020F0502020204030204" pitchFamily="34" charset="0"/>
                <a:ea typeface="Calibri" panose="020F0502020204030204" pitchFamily="34" charset="0"/>
                <a:cs typeface="Times New Roman" panose="02020603050405020304" pitchFamily="18" charset="0"/>
              </a:rPr>
              <a:t> and His cause.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Philippians 4:8-9</a:t>
            </a:r>
            <a:r>
              <a:rPr lang="en-US" dirty="0">
                <a:latin typeface="Calibri" panose="020F0502020204030204" pitchFamily="34" charset="0"/>
                <a:ea typeface="Calibri" panose="020F0502020204030204" pitchFamily="34" charset="0"/>
                <a:cs typeface="Times New Roman" panose="02020603050405020304" pitchFamily="18" charset="0"/>
              </a:rPr>
              <a:t> – When we fill our minds with these things we cannot help but to be joyous people. In doing so the Lord is present with us.</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apostle Paul made mention of some things which were worthy of rejoicing over in his epistle to the Philippians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Worthy of Rejoicing (In Philippians)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Gospel Success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1:12-18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13)</a:t>
            </a:r>
            <a:r>
              <a:rPr lang="en-US" dirty="0">
                <a:latin typeface="Calibri" panose="020F0502020204030204" pitchFamily="34" charset="0"/>
                <a:ea typeface="Calibri" panose="020F0502020204030204" pitchFamily="34" charset="0"/>
                <a:cs typeface="Times New Roman" panose="02020603050405020304" pitchFamily="18" charset="0"/>
              </a:rPr>
              <a:t> – The reason for his imprisonment (faith in Christ) was made known to men in Rome (guards, and all the rest).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would show them the validity of Paul’s faith, and therefore the legitimacy.</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It would cause questions to be asked, and opportunity for the gospel message to be preached.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14)</a:t>
            </a:r>
            <a:r>
              <a:rPr lang="en-US" dirty="0">
                <a:latin typeface="Calibri" panose="020F0502020204030204" pitchFamily="34" charset="0"/>
                <a:ea typeface="Calibri" panose="020F0502020204030204" pitchFamily="34" charset="0"/>
                <a:cs typeface="Times New Roman" panose="02020603050405020304" pitchFamily="18" charset="0"/>
              </a:rPr>
              <a:t> – Paul’s great example of faith emboldened other Christians to preach as well.</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15-18)</a:t>
            </a:r>
            <a:r>
              <a:rPr lang="en-US" dirty="0">
                <a:latin typeface="Calibri" panose="020F0502020204030204" pitchFamily="34" charset="0"/>
                <a:ea typeface="Calibri" panose="020F0502020204030204" pitchFamily="34" charset="0"/>
                <a:cs typeface="Times New Roman" panose="02020603050405020304" pitchFamily="18" charset="0"/>
              </a:rPr>
              <a:t> – Despite the attempt for some to cause Paul harm, he still rejoiced because the message of salvation was preached.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Fellowship in the Gospel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1:3-5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Philippians shared with Paul in the gospel from the beginning of the church when Christ was first preached there, all the way up to the point of his writing the Philippian letter. </a:t>
            </a:r>
            <a:r>
              <a:rPr lang="en-US" b="1" u="sng" dirty="0">
                <a:latin typeface="Calibri" panose="020F0502020204030204" pitchFamily="34" charset="0"/>
                <a:ea typeface="Calibri" panose="020F0502020204030204" pitchFamily="34" charset="0"/>
                <a:cs typeface="Times New Roman" panose="02020603050405020304" pitchFamily="18" charset="0"/>
              </a:rPr>
              <a:t>THIS WAS CAUSE FOR THANKSGIVING, AND GAVE HIM GREAT JOY.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4:10</a:t>
            </a:r>
            <a:r>
              <a:rPr lang="en-US" dirty="0">
                <a:latin typeface="Calibri" panose="020F0502020204030204" pitchFamily="34" charset="0"/>
                <a:ea typeface="Calibri" panose="020F0502020204030204" pitchFamily="34" charset="0"/>
                <a:cs typeface="Times New Roman" panose="02020603050405020304" pitchFamily="18" charset="0"/>
              </a:rPr>
              <a:t> – Part of this fellowship was their financial aid given to him in the gospel.</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He rejoiced in that they cared for him.</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14-17)</a:t>
            </a:r>
            <a:r>
              <a:rPr lang="en-US" dirty="0">
                <a:latin typeface="Calibri" panose="020F0502020204030204" pitchFamily="34" charset="0"/>
                <a:ea typeface="Calibri" panose="020F0502020204030204" pitchFamily="34" charset="0"/>
                <a:cs typeface="Times New Roman" panose="02020603050405020304" pitchFamily="18" charset="0"/>
              </a:rPr>
              <a:t> – He rejoiced further in the good it would be for them as Christians. (In caring for Paul, they laid up heavenly treasures – it pleased the Lord.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4:1</a:t>
            </a:r>
            <a:r>
              <a:rPr lang="en-US" b="1" dirty="0">
                <a:latin typeface="Calibri" panose="020F0502020204030204" pitchFamily="34" charset="0"/>
                <a:ea typeface="Calibri" panose="020F0502020204030204" pitchFamily="34" charset="0"/>
                <a:cs typeface="Times New Roman" panose="02020603050405020304" pitchFamily="18" charset="0"/>
              </a:rPr>
              <a:t> – The Philippians were a joy to Paul as they stood firm in the faith. He wanted nothing more than to see them dwell in the Lord, and therefore get to heaven.</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7389C92-533B-41B6-9CF9-244DE79C7EB9}" type="slidenum">
              <a:rPr lang="en-US" smtClean="0"/>
              <a:t>4</a:t>
            </a:fld>
            <a:endParaRPr lang="en-US"/>
          </a:p>
        </p:txBody>
      </p:sp>
    </p:spTree>
    <p:extLst>
      <p:ext uri="{BB962C8B-B14F-4D97-AF65-F5344CB8AC3E}">
        <p14:creationId xmlns:p14="http://schemas.microsoft.com/office/powerpoint/2010/main" val="1088221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“Rejoice in the Lord always. Again I will say, rejoice” (Philippians 4:4)!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In the Lord, there is always a cause for rejoicing.</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must be a joyous people as Christians.</a:t>
            </a: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must seek out things worthy of rejoicing, and take joy in them.</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
        <p:nvSpPr>
          <p:cNvPr id="4" name="Slide Number Placeholder 3"/>
          <p:cNvSpPr>
            <a:spLocks noGrp="1"/>
          </p:cNvSpPr>
          <p:nvPr>
            <p:ph type="sldNum" sz="quarter" idx="10"/>
          </p:nvPr>
        </p:nvSpPr>
        <p:spPr/>
        <p:txBody>
          <a:bodyPr/>
          <a:lstStyle/>
          <a:p>
            <a:fld id="{07389C92-533B-41B6-9CF9-244DE79C7EB9}" type="slidenum">
              <a:rPr lang="en-US" smtClean="0"/>
              <a:t>5</a:t>
            </a:fld>
            <a:endParaRPr lang="en-US"/>
          </a:p>
        </p:txBody>
      </p:sp>
    </p:spTree>
    <p:extLst>
      <p:ext uri="{BB962C8B-B14F-4D97-AF65-F5344CB8AC3E}">
        <p14:creationId xmlns:p14="http://schemas.microsoft.com/office/powerpoint/2010/main" val="4057273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BED048-7ACE-48D3-8BCC-3894FA7A0DF2}" type="datetimeFigureOut">
              <a:rPr lang="en-US" smtClean="0"/>
              <a:t>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68775-1ABF-4C8F-B991-DF72AE1CDA53}" type="slidenum">
              <a:rPr lang="en-US" smtClean="0"/>
              <a:t>‹#›</a:t>
            </a:fld>
            <a:endParaRPr lang="en-US"/>
          </a:p>
        </p:txBody>
      </p:sp>
    </p:spTree>
    <p:extLst>
      <p:ext uri="{BB962C8B-B14F-4D97-AF65-F5344CB8AC3E}">
        <p14:creationId xmlns:p14="http://schemas.microsoft.com/office/powerpoint/2010/main" val="610330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BED048-7ACE-48D3-8BCC-3894FA7A0DF2}" type="datetimeFigureOut">
              <a:rPr lang="en-US" smtClean="0"/>
              <a:t>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68775-1ABF-4C8F-B991-DF72AE1CDA53}" type="slidenum">
              <a:rPr lang="en-US" smtClean="0"/>
              <a:t>‹#›</a:t>
            </a:fld>
            <a:endParaRPr lang="en-US"/>
          </a:p>
        </p:txBody>
      </p:sp>
    </p:spTree>
    <p:extLst>
      <p:ext uri="{BB962C8B-B14F-4D97-AF65-F5344CB8AC3E}">
        <p14:creationId xmlns:p14="http://schemas.microsoft.com/office/powerpoint/2010/main" val="1892589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BED048-7ACE-48D3-8BCC-3894FA7A0DF2}" type="datetimeFigureOut">
              <a:rPr lang="en-US" smtClean="0"/>
              <a:t>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68775-1ABF-4C8F-B991-DF72AE1CDA53}" type="slidenum">
              <a:rPr lang="en-US" smtClean="0"/>
              <a:t>‹#›</a:t>
            </a:fld>
            <a:endParaRPr lang="en-US"/>
          </a:p>
        </p:txBody>
      </p:sp>
    </p:spTree>
    <p:extLst>
      <p:ext uri="{BB962C8B-B14F-4D97-AF65-F5344CB8AC3E}">
        <p14:creationId xmlns:p14="http://schemas.microsoft.com/office/powerpoint/2010/main" val="241134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BED048-7ACE-48D3-8BCC-3894FA7A0DF2}" type="datetimeFigureOut">
              <a:rPr lang="en-US" smtClean="0"/>
              <a:t>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68775-1ABF-4C8F-B991-DF72AE1CDA53}" type="slidenum">
              <a:rPr lang="en-US" smtClean="0"/>
              <a:t>‹#›</a:t>
            </a:fld>
            <a:endParaRPr lang="en-US"/>
          </a:p>
        </p:txBody>
      </p:sp>
    </p:spTree>
    <p:extLst>
      <p:ext uri="{BB962C8B-B14F-4D97-AF65-F5344CB8AC3E}">
        <p14:creationId xmlns:p14="http://schemas.microsoft.com/office/powerpoint/2010/main" val="2838193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8BED048-7ACE-48D3-8BCC-3894FA7A0DF2}" type="datetimeFigureOut">
              <a:rPr lang="en-US" smtClean="0"/>
              <a:t>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68775-1ABF-4C8F-B991-DF72AE1CDA53}" type="slidenum">
              <a:rPr lang="en-US" smtClean="0"/>
              <a:t>‹#›</a:t>
            </a:fld>
            <a:endParaRPr lang="en-US"/>
          </a:p>
        </p:txBody>
      </p:sp>
    </p:spTree>
    <p:extLst>
      <p:ext uri="{BB962C8B-B14F-4D97-AF65-F5344CB8AC3E}">
        <p14:creationId xmlns:p14="http://schemas.microsoft.com/office/powerpoint/2010/main" val="3237293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BED048-7ACE-48D3-8BCC-3894FA7A0DF2}" type="datetimeFigureOut">
              <a:rPr lang="en-US" smtClean="0"/>
              <a:t>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68775-1ABF-4C8F-B991-DF72AE1CDA53}" type="slidenum">
              <a:rPr lang="en-US" smtClean="0"/>
              <a:t>‹#›</a:t>
            </a:fld>
            <a:endParaRPr lang="en-US"/>
          </a:p>
        </p:txBody>
      </p:sp>
    </p:spTree>
    <p:extLst>
      <p:ext uri="{BB962C8B-B14F-4D97-AF65-F5344CB8AC3E}">
        <p14:creationId xmlns:p14="http://schemas.microsoft.com/office/powerpoint/2010/main" val="3482579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BED048-7ACE-48D3-8BCC-3894FA7A0DF2}" type="datetimeFigureOut">
              <a:rPr lang="en-US" smtClean="0"/>
              <a:t>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268775-1ABF-4C8F-B991-DF72AE1CDA53}" type="slidenum">
              <a:rPr lang="en-US" smtClean="0"/>
              <a:t>‹#›</a:t>
            </a:fld>
            <a:endParaRPr lang="en-US"/>
          </a:p>
        </p:txBody>
      </p:sp>
    </p:spTree>
    <p:extLst>
      <p:ext uri="{BB962C8B-B14F-4D97-AF65-F5344CB8AC3E}">
        <p14:creationId xmlns:p14="http://schemas.microsoft.com/office/powerpoint/2010/main" val="1764168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BED048-7ACE-48D3-8BCC-3894FA7A0DF2}" type="datetimeFigureOut">
              <a:rPr lang="en-US" smtClean="0"/>
              <a:t>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268775-1ABF-4C8F-B991-DF72AE1CDA53}" type="slidenum">
              <a:rPr lang="en-US" smtClean="0"/>
              <a:t>‹#›</a:t>
            </a:fld>
            <a:endParaRPr lang="en-US"/>
          </a:p>
        </p:txBody>
      </p:sp>
    </p:spTree>
    <p:extLst>
      <p:ext uri="{BB962C8B-B14F-4D97-AF65-F5344CB8AC3E}">
        <p14:creationId xmlns:p14="http://schemas.microsoft.com/office/powerpoint/2010/main" val="343753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ED048-7ACE-48D3-8BCC-3894FA7A0DF2}" type="datetimeFigureOut">
              <a:rPr lang="en-US" smtClean="0"/>
              <a:t>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268775-1ABF-4C8F-B991-DF72AE1CDA53}" type="slidenum">
              <a:rPr lang="en-US" smtClean="0"/>
              <a:t>‹#›</a:t>
            </a:fld>
            <a:endParaRPr lang="en-US"/>
          </a:p>
        </p:txBody>
      </p:sp>
    </p:spTree>
    <p:extLst>
      <p:ext uri="{BB962C8B-B14F-4D97-AF65-F5344CB8AC3E}">
        <p14:creationId xmlns:p14="http://schemas.microsoft.com/office/powerpoint/2010/main" val="4187334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8BED048-7ACE-48D3-8BCC-3894FA7A0DF2}" type="datetimeFigureOut">
              <a:rPr lang="en-US" smtClean="0"/>
              <a:t>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68775-1ABF-4C8F-B991-DF72AE1CDA53}" type="slidenum">
              <a:rPr lang="en-US" smtClean="0"/>
              <a:t>‹#›</a:t>
            </a:fld>
            <a:endParaRPr lang="en-US"/>
          </a:p>
        </p:txBody>
      </p:sp>
    </p:spTree>
    <p:extLst>
      <p:ext uri="{BB962C8B-B14F-4D97-AF65-F5344CB8AC3E}">
        <p14:creationId xmlns:p14="http://schemas.microsoft.com/office/powerpoint/2010/main" val="987882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8BED048-7ACE-48D3-8BCC-3894FA7A0DF2}" type="datetimeFigureOut">
              <a:rPr lang="en-US" smtClean="0"/>
              <a:t>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68775-1ABF-4C8F-B991-DF72AE1CDA53}" type="slidenum">
              <a:rPr lang="en-US" smtClean="0"/>
              <a:t>‹#›</a:t>
            </a:fld>
            <a:endParaRPr lang="en-US"/>
          </a:p>
        </p:txBody>
      </p:sp>
    </p:spTree>
    <p:extLst>
      <p:ext uri="{BB962C8B-B14F-4D97-AF65-F5344CB8AC3E}">
        <p14:creationId xmlns:p14="http://schemas.microsoft.com/office/powerpoint/2010/main" val="4117771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BED048-7ACE-48D3-8BCC-3894FA7A0DF2}" type="datetimeFigureOut">
              <a:rPr lang="en-US" smtClean="0"/>
              <a:t>1/1/2017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68775-1ABF-4C8F-B991-DF72AE1CDA53}" type="slidenum">
              <a:rPr lang="en-US" smtClean="0"/>
              <a:t>‹#›</a:t>
            </a:fld>
            <a:endParaRPr lang="en-US"/>
          </a:p>
        </p:txBody>
      </p:sp>
    </p:spTree>
    <p:extLst>
      <p:ext uri="{BB962C8B-B14F-4D97-AF65-F5344CB8AC3E}">
        <p14:creationId xmlns:p14="http://schemas.microsoft.com/office/powerpoint/2010/main" val="39557590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98118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483" t="9091" r="22911"/>
          <a:stretch/>
        </p:blipFill>
        <p:spPr>
          <a:xfrm>
            <a:off x="3840480" y="1"/>
            <a:ext cx="5303520" cy="4256646"/>
          </a:xfrm>
          <a:prstGeom prst="rect">
            <a:avLst/>
          </a:prstGeom>
        </p:spPr>
      </p:pic>
      <p:sp>
        <p:nvSpPr>
          <p:cNvPr id="6" name="Freeform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 y="0"/>
            <a:ext cx="7101526" cy="6857999"/>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 y="0"/>
            <a:ext cx="6058539" cy="6857999"/>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603504" y="2427666"/>
            <a:ext cx="4066970" cy="1988400"/>
          </a:xfrm>
        </p:spPr>
        <p:txBody>
          <a:bodyPr anchor="t">
            <a:noAutofit/>
          </a:bodyPr>
          <a:lstStyle/>
          <a:p>
            <a:pPr algn="l"/>
            <a:r>
              <a:rPr lang="en-US" sz="6600" dirty="0">
                <a:solidFill>
                  <a:srgbClr val="FFFFFF"/>
                </a:solidFill>
                <a:latin typeface="Blackadder ITC" panose="04020505051007020D02" pitchFamily="82" charset="0"/>
              </a:rPr>
              <a:t>Rejoice in the Lord Always</a:t>
            </a:r>
          </a:p>
        </p:txBody>
      </p:sp>
      <p:sp>
        <p:nvSpPr>
          <p:cNvPr id="3" name="Subtitle 2"/>
          <p:cNvSpPr>
            <a:spLocks noGrp="1"/>
          </p:cNvSpPr>
          <p:nvPr>
            <p:ph type="subTitle" idx="1"/>
          </p:nvPr>
        </p:nvSpPr>
        <p:spPr>
          <a:xfrm>
            <a:off x="603504" y="3830202"/>
            <a:ext cx="3125532" cy="866644"/>
          </a:xfrm>
        </p:spPr>
        <p:txBody>
          <a:bodyPr anchor="b">
            <a:normAutofit/>
          </a:bodyPr>
          <a:lstStyle/>
          <a:p>
            <a:pPr algn="l"/>
            <a:r>
              <a:rPr lang="en-US" sz="3200" i="1" dirty="0">
                <a:solidFill>
                  <a:srgbClr val="FFFFFF"/>
                </a:solidFill>
              </a:rPr>
              <a:t>Philippians 4:4</a:t>
            </a:r>
          </a:p>
        </p:txBody>
      </p:sp>
    </p:spTree>
    <p:extLst>
      <p:ext uri="{BB962C8B-B14F-4D97-AF65-F5344CB8AC3E}">
        <p14:creationId xmlns:p14="http://schemas.microsoft.com/office/powerpoint/2010/main" val="17963685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483" t="9091" r="22911"/>
          <a:stretch/>
        </p:blipFill>
        <p:spPr>
          <a:xfrm>
            <a:off x="5831306" y="1"/>
            <a:ext cx="3312693" cy="2658793"/>
          </a:xfrm>
          <a:prstGeom prst="rect">
            <a:avLst/>
          </a:prstGeom>
        </p:spPr>
      </p:pic>
      <p:sp>
        <p:nvSpPr>
          <p:cNvPr id="2" name="Title 1"/>
          <p:cNvSpPr>
            <a:spLocks noGrp="1"/>
          </p:cNvSpPr>
          <p:nvPr>
            <p:ph type="title"/>
          </p:nvPr>
        </p:nvSpPr>
        <p:spPr>
          <a:xfrm>
            <a:off x="628650" y="762686"/>
            <a:ext cx="5467350" cy="1325563"/>
          </a:xfrm>
        </p:spPr>
        <p:txBody>
          <a:bodyPr>
            <a:normAutofit fontScale="90000"/>
          </a:bodyPr>
          <a:lstStyle/>
          <a:p>
            <a:pPr algn="ctr"/>
            <a:r>
              <a:rPr lang="en-US" sz="6000" dirty="0">
                <a:solidFill>
                  <a:schemeClr val="bg1"/>
                </a:solidFill>
                <a:latin typeface="Blackadder ITC" panose="04020505051007020D02" pitchFamily="82" charset="0"/>
              </a:rPr>
              <a:t>How can we always rejoice?</a:t>
            </a:r>
          </a:p>
        </p:txBody>
      </p:sp>
      <p:sp>
        <p:nvSpPr>
          <p:cNvPr id="3" name="Content Placeholder 2"/>
          <p:cNvSpPr>
            <a:spLocks noGrp="1"/>
          </p:cNvSpPr>
          <p:nvPr>
            <p:ph idx="1"/>
          </p:nvPr>
        </p:nvSpPr>
        <p:spPr/>
        <p:txBody>
          <a:bodyPr/>
          <a:lstStyle/>
          <a:p>
            <a:pPr marL="0" indent="0" algn="ctr">
              <a:buNone/>
            </a:pPr>
            <a:endParaRPr lang="en-US" sz="4000" b="1" dirty="0">
              <a:solidFill>
                <a:schemeClr val="bg1"/>
              </a:solidFill>
            </a:endParaRPr>
          </a:p>
          <a:p>
            <a:pPr marL="0" indent="0" algn="ctr">
              <a:buNone/>
            </a:pPr>
            <a:r>
              <a:rPr lang="en-US" sz="4000" b="1" dirty="0">
                <a:solidFill>
                  <a:schemeClr val="bg1"/>
                </a:solidFill>
              </a:rPr>
              <a:t>Joyless Circumstances</a:t>
            </a:r>
          </a:p>
          <a:p>
            <a:pPr marL="0" indent="0" algn="ctr">
              <a:buNone/>
            </a:pPr>
            <a:r>
              <a:rPr lang="en-US" sz="3600" i="1" dirty="0">
                <a:solidFill>
                  <a:schemeClr val="bg1"/>
                </a:solidFill>
              </a:rPr>
              <a:t>– Romans 12:15; 1 Corinthians 12:26 –</a:t>
            </a:r>
          </a:p>
          <a:p>
            <a:pPr marL="0" indent="0" algn="ctr">
              <a:buNone/>
            </a:pPr>
            <a:r>
              <a:rPr lang="en-US" sz="4000" b="1" dirty="0">
                <a:solidFill>
                  <a:schemeClr val="bg1"/>
                </a:solidFill>
              </a:rPr>
              <a:t>The Constant Cause – the Lord</a:t>
            </a:r>
          </a:p>
          <a:p>
            <a:pPr marL="0" indent="0" algn="ctr">
              <a:buNone/>
            </a:pPr>
            <a:r>
              <a:rPr lang="en-US" sz="3600" i="1" dirty="0">
                <a:solidFill>
                  <a:schemeClr val="bg1"/>
                </a:solidFill>
              </a:rPr>
              <a:t>– Acts 16:20-25; Philippians 3:1, 7-14 –</a:t>
            </a:r>
          </a:p>
        </p:txBody>
      </p:sp>
    </p:spTree>
    <p:extLst>
      <p:ext uri="{BB962C8B-B14F-4D97-AF65-F5344CB8AC3E}">
        <p14:creationId xmlns:p14="http://schemas.microsoft.com/office/powerpoint/2010/main" val="3350631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483" t="9091" r="22911"/>
          <a:stretch/>
        </p:blipFill>
        <p:spPr>
          <a:xfrm>
            <a:off x="5831306" y="1"/>
            <a:ext cx="3312693" cy="2658793"/>
          </a:xfrm>
          <a:prstGeom prst="rect">
            <a:avLst/>
          </a:prstGeom>
        </p:spPr>
      </p:pic>
      <p:sp>
        <p:nvSpPr>
          <p:cNvPr id="2" name="Title 1"/>
          <p:cNvSpPr>
            <a:spLocks noGrp="1"/>
          </p:cNvSpPr>
          <p:nvPr>
            <p:ph type="title"/>
          </p:nvPr>
        </p:nvSpPr>
        <p:spPr>
          <a:xfrm>
            <a:off x="628650" y="762686"/>
            <a:ext cx="5467350" cy="1325563"/>
          </a:xfrm>
        </p:spPr>
        <p:txBody>
          <a:bodyPr>
            <a:normAutofit fontScale="90000"/>
          </a:bodyPr>
          <a:lstStyle/>
          <a:p>
            <a:pPr algn="ctr"/>
            <a:r>
              <a:rPr lang="en-US" sz="6000" dirty="0">
                <a:solidFill>
                  <a:schemeClr val="bg1"/>
                </a:solidFill>
                <a:latin typeface="Blackadder ITC" panose="04020505051007020D02" pitchFamily="82" charset="0"/>
              </a:rPr>
              <a:t>Things in Which We Should Rejoice</a:t>
            </a:r>
          </a:p>
        </p:txBody>
      </p:sp>
      <p:sp>
        <p:nvSpPr>
          <p:cNvPr id="3" name="Content Placeholder 2"/>
          <p:cNvSpPr>
            <a:spLocks noGrp="1"/>
          </p:cNvSpPr>
          <p:nvPr>
            <p:ph idx="1"/>
          </p:nvPr>
        </p:nvSpPr>
        <p:spPr/>
        <p:txBody>
          <a:bodyPr/>
          <a:lstStyle/>
          <a:p>
            <a:pPr marL="0" indent="0" algn="ctr">
              <a:buNone/>
            </a:pPr>
            <a:endParaRPr lang="en-US" sz="4000" b="1" dirty="0">
              <a:solidFill>
                <a:schemeClr val="bg1"/>
              </a:solidFill>
            </a:endParaRPr>
          </a:p>
          <a:p>
            <a:pPr marL="0" indent="0" algn="ctr">
              <a:buNone/>
            </a:pPr>
            <a:r>
              <a:rPr lang="en-US" sz="4000" b="1" dirty="0">
                <a:solidFill>
                  <a:schemeClr val="bg1"/>
                </a:solidFill>
              </a:rPr>
              <a:t>Maintaining Joy</a:t>
            </a:r>
          </a:p>
          <a:p>
            <a:pPr marL="0" indent="0" algn="ctr">
              <a:buNone/>
            </a:pPr>
            <a:r>
              <a:rPr lang="en-US" sz="3600" i="1" dirty="0">
                <a:solidFill>
                  <a:schemeClr val="bg1"/>
                </a:solidFill>
              </a:rPr>
              <a:t>– Philippians 4:8-9 –</a:t>
            </a:r>
          </a:p>
          <a:p>
            <a:pPr marL="0" indent="0" algn="ctr">
              <a:buNone/>
            </a:pPr>
            <a:r>
              <a:rPr lang="en-US" sz="4000" b="1" dirty="0">
                <a:solidFill>
                  <a:schemeClr val="bg1"/>
                </a:solidFill>
              </a:rPr>
              <a:t>Worthy of Rejoicing</a:t>
            </a:r>
          </a:p>
          <a:p>
            <a:pPr marL="0" indent="0" algn="ctr">
              <a:buNone/>
            </a:pPr>
            <a:r>
              <a:rPr lang="en-US" sz="3600" i="1" dirty="0">
                <a:solidFill>
                  <a:schemeClr val="bg1"/>
                </a:solidFill>
              </a:rPr>
              <a:t>Gospel Success – Philippians 1:12-18</a:t>
            </a:r>
          </a:p>
          <a:p>
            <a:pPr marL="0" indent="0" algn="ctr">
              <a:buNone/>
            </a:pPr>
            <a:r>
              <a:rPr lang="en-US" sz="3600" i="1" dirty="0">
                <a:solidFill>
                  <a:schemeClr val="bg1"/>
                </a:solidFill>
              </a:rPr>
              <a:t>Fellowship in the Gospel –         Philippians 1:3-5; 4:10, 14-17</a:t>
            </a:r>
          </a:p>
        </p:txBody>
      </p:sp>
    </p:spTree>
    <p:extLst>
      <p:ext uri="{BB962C8B-B14F-4D97-AF65-F5344CB8AC3E}">
        <p14:creationId xmlns:p14="http://schemas.microsoft.com/office/powerpoint/2010/main" val="769624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483" t="9091" r="22911"/>
          <a:stretch/>
        </p:blipFill>
        <p:spPr>
          <a:xfrm>
            <a:off x="3840480" y="1"/>
            <a:ext cx="5303520" cy="4256646"/>
          </a:xfrm>
          <a:prstGeom prst="rect">
            <a:avLst/>
          </a:prstGeom>
        </p:spPr>
      </p:pic>
      <p:sp>
        <p:nvSpPr>
          <p:cNvPr id="6" name="Freeform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 y="0"/>
            <a:ext cx="7101526" cy="6857999"/>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 y="0"/>
            <a:ext cx="6058539" cy="6857999"/>
          </a:xfrm>
          <a:custGeom>
            <a:avLst/>
            <a:gdLst>
              <a:gd name="connsiteX0" fmla="*/ 0 w 8078052"/>
              <a:gd name="connsiteY0" fmla="*/ 0 h 6858478"/>
              <a:gd name="connsiteX1" fmla="*/ 3829872 w 8078052"/>
              <a:gd name="connsiteY1" fmla="*/ 0 h 6858478"/>
              <a:gd name="connsiteX2" fmla="*/ 4896100 w 8078052"/>
              <a:gd name="connsiteY2" fmla="*/ 0 h 6858478"/>
              <a:gd name="connsiteX3" fmla="*/ 4901677 w 8078052"/>
              <a:gd name="connsiteY3" fmla="*/ 0 h 6858478"/>
              <a:gd name="connsiteX4" fmla="*/ 8078052 w 8078052"/>
              <a:gd name="connsiteY4" fmla="*/ 6858478 h 6858478"/>
              <a:gd name="connsiteX5" fmla="*/ 653497 w 8078052"/>
              <a:gd name="connsiteY5" fmla="*/ 6858478 h 6858478"/>
              <a:gd name="connsiteX6" fmla="*/ 653757 w 8078052"/>
              <a:gd name="connsiteY6" fmla="*/ 6857916 h 6858478"/>
              <a:gd name="connsiteX7" fmla="*/ 0 w 8078052"/>
              <a:gd name="connsiteY7" fmla="*/ 6857916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2" h="6858478">
                <a:moveTo>
                  <a:pt x="0" y="0"/>
                </a:moveTo>
                <a:lnTo>
                  <a:pt x="3829872" y="0"/>
                </a:lnTo>
                <a:lnTo>
                  <a:pt x="4896100" y="0"/>
                </a:lnTo>
                <a:lnTo>
                  <a:pt x="4901677" y="0"/>
                </a:lnTo>
                <a:lnTo>
                  <a:pt x="8078052" y="6858478"/>
                </a:lnTo>
                <a:lnTo>
                  <a:pt x="653497" y="6858478"/>
                </a:lnTo>
                <a:lnTo>
                  <a:pt x="653757" y="6857916"/>
                </a:lnTo>
                <a:lnTo>
                  <a:pt x="0" y="6857916"/>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603504" y="2427666"/>
            <a:ext cx="4066970" cy="1988400"/>
          </a:xfrm>
        </p:spPr>
        <p:txBody>
          <a:bodyPr anchor="t">
            <a:noAutofit/>
          </a:bodyPr>
          <a:lstStyle/>
          <a:p>
            <a:pPr algn="l"/>
            <a:r>
              <a:rPr lang="en-US" sz="6600" dirty="0">
                <a:solidFill>
                  <a:srgbClr val="FFFFFF"/>
                </a:solidFill>
                <a:latin typeface="Blackadder ITC" panose="04020505051007020D02" pitchFamily="82" charset="0"/>
              </a:rPr>
              <a:t>Rejoice in the Lord Always</a:t>
            </a:r>
          </a:p>
        </p:txBody>
      </p:sp>
      <p:sp>
        <p:nvSpPr>
          <p:cNvPr id="3" name="Subtitle 2"/>
          <p:cNvSpPr>
            <a:spLocks noGrp="1"/>
          </p:cNvSpPr>
          <p:nvPr>
            <p:ph type="subTitle" idx="1"/>
          </p:nvPr>
        </p:nvSpPr>
        <p:spPr>
          <a:xfrm>
            <a:off x="603504" y="3830202"/>
            <a:ext cx="3125532" cy="866644"/>
          </a:xfrm>
        </p:spPr>
        <p:txBody>
          <a:bodyPr anchor="b">
            <a:normAutofit/>
          </a:bodyPr>
          <a:lstStyle/>
          <a:p>
            <a:pPr algn="l"/>
            <a:r>
              <a:rPr lang="en-US" sz="3200" i="1" dirty="0">
                <a:solidFill>
                  <a:srgbClr val="FFFFFF"/>
                </a:solidFill>
              </a:rPr>
              <a:t>Philippians 4:4</a:t>
            </a:r>
          </a:p>
        </p:txBody>
      </p:sp>
    </p:spTree>
    <p:extLst>
      <p:ext uri="{BB962C8B-B14F-4D97-AF65-F5344CB8AC3E}">
        <p14:creationId xmlns:p14="http://schemas.microsoft.com/office/powerpoint/2010/main" val="15879095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482</TotalTime>
  <Words>1220</Words>
  <Application>Microsoft Office PowerPoint</Application>
  <PresentationFormat>On-screen Show (4:3)</PresentationFormat>
  <Paragraphs>89</Paragraphs>
  <Slides>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Blackadder ITC</vt:lpstr>
      <vt:lpstr>Calibri</vt:lpstr>
      <vt:lpstr>Calibri Light</vt:lpstr>
      <vt:lpstr>Times New Roman</vt:lpstr>
      <vt:lpstr>Wingdings</vt:lpstr>
      <vt:lpstr>Office Theme</vt:lpstr>
      <vt:lpstr>PowerPoint Presentation</vt:lpstr>
      <vt:lpstr>Rejoice in the Lord Always</vt:lpstr>
      <vt:lpstr>How can we always rejoice?</vt:lpstr>
      <vt:lpstr>Things in Which We Should Rejoice</vt:lpstr>
      <vt:lpstr>Rejoice in the Lord Always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Jeremiah Cox</dc:creator>
  <cp:lastModifiedBy>Jeremiah Cox</cp:lastModifiedBy>
  <cp:revision>4</cp:revision>
  <dcterms:created xsi:type="dcterms:W3CDTF">2016-12-28T18:56:18Z</dcterms:created>
  <dcterms:modified xsi:type="dcterms:W3CDTF">2017-01-01T17:38:23Z</dcterms:modified>
</cp:coreProperties>
</file>