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56" r:id="rId3"/>
    <p:sldId id="259" r:id="rId4"/>
    <p:sldId id="260" r:id="rId5"/>
    <p:sldId id="261" r:id="rId6"/>
    <p:sldId id="262"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2" d="100"/>
          <a:sy n="52" d="100"/>
        </p:scale>
        <p:origin x="29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072453-05B3-4752-B264-51738880331B}" type="datetimeFigureOut">
              <a:rPr lang="en-US" smtClean="0"/>
              <a:t>1/22/2017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9531FF-2698-47A7-801F-6D5998E9DFF8}" type="slidenum">
              <a:rPr lang="en-US" smtClean="0"/>
              <a:t>‹#›</a:t>
            </a:fld>
            <a:endParaRPr lang="en-US"/>
          </a:p>
        </p:txBody>
      </p:sp>
    </p:spTree>
    <p:extLst>
      <p:ext uri="{BB962C8B-B14F-4D97-AF65-F5344CB8AC3E}">
        <p14:creationId xmlns:p14="http://schemas.microsoft.com/office/powerpoint/2010/main" val="309139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Sexual Purity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1 Thessalonians 4:3-8</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are expected to, and should, live their lives with one purpose – to please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Thessalonians 4:1-2</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consists of a life of constant </a:t>
            </a:r>
            <a:r>
              <a:rPr lang="en-US" b="1" u="sng" dirty="0">
                <a:latin typeface="Calibri" panose="020F0502020204030204" pitchFamily="34" charset="0"/>
                <a:ea typeface="Calibri" panose="020F0502020204030204" pitchFamily="34" charset="0"/>
                <a:cs typeface="Times New Roman" panose="02020603050405020304" pitchFamily="18" charset="0"/>
              </a:rPr>
              <a:t>improvement</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b="1" u="sng" dirty="0">
                <a:latin typeface="Calibri" panose="020F0502020204030204" pitchFamily="34" charset="0"/>
                <a:ea typeface="Calibri" panose="020F0502020204030204" pitchFamily="34" charset="0"/>
                <a:cs typeface="Times New Roman" panose="02020603050405020304" pitchFamily="18" charset="0"/>
              </a:rPr>
              <a:t>growth</a:t>
            </a:r>
            <a:r>
              <a:rPr lang="en-US" dirty="0">
                <a:latin typeface="Calibri" panose="020F0502020204030204" pitchFamily="34" charset="0"/>
                <a:ea typeface="Calibri" panose="020F0502020204030204" pitchFamily="34" charset="0"/>
                <a:cs typeface="Times New Roman" panose="02020603050405020304" pitchFamily="18" charset="0"/>
              </a:rPr>
              <a:t> in the aim to please the Lord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“that you should abound more and more” (v. 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ultimately accomplished by following the commands of Christ given through the apostles teaching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God’s desire that we be found blameless at the coming of Jesus (judgement day)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Thessalonians 5:23-24)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is a work accomplished by God in us in which He will not fail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However, this is something which requires man’s cooperation in submission to His word </a:t>
            </a:r>
            <a:r>
              <a:rPr lang="en-US"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Thessalonians 2:13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 received the word of God…which also effectively works in you who believe.”</a:t>
            </a:r>
            <a:r>
              <a:rPr lang="en-US"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apostle Paul, in his inspired teaching, touched on every aspect of that which is necessary to please God.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told the Ephesian elders,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 have not shunned to declare to you the whole counsel of God” (Acts 20:27)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Every facet of the gospel is imperative, and we must not neglect to teach it and keep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this end, Paul considered the topic of Sexual Purity in his epistle to the Thessalonians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Thessalonians 4:3-8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gave attention to this subject in several of his epistles.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understand, and submit to, the requirement and need for sexual purity.</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Will of God – Sanctification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 7-8)</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D9531FF-2698-47A7-801F-6D5998E9DFF8}" type="slidenum">
              <a:rPr lang="en-US" smtClean="0"/>
              <a:t>2</a:t>
            </a:fld>
            <a:endParaRPr lang="en-US"/>
          </a:p>
        </p:txBody>
      </p:sp>
    </p:spTree>
    <p:extLst>
      <p:ext uri="{BB962C8B-B14F-4D97-AF65-F5344CB8AC3E}">
        <p14:creationId xmlns:p14="http://schemas.microsoft.com/office/powerpoint/2010/main" val="605681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Will of God – Sanctification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 7-8)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Set apart to the Lord.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2:4-5</a:t>
            </a:r>
            <a:r>
              <a:rPr lang="en-US" dirty="0">
                <a:latin typeface="Calibri" panose="020F0502020204030204" pitchFamily="34" charset="0"/>
                <a:ea typeface="Calibri" panose="020F0502020204030204" pitchFamily="34" charset="0"/>
                <a:cs typeface="Times New Roman" panose="02020603050405020304" pitchFamily="18" charset="0"/>
              </a:rPr>
              <a:t> – When we obey the gospel, we are added to a priesthood dedicated to the service of God.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Holy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hagios</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ceremonially consecrated (or set apart).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were redeemed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“with the precious blood of Christ, as of a lamb without blemish and without spot” (1:19)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For this reason, we are to use our body to God’s service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you were bought at a price; therefore glorify God in your body and in your spirit, which are God’s” (1 Corinthians 6:20)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12:1-2</a:t>
            </a:r>
            <a:r>
              <a:rPr lang="en-US" dirty="0">
                <a:latin typeface="Calibri" panose="020F0502020204030204" pitchFamily="34" charset="0"/>
                <a:ea typeface="Calibri" panose="020F0502020204030204" pitchFamily="34" charset="0"/>
                <a:cs typeface="Times New Roman" panose="02020603050405020304" pitchFamily="18" charset="0"/>
              </a:rPr>
              <a:t> – This requires continual transformation of our minds to know what God requires of us.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life of sanctification (being set apart to God) is a </a:t>
            </a:r>
            <a:r>
              <a:rPr lang="en-US" b="1" u="sng" dirty="0">
                <a:latin typeface="Calibri" panose="020F0502020204030204" pitchFamily="34" charset="0"/>
                <a:ea typeface="Calibri" panose="020F0502020204030204" pitchFamily="34" charset="0"/>
                <a:cs typeface="Times New Roman" panose="02020603050405020304" pitchFamily="18" charset="0"/>
              </a:rPr>
              <a:t>continual life of inquiry</a:t>
            </a:r>
            <a:r>
              <a:rPr lang="en-US" dirty="0">
                <a:latin typeface="Calibri" panose="020F0502020204030204" pitchFamily="34" charset="0"/>
                <a:ea typeface="Calibri" panose="020F0502020204030204" pitchFamily="34" charset="0"/>
                <a:cs typeface="Times New Roman" panose="02020603050405020304" pitchFamily="18" charset="0"/>
              </a:rPr>
              <a:t> – what does God want me to do?</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“Therefore do not be unwise, but understand what the will of the Lord is” (Ephesians 5:17)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God did not call us to uncleanness, but in holiness” (1 Thessalonians 4:7)</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Separate from all uncleanness.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A holy life, or a life dedicated to God in sanctification, is one that lives separate from uncleanness/impurity.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“Abstain from every form of evil” (1 Thessalonians 5:22).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merely things which simply appear to be evil, but those things which are in FACT EVIL.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Christians cannot pick and choose what to avoid. God wants us to avoid everything that is contrary to Him and His will.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1:13-16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u="sng" dirty="0">
                <a:latin typeface="Calibri" panose="020F0502020204030204" pitchFamily="34" charset="0"/>
                <a:ea typeface="Calibri" panose="020F0502020204030204" pitchFamily="34" charset="0"/>
                <a:cs typeface="Times New Roman" panose="02020603050405020304" pitchFamily="18" charset="0"/>
              </a:rPr>
              <a:t>especially </a:t>
            </a:r>
            <a:r>
              <a:rPr lang="en-US" b="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The Christians does not live his life as he wants to, but as God wants him to.</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world does not separate themselves from unclean desires.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They allow the desires of their flesh to be satisfied, for they are not governed by God in their unfaithfulness.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Christians must understand that, when they became a Christian by obeying the truth, </a:t>
            </a:r>
            <a:r>
              <a:rPr lang="en-US" b="1" i="1" u="sng" dirty="0">
                <a:latin typeface="Calibri" panose="020F0502020204030204" pitchFamily="34" charset="0"/>
                <a:ea typeface="Calibri" panose="020F0502020204030204" pitchFamily="34" charset="0"/>
                <a:cs typeface="Times New Roman" panose="02020603050405020304" pitchFamily="18" charset="0"/>
              </a:rPr>
              <a:t>they made a commitment to God. God’s requirements should not turn us away, but draw us in.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Thessalonians 4:7-8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Their commitment to God shows a </a:t>
            </a:r>
            <a:r>
              <a:rPr lang="en-US" b="1" u="sng" dirty="0">
                <a:latin typeface="Calibri" panose="020F0502020204030204" pitchFamily="34" charset="0"/>
                <a:ea typeface="Calibri" panose="020F0502020204030204" pitchFamily="34" charset="0"/>
                <a:cs typeface="Times New Roman" panose="02020603050405020304" pitchFamily="18" charset="0"/>
              </a:rPr>
              <a:t>desire to please Him, to be like Him, and to be with Him for eternity.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everyone who has this hope in Him purifies himself, just as He is pure” (1 John 3:3)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To refuse, or resist, a life of sanctification is to show your rejection of God.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It shows your true desire. A desire that is not to be with God, but to make a home in this world.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In our sanctification, God calls us to Sexual Purity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Maintaining Sexual Purity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3b-6)</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D9531FF-2698-47A7-801F-6D5998E9DFF8}" type="slidenum">
              <a:rPr lang="en-US" smtClean="0"/>
              <a:t>3</a:t>
            </a:fld>
            <a:endParaRPr lang="en-US"/>
          </a:p>
        </p:txBody>
      </p:sp>
    </p:spTree>
    <p:extLst>
      <p:ext uri="{BB962C8B-B14F-4D97-AF65-F5344CB8AC3E}">
        <p14:creationId xmlns:p14="http://schemas.microsoft.com/office/powerpoint/2010/main" val="3154988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Maintaining Sexual Purity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3b-6)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Abstain from </a:t>
            </a:r>
            <a:r>
              <a:rPr lang="en-US" i="1" dirty="0" err="1">
                <a:latin typeface="Calibri" panose="020F0502020204030204" pitchFamily="34" charset="0"/>
                <a:ea typeface="Calibri" panose="020F0502020204030204" pitchFamily="34" charset="0"/>
                <a:cs typeface="Times New Roman" panose="02020603050405020304" pitchFamily="18" charset="0"/>
              </a:rPr>
              <a:t>porneia</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Sexual immorality/fornication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porneia</a:t>
            </a:r>
            <a:r>
              <a:rPr lang="en-US" dirty="0">
                <a:latin typeface="Calibri" panose="020F0502020204030204" pitchFamily="34" charset="0"/>
                <a:ea typeface="Calibri" panose="020F0502020204030204" pitchFamily="34" charset="0"/>
                <a:cs typeface="Times New Roman" panose="02020603050405020304" pitchFamily="18" charset="0"/>
              </a:rPr>
              <a:t> – illicit sexual intercourse. (Strong)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is a generic term which denotes ANY UNLAWFUL sexual intercourse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13:4</a:t>
            </a:r>
            <a:r>
              <a:rPr lang="en-US" dirty="0">
                <a:latin typeface="Calibri" panose="020F0502020204030204" pitchFamily="34" charset="0"/>
                <a:ea typeface="Calibri" panose="020F0502020204030204" pitchFamily="34" charset="0"/>
                <a:cs typeface="Times New Roman" panose="02020603050405020304" pitchFamily="18" charset="0"/>
              </a:rPr>
              <a:t> – Marriage is the only institution or union in which sexual intercourse is lawful. (</a:t>
            </a:r>
            <a:r>
              <a:rPr lang="en-US" b="1" i="1" dirty="0">
                <a:latin typeface="Calibri" panose="020F0502020204030204" pitchFamily="34" charset="0"/>
                <a:ea typeface="Calibri" panose="020F0502020204030204" pitchFamily="34" charset="0"/>
                <a:cs typeface="Times New Roman" panose="02020603050405020304" pitchFamily="18" charset="0"/>
              </a:rPr>
              <a:t>bed</a:t>
            </a:r>
            <a:r>
              <a:rPr lang="en-US" dirty="0">
                <a:latin typeface="Calibri" panose="020F0502020204030204" pitchFamily="34" charset="0"/>
                <a:ea typeface="Calibri" panose="020F0502020204030204" pitchFamily="34" charset="0"/>
                <a:cs typeface="Times New Roman" panose="02020603050405020304" pitchFamily="18" charset="0"/>
              </a:rPr>
              <a:t> – euphemism for sexual intercourse)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NOTICE</a:t>
            </a:r>
            <a:r>
              <a:rPr lang="en-US" dirty="0">
                <a:latin typeface="Calibri" panose="020F0502020204030204" pitchFamily="34" charset="0"/>
                <a:ea typeface="Calibri" panose="020F0502020204030204" pitchFamily="34" charset="0"/>
                <a:cs typeface="Times New Roman" panose="02020603050405020304" pitchFamily="18" charset="0"/>
              </a:rPr>
              <a:t>: Distinction between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“fornicators and adulterers.”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Fornicator</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pornos</a:t>
            </a:r>
            <a:r>
              <a:rPr lang="en-US" dirty="0">
                <a:latin typeface="Calibri" panose="020F0502020204030204" pitchFamily="34" charset="0"/>
                <a:ea typeface="Calibri" panose="020F0502020204030204" pitchFamily="34" charset="0"/>
                <a:cs typeface="Times New Roman" panose="02020603050405020304" pitchFamily="18" charset="0"/>
              </a:rPr>
              <a:t> – a man who indulges in unlawful sexual intercourse. (Strong)</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Adulterers are fornicators, but not all fornicators are adulterers. All fornication is sin.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Pre-marital</a:t>
            </a:r>
            <a:r>
              <a:rPr lang="en-US" dirty="0">
                <a:latin typeface="Calibri" panose="020F0502020204030204" pitchFamily="34" charset="0"/>
                <a:ea typeface="Calibri" panose="020F0502020204030204" pitchFamily="34" charset="0"/>
                <a:cs typeface="Times New Roman" panose="02020603050405020304" pitchFamily="18" charset="0"/>
              </a:rPr>
              <a:t> – sexual intercourse before marriage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13:4</a:t>
            </a:r>
            <a:r>
              <a:rPr lang="en-US" dirty="0">
                <a:latin typeface="Calibri" panose="020F0502020204030204" pitchFamily="34" charset="0"/>
                <a:ea typeface="Calibri" panose="020F0502020204030204" pitchFamily="34" charset="0"/>
                <a:cs typeface="Times New Roman" panose="02020603050405020304" pitchFamily="18" charset="0"/>
              </a:rPr>
              <a:t> – Marriage is the only authorized place of sexual intercourse.)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Adultery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moichao</a:t>
            </a:r>
            <a:r>
              <a:rPr lang="en-US" dirty="0">
                <a:latin typeface="Calibri" panose="020F0502020204030204" pitchFamily="34" charset="0"/>
                <a:ea typeface="Calibri" panose="020F0502020204030204" pitchFamily="34" charset="0"/>
                <a:cs typeface="Times New Roman" panose="02020603050405020304" pitchFamily="18" charset="0"/>
              </a:rPr>
              <a:t> – to have unlawful intercourse with another’s wife. (Thayer)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7:2-3</a:t>
            </a:r>
            <a:r>
              <a:rPr lang="en-US" dirty="0">
                <a:latin typeface="Calibri" panose="020F0502020204030204" pitchFamily="34" charset="0"/>
                <a:ea typeface="Calibri" panose="020F0502020204030204" pitchFamily="34" charset="0"/>
                <a:cs typeface="Times New Roman" panose="02020603050405020304" pitchFamily="18" charset="0"/>
              </a:rPr>
              <a:t> – The same can be said of a husband – bound to wife.)</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“that no one should take advantage of and defraud his brother in this matter, because the Lord is the avenger of all such, as we also forewarned you and testified” (1 Thessalonians 4:6)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Adultery is a sin against God, and fellow man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Homosexuality</a:t>
            </a:r>
            <a:r>
              <a:rPr lang="en-US" dirty="0">
                <a:latin typeface="Calibri" panose="020F0502020204030204" pitchFamily="34" charset="0"/>
                <a:ea typeface="Calibri" panose="020F0502020204030204" pitchFamily="34" charset="0"/>
                <a:cs typeface="Times New Roman" panose="02020603050405020304" pitchFamily="18" charset="0"/>
              </a:rPr>
              <a:t> – one who lies with a male as with a female. (Thayer)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6:9</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latin typeface="Calibri" panose="020F0502020204030204" pitchFamily="34" charset="0"/>
                <a:ea typeface="Calibri" panose="020F0502020204030204" pitchFamily="34" charset="0"/>
                <a:cs typeface="Times New Roman" panose="02020603050405020304" pitchFamily="18" charset="0"/>
              </a:rPr>
              <a:t>“sodomites”</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latin typeface="Calibri" panose="020F0502020204030204" pitchFamily="34" charset="0"/>
                <a:ea typeface="Calibri" panose="020F0502020204030204" pitchFamily="34" charset="0"/>
                <a:cs typeface="Times New Roman" panose="02020603050405020304" pitchFamily="18" charset="0"/>
              </a:rPr>
              <a:t>Lesbianism</a:t>
            </a:r>
            <a:r>
              <a:rPr lang="en-US" dirty="0">
                <a:latin typeface="Calibri" panose="020F0502020204030204" pitchFamily="34" charset="0"/>
                <a:ea typeface="Calibri" panose="020F0502020204030204" pitchFamily="34" charset="0"/>
                <a:cs typeface="Times New Roman" panose="02020603050405020304" pitchFamily="18" charset="0"/>
              </a:rPr>
              <a:t> – female with female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1:26-27</a:t>
            </a:r>
            <a:r>
              <a:rPr lang="en-US" dirty="0">
                <a:latin typeface="Calibri" panose="020F0502020204030204" pitchFamily="34" charset="0"/>
                <a:ea typeface="Calibri" panose="020F0502020204030204" pitchFamily="34" charset="0"/>
                <a:cs typeface="Times New Roman" panose="02020603050405020304" pitchFamily="18" charset="0"/>
              </a:rPr>
              <a:t>)(LEAVING THE NATURAL)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Bestiality</a:t>
            </a:r>
            <a:r>
              <a:rPr lang="en-US" dirty="0">
                <a:latin typeface="Calibri" panose="020F0502020204030204" pitchFamily="34" charset="0"/>
                <a:ea typeface="Calibri" panose="020F0502020204030204" pitchFamily="34" charset="0"/>
                <a:cs typeface="Times New Roman" panose="02020603050405020304" pitchFamily="18" charset="0"/>
              </a:rPr>
              <a:t> – to lie carnally with an animal.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Leviticus 18:23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EMPHASIZE:</a:t>
            </a:r>
            <a:r>
              <a:rPr lang="en-US" dirty="0">
                <a:latin typeface="Calibri" panose="020F0502020204030204" pitchFamily="34" charset="0"/>
                <a:ea typeface="Calibri" panose="020F0502020204030204" pitchFamily="34" charset="0"/>
                <a:cs typeface="Times New Roman" panose="02020603050405020304" pitchFamily="18" charset="0"/>
              </a:rPr>
              <a:t> God will judge any and ALL fornication. Pre-marital sex, adultery, homosexuality, and bestiality are all sin.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Bestiality is no worse than homosexuality in the scope of sin.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Homosexuality is no worse than pre-marital sex and adultery.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All are illicit forms of sexual intercourse which God condemns!</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“Abstain from EVERY form of evil” (1 Thessalonians 5:22; emphasis mine, JC)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Know how to possess your vessel.</a:t>
            </a:r>
          </a:p>
          <a:p>
            <a:endParaRPr lang="en-US" dirty="0"/>
          </a:p>
        </p:txBody>
      </p:sp>
      <p:sp>
        <p:nvSpPr>
          <p:cNvPr id="4" name="Slide Number Placeholder 3"/>
          <p:cNvSpPr>
            <a:spLocks noGrp="1"/>
          </p:cNvSpPr>
          <p:nvPr>
            <p:ph type="sldNum" sz="quarter" idx="10"/>
          </p:nvPr>
        </p:nvSpPr>
        <p:spPr/>
        <p:txBody>
          <a:bodyPr/>
          <a:lstStyle/>
          <a:p>
            <a:fld id="{CD9531FF-2698-47A7-801F-6D5998E9DFF8}" type="slidenum">
              <a:rPr lang="en-US" smtClean="0"/>
              <a:t>4</a:t>
            </a:fld>
            <a:endParaRPr lang="en-US"/>
          </a:p>
        </p:txBody>
      </p:sp>
    </p:spTree>
    <p:extLst>
      <p:ext uri="{BB962C8B-B14F-4D97-AF65-F5344CB8AC3E}">
        <p14:creationId xmlns:p14="http://schemas.microsoft.com/office/powerpoint/2010/main" val="12542825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Know how to possess your vessel.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4:4-5</a:t>
            </a:r>
            <a:r>
              <a:rPr lang="en-US" dirty="0">
                <a:latin typeface="Calibri" panose="020F0502020204030204" pitchFamily="34" charset="0"/>
                <a:ea typeface="Calibri" panose="020F0502020204030204" pitchFamily="34" charset="0"/>
                <a:cs typeface="Times New Roman" panose="02020603050405020304" pitchFamily="18" charset="0"/>
              </a:rPr>
              <a:t> – abstinence from sexual immorality is achieved by gaining control of the body.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Vessel</a:t>
            </a:r>
            <a:r>
              <a:rPr lang="en-US" dirty="0">
                <a:latin typeface="Calibri" panose="020F0502020204030204" pitchFamily="34" charset="0"/>
                <a:ea typeface="Calibri" panose="020F0502020204030204" pitchFamily="34" charset="0"/>
                <a:cs typeface="Times New Roman" panose="02020603050405020304" pitchFamily="18" charset="0"/>
              </a:rPr>
              <a:t> – some suggest this refers to a wife, </a:t>
            </a:r>
            <a:r>
              <a:rPr lang="en-US" i="1" u="sng" dirty="0">
                <a:latin typeface="Calibri" panose="020F0502020204030204" pitchFamily="34" charset="0"/>
                <a:ea typeface="Calibri" panose="020F0502020204030204" pitchFamily="34" charset="0"/>
                <a:cs typeface="Times New Roman" panose="02020603050405020304" pitchFamily="18" charset="0"/>
              </a:rPr>
              <a:t>but I am convinced the context considers the vessel as the body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Possess</a:t>
            </a:r>
            <a:r>
              <a:rPr lang="en-US" dirty="0">
                <a:latin typeface="Calibri" panose="020F0502020204030204" pitchFamily="34" charset="0"/>
                <a:ea typeface="Calibri" panose="020F0502020204030204" pitchFamily="34" charset="0"/>
                <a:cs typeface="Times New Roman" panose="02020603050405020304" pitchFamily="18" charset="0"/>
              </a:rPr>
              <a:t> – acquire.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Acquire control over your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Not like the Gentiles who, without restraint, give themselves entirely over to their lusts.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5:16-17</a:t>
            </a:r>
            <a:r>
              <a:rPr lang="en-US" dirty="0">
                <a:latin typeface="Calibri" panose="020F0502020204030204" pitchFamily="34" charset="0"/>
                <a:ea typeface="Calibri" panose="020F0502020204030204" pitchFamily="34" charset="0"/>
                <a:cs typeface="Times New Roman" panose="02020603050405020304" pitchFamily="18" charset="0"/>
              </a:rPr>
              <a:t> – We are to gain control of our fleshly appetites, only living in the spirit. </a:t>
            </a:r>
            <a:r>
              <a:rPr lang="en-US" b="1" dirty="0">
                <a:latin typeface="Calibri" panose="020F0502020204030204" pitchFamily="34" charset="0"/>
                <a:ea typeface="Calibri" panose="020F0502020204030204" pitchFamily="34" charset="0"/>
                <a:cs typeface="Times New Roman" panose="02020603050405020304" pitchFamily="18" charset="0"/>
              </a:rPr>
              <a:t>We do not live to satisfy the flesh, but to serve God in spirit.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Concerning the control we are to have over our bodies in order to abstain from sexual immorality, consider the word,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“lewdness”</a:t>
            </a:r>
            <a:r>
              <a:rPr lang="en-US" dirty="0">
                <a:latin typeface="Calibri" panose="020F0502020204030204" pitchFamily="34" charset="0"/>
                <a:ea typeface="Calibri" panose="020F0502020204030204" pitchFamily="34" charset="0"/>
                <a:cs typeface="Times New Roman" panose="02020603050405020304" pitchFamily="18" charset="0"/>
              </a:rPr>
              <a:t> – Greek – </a:t>
            </a:r>
            <a:r>
              <a:rPr lang="en-US" i="1" dirty="0" err="1">
                <a:latin typeface="Calibri" panose="020F0502020204030204" pitchFamily="34" charset="0"/>
                <a:ea typeface="Calibri" panose="020F0502020204030204" pitchFamily="34" charset="0"/>
                <a:cs typeface="Times New Roman" panose="02020603050405020304" pitchFamily="18" charset="0"/>
              </a:rPr>
              <a:t>aselgeia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Galatians 5:19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i="1" dirty="0" err="1">
                <a:latin typeface="Calibri" panose="020F0502020204030204" pitchFamily="34" charset="0"/>
                <a:ea typeface="Calibri" panose="020F0502020204030204" pitchFamily="34" charset="0"/>
                <a:cs typeface="Times New Roman" panose="02020603050405020304" pitchFamily="18" charset="0"/>
              </a:rPr>
              <a:t>Aselgeia</a:t>
            </a:r>
            <a:r>
              <a:rPr lang="en-US" dirty="0">
                <a:latin typeface="Calibri" panose="020F0502020204030204" pitchFamily="34" charset="0"/>
                <a:ea typeface="Calibri" panose="020F0502020204030204" pitchFamily="34" charset="0"/>
                <a:cs typeface="Times New Roman" panose="02020603050405020304" pitchFamily="18" charset="0"/>
              </a:rPr>
              <a:t> – unbridled lust, excess, licentiousness, lasciviousness, wantonness, outrageousness, shamelessness, insolence. (Strong)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“wanton (acts or) manners, as filthy words, indecent bodily movements, unchaste handling of males and females, etc." (Thayer)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While fornication is lewd, not all lewdness is fornication.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Lewdness, or licentiousness, or lasciviousness is lust of a sexual nature which, unrestrained by moral conscience, is given over to any satisfaction of the sexual appetite.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ABSTAINING FROM SEXUAL IMMORALITY IS NOT SIMPLY STOPPING AT THE POINT DIRECTLY BEFORE FORNICATION, BUT RESTRAINING ONESELF FROM ANY SATISFACTION OF THE SEXUAL DESIRE OUTSIDE OF THE MARRIAGE RELATIONSHIP.</a:t>
            </a:r>
            <a:r>
              <a:rPr lang="en-US" dirty="0">
                <a:latin typeface="Calibri" panose="020F0502020204030204" pitchFamily="34" charset="0"/>
                <a:ea typeface="Calibri" panose="020F0502020204030204" pitchFamily="34" charset="0"/>
                <a:cs typeface="Times New Roman" panose="02020603050405020304" pitchFamily="18" charset="0"/>
              </a:rPr>
              <a:t> (Lewdness is sin.) </a:t>
            </a:r>
          </a:p>
          <a:p>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4:3; Ephesians 4:17-19; Philippians 3:18-19</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“past feeling”; ”whose god is their belly (appetite – any)”</a:t>
            </a:r>
            <a:endParaRPr lang="en-US" dirty="0"/>
          </a:p>
        </p:txBody>
      </p:sp>
      <p:sp>
        <p:nvSpPr>
          <p:cNvPr id="4" name="Slide Number Placeholder 3"/>
          <p:cNvSpPr>
            <a:spLocks noGrp="1"/>
          </p:cNvSpPr>
          <p:nvPr>
            <p:ph type="sldNum" sz="quarter" idx="10"/>
          </p:nvPr>
        </p:nvSpPr>
        <p:spPr/>
        <p:txBody>
          <a:bodyPr/>
          <a:lstStyle/>
          <a:p>
            <a:fld id="{CD9531FF-2698-47A7-801F-6D5998E9DFF8}" type="slidenum">
              <a:rPr lang="en-US" smtClean="0"/>
              <a:t>5</a:t>
            </a:fld>
            <a:endParaRPr lang="en-US"/>
          </a:p>
        </p:txBody>
      </p:sp>
    </p:spTree>
    <p:extLst>
      <p:ext uri="{BB962C8B-B14F-4D97-AF65-F5344CB8AC3E}">
        <p14:creationId xmlns:p14="http://schemas.microsoft.com/office/powerpoint/2010/main" val="931240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4:3; Ephesians 4:17-19; Philippians 3:18-19</a:t>
            </a:r>
            <a:r>
              <a:rPr lang="en-US" b="1"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“past feeling”; ”whose god is their belly (appetite – any)”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6:12-20</a:t>
            </a:r>
            <a:r>
              <a:rPr lang="en-US" dirty="0">
                <a:latin typeface="Calibri" panose="020F0502020204030204" pitchFamily="34" charset="0"/>
                <a:ea typeface="Calibri" panose="020F0502020204030204" pitchFamily="34" charset="0"/>
                <a:cs typeface="Times New Roman" panose="02020603050405020304" pitchFamily="18" charset="0"/>
              </a:rPr>
              <a:t> – While Paul is talking about fornication, the principles espoused by him in this passage serve as an explanation for needed and commanded restraint concerning any sexually characterized sin.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Our bodies are made to serve and glorify the Lord. Not to satisfy the sexual appetite with fornication, or anything prior to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sexual immorality is a sin against one’s own body because it disregards who that one is supposed to be joined to (Christ), and causes the body to fail in its created purpose.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“know how to possess his own vessel in sanctification and honor” (1 Thessalonians 4:4).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use our bodies to satiate the sexual appetite in any way other than the marriage relationship </a:t>
            </a:r>
            <a:r>
              <a:rPr lang="en-US" u="sng" dirty="0">
                <a:latin typeface="Calibri" panose="020F0502020204030204" pitchFamily="34" charset="0"/>
                <a:ea typeface="Calibri" panose="020F0502020204030204" pitchFamily="34" charset="0"/>
                <a:cs typeface="Times New Roman" panose="02020603050405020304" pitchFamily="18" charset="0"/>
              </a:rPr>
              <a:t>is to dishonor our body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Our bodies should be treated with utmost respect and sense of value, as they are instruments of service and praise to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Forms of lewdness </a:t>
            </a:r>
            <a:r>
              <a:rPr lang="en-US" b="1" i="1" u="sng" dirty="0">
                <a:latin typeface="Calibri" panose="020F0502020204030204" pitchFamily="34" charset="0"/>
                <a:ea typeface="Calibri" panose="020F0502020204030204" pitchFamily="34" charset="0"/>
                <a:cs typeface="Times New Roman" panose="02020603050405020304" pitchFamily="18" charset="0"/>
              </a:rPr>
              <a:t>which indicate a lack of control over our body, and the sexual appetite</a:t>
            </a:r>
            <a:r>
              <a:rPr lang="en-US" b="1" dirty="0">
                <a:latin typeface="Calibri" panose="020F0502020204030204" pitchFamily="34" charset="0"/>
                <a:ea typeface="Calibri" panose="020F0502020204030204" pitchFamily="34" charset="0"/>
                <a:cs typeface="Times New Roman" panose="02020603050405020304" pitchFamily="18" charset="0"/>
              </a:rPr>
              <a:t> include: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Immodest dress and character.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Consumption of sexually suggestive entertainment.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Unchaste touching. (lewdness – </a:t>
            </a:r>
            <a:r>
              <a:rPr lang="en-US" i="1" dirty="0" err="1">
                <a:latin typeface="Calibri" panose="020F0502020204030204" pitchFamily="34" charset="0"/>
                <a:ea typeface="Calibri" panose="020F0502020204030204" pitchFamily="34" charset="0"/>
                <a:cs typeface="Times New Roman" panose="02020603050405020304" pitchFamily="18" charset="0"/>
              </a:rPr>
              <a:t>aselgeia</a:t>
            </a:r>
            <a:r>
              <a:rPr lang="en-US"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unchaste handling of males and females. Thayer.)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Dancing.</a:t>
            </a:r>
          </a:p>
          <a:p>
            <a:pPr marL="1143000" marR="0" lvl="2" indent="-228600">
              <a:lnSpc>
                <a:spcPct val="107000"/>
              </a:lnSpc>
              <a:spcBef>
                <a:spcPts val="0"/>
              </a:spcBef>
              <a:spcAft>
                <a:spcPts val="80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And any other thing or activity which includes an indulgence in sexual matters.</a:t>
            </a:r>
          </a:p>
          <a:p>
            <a:endParaRPr lang="en-US" dirty="0"/>
          </a:p>
        </p:txBody>
      </p:sp>
      <p:sp>
        <p:nvSpPr>
          <p:cNvPr id="4" name="Slide Number Placeholder 3"/>
          <p:cNvSpPr>
            <a:spLocks noGrp="1"/>
          </p:cNvSpPr>
          <p:nvPr>
            <p:ph type="sldNum" sz="quarter" idx="10"/>
          </p:nvPr>
        </p:nvSpPr>
        <p:spPr/>
        <p:txBody>
          <a:bodyPr/>
          <a:lstStyle/>
          <a:p>
            <a:fld id="{CD9531FF-2698-47A7-801F-6D5998E9DFF8}" type="slidenum">
              <a:rPr lang="en-US" smtClean="0"/>
              <a:t>6</a:t>
            </a:fld>
            <a:endParaRPr lang="en-US"/>
          </a:p>
        </p:txBody>
      </p:sp>
    </p:spTree>
    <p:extLst>
      <p:ext uri="{BB962C8B-B14F-4D97-AF65-F5344CB8AC3E}">
        <p14:creationId xmlns:p14="http://schemas.microsoft.com/office/powerpoint/2010/main" val="1055412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Sexual purity is a vital matter of living acceptably before God.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necessary to give time to the subject, as the society we live in condones indulgence in sexual matters.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Christians are not to satiate the sexual appetite in any way other than the sexual relationship of marriage.</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understand that, despite the several forms of fornication, and the several forms of lewdness, all sexual conduct outside of marriage is illicit, and condemned by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must have self-control before God, and use our bodies to serve Him, and Him alone. </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Our salvation is near, and we must act accordingly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13:11-14)</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D9531FF-2698-47A7-801F-6D5998E9DFF8}" type="slidenum">
              <a:rPr lang="en-US" smtClean="0"/>
              <a:t>7</a:t>
            </a:fld>
            <a:endParaRPr lang="en-US"/>
          </a:p>
        </p:txBody>
      </p:sp>
    </p:spTree>
    <p:extLst>
      <p:ext uri="{BB962C8B-B14F-4D97-AF65-F5344CB8AC3E}">
        <p14:creationId xmlns:p14="http://schemas.microsoft.com/office/powerpoint/2010/main" val="3820619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3E47294-3C72-49EF-A343-A3C285F18A8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3856703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47294-3C72-49EF-A343-A3C285F18A8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227703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47294-3C72-49EF-A343-A3C285F18A8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125711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E47294-3C72-49EF-A343-A3C285F18A8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754082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E47294-3C72-49EF-A343-A3C285F18A8B}" type="datetimeFigureOut">
              <a:rPr lang="en-US" smtClean="0"/>
              <a:t>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7822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E47294-3C72-49EF-A343-A3C285F18A8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377301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E47294-3C72-49EF-A343-A3C285F18A8B}" type="datetimeFigureOut">
              <a:rPr lang="en-US" smtClean="0"/>
              <a:t>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755849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E47294-3C72-49EF-A343-A3C285F18A8B}" type="datetimeFigureOut">
              <a:rPr lang="en-US" smtClean="0"/>
              <a:t>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211833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47294-3C72-49EF-A343-A3C285F18A8B}" type="datetimeFigureOut">
              <a:rPr lang="en-US" smtClean="0"/>
              <a:t>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336880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E47294-3C72-49EF-A343-A3C285F18A8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1599306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3E47294-3C72-49EF-A343-A3C285F18A8B}" type="datetimeFigureOut">
              <a:rPr lang="en-US" smtClean="0"/>
              <a:t>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3E0468-08C3-415E-8A25-32200DED48B1}" type="slidenum">
              <a:rPr lang="en-US" smtClean="0"/>
              <a:t>‹#›</a:t>
            </a:fld>
            <a:endParaRPr lang="en-US"/>
          </a:p>
        </p:txBody>
      </p:sp>
    </p:spTree>
    <p:extLst>
      <p:ext uri="{BB962C8B-B14F-4D97-AF65-F5344CB8AC3E}">
        <p14:creationId xmlns:p14="http://schemas.microsoft.com/office/powerpoint/2010/main" val="288489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47294-3C72-49EF-A343-A3C285F18A8B}" type="datetimeFigureOut">
              <a:rPr lang="en-US" smtClean="0"/>
              <a:t>1/22/2017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E0468-08C3-415E-8A25-32200DED48B1}" type="slidenum">
              <a:rPr lang="en-US" smtClean="0"/>
              <a:t>‹#›</a:t>
            </a:fld>
            <a:endParaRPr lang="en-US"/>
          </a:p>
        </p:txBody>
      </p:sp>
    </p:spTree>
    <p:extLst>
      <p:ext uri="{BB962C8B-B14F-4D97-AF65-F5344CB8AC3E}">
        <p14:creationId xmlns:p14="http://schemas.microsoft.com/office/powerpoint/2010/main" val="1484760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87403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9091" r="25152" b="1"/>
          <a:stretch/>
        </p:blipFill>
        <p:spPr>
          <a:xfrm>
            <a:off x="20" y="10"/>
            <a:ext cx="9143980" cy="6857990"/>
          </a:xfrm>
          <a:prstGeom prst="rect">
            <a:avLst/>
          </a:prstGeom>
        </p:spPr>
      </p:pic>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0039" y="321176"/>
            <a:ext cx="3181853" cy="621678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0919" y="3910267"/>
            <a:ext cx="1940093" cy="0"/>
          </a:xfrm>
          <a:prstGeom prst="line">
            <a:avLst/>
          </a:prstGeom>
          <a:ln w="2222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73105" y="532737"/>
            <a:ext cx="2743200" cy="3269243"/>
          </a:xfrm>
        </p:spPr>
        <p:txBody>
          <a:bodyPr>
            <a:normAutofit/>
          </a:bodyPr>
          <a:lstStyle/>
          <a:p>
            <a:r>
              <a:rPr lang="en-US" sz="7200" b="1" dirty="0">
                <a:latin typeface="Edwardian Script ITC" panose="030303020407070D0804" pitchFamily="66" charset="0"/>
              </a:rPr>
              <a:t>Sexual Purity</a:t>
            </a:r>
          </a:p>
        </p:txBody>
      </p:sp>
      <p:sp>
        <p:nvSpPr>
          <p:cNvPr id="3" name="Subtitle 2"/>
          <p:cNvSpPr>
            <a:spLocks noGrp="1"/>
          </p:cNvSpPr>
          <p:nvPr>
            <p:ph type="subTitle" idx="1"/>
          </p:nvPr>
        </p:nvSpPr>
        <p:spPr>
          <a:xfrm>
            <a:off x="539365" y="4170502"/>
            <a:ext cx="2743200" cy="1525597"/>
          </a:xfrm>
        </p:spPr>
        <p:txBody>
          <a:bodyPr>
            <a:normAutofit/>
          </a:bodyPr>
          <a:lstStyle/>
          <a:p>
            <a:r>
              <a:rPr lang="en-US" sz="2200" b="1" i="1" dirty="0"/>
              <a:t>1 Thessalonians 4:3-8</a:t>
            </a:r>
          </a:p>
        </p:txBody>
      </p:sp>
    </p:spTree>
    <p:extLst>
      <p:ext uri="{BB962C8B-B14F-4D97-AF65-F5344CB8AC3E}">
        <p14:creationId xmlns:p14="http://schemas.microsoft.com/office/powerpoint/2010/main" val="33903772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BEBA8EAE-BF5A-486C-A8C5-ECC9F3942E4B}">
                <a14:imgProps xmlns:a14="http://schemas.microsoft.com/office/drawing/2010/main">
                  <a14:imgLayer r:embed="rId4">
                    <a14:imgEffect>
                      <a14:brightnessContrast bright="3000"/>
                    </a14:imgEffect>
                  </a14:imgLayer>
                </a14:imgProps>
              </a:ext>
              <a:ext uri="{28A0092B-C50C-407E-A947-70E740481C1C}">
                <a14:useLocalDpi xmlns:a14="http://schemas.microsoft.com/office/drawing/2010/main" val="0"/>
              </a:ext>
            </a:extLst>
          </a:blip>
          <a:stretch>
            <a:fillRect/>
          </a:stretch>
        </p:blipFill>
        <p:spPr>
          <a:xfrm>
            <a:off x="-159028" y="4757541"/>
            <a:ext cx="3706323" cy="2292626"/>
          </a:xfrm>
          <a:prstGeom prst="rect">
            <a:avLst/>
          </a:prstGeom>
          <a:effectLst>
            <a:softEdge rad="203200"/>
          </a:effectLst>
        </p:spPr>
      </p:pic>
      <p:sp>
        <p:nvSpPr>
          <p:cNvPr id="5" name="Oval 4"/>
          <p:cNvSpPr/>
          <p:nvPr/>
        </p:nvSpPr>
        <p:spPr>
          <a:xfrm rot="20016505">
            <a:off x="-552074" y="4805551"/>
            <a:ext cx="1526169" cy="583096"/>
          </a:xfrm>
          <a:prstGeom prst="ellipse">
            <a:avLst/>
          </a:prstGeom>
          <a:solidFill>
            <a:schemeClr val="bg1">
              <a:alpha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pPr algn="ctr"/>
            <a:r>
              <a:rPr lang="en-US" sz="6000" b="1" dirty="0">
                <a:latin typeface="Edwardian Script ITC" panose="030303020407070D0804" pitchFamily="66" charset="0"/>
              </a:rPr>
              <a:t>The Will of God – Sanctification</a:t>
            </a:r>
            <a:endParaRPr lang="en-US" sz="6000" dirty="0"/>
          </a:p>
        </p:txBody>
      </p:sp>
      <p:sp>
        <p:nvSpPr>
          <p:cNvPr id="3" name="Content Placeholder 2"/>
          <p:cNvSpPr>
            <a:spLocks noGrp="1"/>
          </p:cNvSpPr>
          <p:nvPr>
            <p:ph idx="1"/>
          </p:nvPr>
        </p:nvSpPr>
        <p:spPr/>
        <p:txBody>
          <a:bodyPr/>
          <a:lstStyle/>
          <a:p>
            <a:pPr marL="0" indent="0" algn="ctr">
              <a:buNone/>
            </a:pPr>
            <a:r>
              <a:rPr lang="en-US" sz="4000" b="1" dirty="0"/>
              <a:t>Set Apart to the Lord</a:t>
            </a:r>
          </a:p>
          <a:p>
            <a:pPr marL="0" indent="0" algn="ctr">
              <a:buNone/>
            </a:pPr>
            <a:r>
              <a:rPr lang="en-US" sz="3600" i="1" dirty="0"/>
              <a:t>– 1 Peter 2:4-5; Romans 12:1-2 –</a:t>
            </a:r>
          </a:p>
          <a:p>
            <a:pPr marL="0" indent="0" algn="ctr">
              <a:buNone/>
            </a:pPr>
            <a:r>
              <a:rPr lang="en-US" sz="4000" b="1" dirty="0"/>
              <a:t>Separate from Uncleanness</a:t>
            </a:r>
          </a:p>
          <a:p>
            <a:pPr marL="0" indent="0" algn="ctr">
              <a:buNone/>
            </a:pPr>
            <a:r>
              <a:rPr lang="en-US" sz="3600" i="1" dirty="0"/>
              <a:t>– 1 Thessalonians 5:22; 1 Peter 1:13-16 –</a:t>
            </a:r>
          </a:p>
        </p:txBody>
      </p:sp>
    </p:spTree>
    <p:extLst>
      <p:ext uri="{BB962C8B-B14F-4D97-AF65-F5344CB8AC3E}">
        <p14:creationId xmlns:p14="http://schemas.microsoft.com/office/powerpoint/2010/main" val="193672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BEBA8EAE-BF5A-486C-A8C5-ECC9F3942E4B}">
                <a14:imgProps xmlns:a14="http://schemas.microsoft.com/office/drawing/2010/main">
                  <a14:imgLayer r:embed="rId4">
                    <a14:imgEffect>
                      <a14:brightnessContrast bright="3000"/>
                    </a14:imgEffect>
                  </a14:imgLayer>
                </a14:imgProps>
              </a:ext>
              <a:ext uri="{28A0092B-C50C-407E-A947-70E740481C1C}">
                <a14:useLocalDpi xmlns:a14="http://schemas.microsoft.com/office/drawing/2010/main" val="0"/>
              </a:ext>
            </a:extLst>
          </a:blip>
          <a:stretch>
            <a:fillRect/>
          </a:stretch>
        </p:blipFill>
        <p:spPr>
          <a:xfrm>
            <a:off x="-159028" y="4757541"/>
            <a:ext cx="3706323" cy="2292626"/>
          </a:xfrm>
          <a:prstGeom prst="rect">
            <a:avLst/>
          </a:prstGeom>
          <a:effectLst>
            <a:softEdge rad="203200"/>
          </a:effectLst>
        </p:spPr>
      </p:pic>
      <p:sp>
        <p:nvSpPr>
          <p:cNvPr id="5" name="Oval 4"/>
          <p:cNvSpPr/>
          <p:nvPr/>
        </p:nvSpPr>
        <p:spPr>
          <a:xfrm rot="20016505">
            <a:off x="-552074" y="4805551"/>
            <a:ext cx="1526169" cy="583096"/>
          </a:xfrm>
          <a:prstGeom prst="ellipse">
            <a:avLst/>
          </a:prstGeom>
          <a:solidFill>
            <a:schemeClr val="bg1">
              <a:alpha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pPr algn="ctr"/>
            <a:r>
              <a:rPr lang="en-US" sz="6000" b="1" dirty="0">
                <a:latin typeface="Edwardian Script ITC" panose="030303020407070D0804" pitchFamily="66" charset="0"/>
              </a:rPr>
              <a:t>Maintaining Sexual Purity</a:t>
            </a:r>
            <a:endParaRPr lang="en-US" sz="6000"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4000" b="1" dirty="0"/>
              <a:t>Abstain from </a:t>
            </a:r>
            <a:r>
              <a:rPr lang="en-US" sz="4000" b="1" i="1" dirty="0" err="1"/>
              <a:t>Porneia</a:t>
            </a:r>
            <a:endParaRPr lang="en-US" sz="4000" b="1" i="1" dirty="0"/>
          </a:p>
          <a:p>
            <a:pPr marL="0" indent="0" algn="ctr">
              <a:buNone/>
            </a:pPr>
            <a:r>
              <a:rPr lang="en-US" sz="3200" dirty="0"/>
              <a:t>Sexual immorality/fornication</a:t>
            </a:r>
            <a:r>
              <a:rPr lang="en-US" sz="3200" i="1" dirty="0"/>
              <a:t> – </a:t>
            </a:r>
            <a:r>
              <a:rPr lang="en-US" sz="3200" i="1" dirty="0" err="1"/>
              <a:t>porneia</a:t>
            </a:r>
            <a:r>
              <a:rPr lang="en-US" sz="3200" i="1" dirty="0"/>
              <a:t> – </a:t>
            </a:r>
            <a:r>
              <a:rPr lang="en-US" sz="3200" dirty="0"/>
              <a:t>illicit sexual intercourse.</a:t>
            </a:r>
          </a:p>
          <a:p>
            <a:pPr marL="0" indent="0" algn="ctr">
              <a:buNone/>
            </a:pPr>
            <a:r>
              <a:rPr lang="en-US" sz="3200" i="1" dirty="0"/>
              <a:t>– Hebrews 13:4 –</a:t>
            </a:r>
          </a:p>
          <a:p>
            <a:pPr marL="0" indent="0" algn="ctr">
              <a:buNone/>
            </a:pPr>
            <a:r>
              <a:rPr lang="en-US" sz="3200" b="1" dirty="0"/>
              <a:t>Pre-Marital Sex</a:t>
            </a:r>
          </a:p>
          <a:p>
            <a:pPr marL="0" indent="0" algn="ctr">
              <a:buNone/>
            </a:pPr>
            <a:r>
              <a:rPr lang="en-US" sz="3200" b="1" dirty="0"/>
              <a:t>Adultery</a:t>
            </a:r>
            <a:r>
              <a:rPr lang="en-US" sz="3200" dirty="0"/>
              <a:t> (cf. Romans 7:2-3)</a:t>
            </a:r>
          </a:p>
          <a:p>
            <a:pPr marL="0" indent="0" algn="ctr">
              <a:buNone/>
            </a:pPr>
            <a:r>
              <a:rPr lang="en-US" sz="3200" b="1" dirty="0"/>
              <a:t>Homosexuality</a:t>
            </a:r>
            <a:r>
              <a:rPr lang="en-US" sz="3200" dirty="0"/>
              <a:t> (cf. 1 Corinthians 6:9;                 Romans 1:26-27)</a:t>
            </a:r>
          </a:p>
          <a:p>
            <a:pPr marL="0" indent="0" algn="ctr">
              <a:buNone/>
            </a:pPr>
            <a:r>
              <a:rPr lang="en-US" sz="3200" b="1" dirty="0"/>
              <a:t>Bestiality</a:t>
            </a:r>
            <a:r>
              <a:rPr lang="en-US" sz="3200" dirty="0"/>
              <a:t> (cf. Leviticus 18:23)</a:t>
            </a:r>
          </a:p>
        </p:txBody>
      </p:sp>
    </p:spTree>
    <p:extLst>
      <p:ext uri="{BB962C8B-B14F-4D97-AF65-F5344CB8AC3E}">
        <p14:creationId xmlns:p14="http://schemas.microsoft.com/office/powerpoint/2010/main" val="2512326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BEBA8EAE-BF5A-486C-A8C5-ECC9F3942E4B}">
                <a14:imgProps xmlns:a14="http://schemas.microsoft.com/office/drawing/2010/main">
                  <a14:imgLayer r:embed="rId4">
                    <a14:imgEffect>
                      <a14:brightnessContrast bright="3000"/>
                    </a14:imgEffect>
                  </a14:imgLayer>
                </a14:imgProps>
              </a:ext>
              <a:ext uri="{28A0092B-C50C-407E-A947-70E740481C1C}">
                <a14:useLocalDpi xmlns:a14="http://schemas.microsoft.com/office/drawing/2010/main" val="0"/>
              </a:ext>
            </a:extLst>
          </a:blip>
          <a:stretch>
            <a:fillRect/>
          </a:stretch>
        </p:blipFill>
        <p:spPr>
          <a:xfrm>
            <a:off x="-159028" y="4757541"/>
            <a:ext cx="3706323" cy="2292626"/>
          </a:xfrm>
          <a:prstGeom prst="rect">
            <a:avLst/>
          </a:prstGeom>
          <a:effectLst>
            <a:softEdge rad="203200"/>
          </a:effectLst>
        </p:spPr>
      </p:pic>
      <p:sp>
        <p:nvSpPr>
          <p:cNvPr id="5" name="Oval 4"/>
          <p:cNvSpPr/>
          <p:nvPr/>
        </p:nvSpPr>
        <p:spPr>
          <a:xfrm rot="20016505">
            <a:off x="-552074" y="4805551"/>
            <a:ext cx="1526169" cy="583096"/>
          </a:xfrm>
          <a:prstGeom prst="ellipse">
            <a:avLst/>
          </a:prstGeom>
          <a:solidFill>
            <a:schemeClr val="bg1">
              <a:alpha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pPr algn="ctr"/>
            <a:r>
              <a:rPr lang="en-US" sz="6000" b="1" dirty="0">
                <a:latin typeface="Edwardian Script ITC" panose="030303020407070D0804" pitchFamily="66" charset="0"/>
              </a:rPr>
              <a:t>Maintaining Sexual Purity</a:t>
            </a:r>
            <a:endParaRPr lang="en-US" sz="6000" dirty="0"/>
          </a:p>
        </p:txBody>
      </p:sp>
      <p:sp>
        <p:nvSpPr>
          <p:cNvPr id="3" name="Content Placeholder 2"/>
          <p:cNvSpPr>
            <a:spLocks noGrp="1"/>
          </p:cNvSpPr>
          <p:nvPr>
            <p:ph idx="1"/>
          </p:nvPr>
        </p:nvSpPr>
        <p:spPr/>
        <p:txBody>
          <a:bodyPr>
            <a:normAutofit/>
          </a:bodyPr>
          <a:lstStyle/>
          <a:p>
            <a:pPr marL="0" indent="0" algn="ctr">
              <a:buNone/>
            </a:pPr>
            <a:r>
              <a:rPr lang="en-US" sz="3700" b="1" dirty="0"/>
              <a:t>Know How To Possess Your Vessel</a:t>
            </a:r>
            <a:endParaRPr lang="en-US" sz="3700" b="1" i="1" dirty="0"/>
          </a:p>
          <a:p>
            <a:pPr marL="0" indent="0" algn="ctr">
              <a:buNone/>
            </a:pPr>
            <a:r>
              <a:rPr lang="en-US" sz="3000" i="1" dirty="0"/>
              <a:t>– 1 Thessalonians 4:4-5; Galatians 5:16-17 –</a:t>
            </a:r>
          </a:p>
          <a:p>
            <a:pPr marL="0" indent="0" algn="ctr">
              <a:buNone/>
            </a:pPr>
            <a:r>
              <a:rPr lang="en-US" sz="3000" b="1" dirty="0"/>
              <a:t>Lewdness</a:t>
            </a:r>
            <a:r>
              <a:rPr lang="en-US" sz="3000" dirty="0"/>
              <a:t> – </a:t>
            </a:r>
            <a:r>
              <a:rPr lang="en-US" sz="3000" i="1" dirty="0" err="1"/>
              <a:t>aselgeia</a:t>
            </a:r>
            <a:r>
              <a:rPr lang="en-US" sz="3000" dirty="0"/>
              <a:t> (</a:t>
            </a:r>
            <a:r>
              <a:rPr lang="en-US" sz="3000" i="1" dirty="0"/>
              <a:t>cf. Galatians 5:19</a:t>
            </a:r>
            <a:r>
              <a:rPr lang="en-US" sz="3000" dirty="0"/>
              <a:t>)</a:t>
            </a:r>
          </a:p>
          <a:p>
            <a:pPr marL="0" indent="0" algn="ctr">
              <a:buNone/>
            </a:pPr>
            <a:r>
              <a:rPr lang="en-US" dirty="0"/>
              <a:t>“unbridled lust, excess, licentiousness, lasciviousness, wantonness, outrageousness, shamelessness, insolence.” (Strong)</a:t>
            </a:r>
          </a:p>
          <a:p>
            <a:pPr marL="0" indent="0" algn="ctr">
              <a:buNone/>
            </a:pPr>
            <a:r>
              <a:rPr lang="en-US" dirty="0"/>
              <a:t>“wanton (acts or) manners, as filthy words, indecent bodily movements, unchaste handling of males and females, etc." (Thayer)</a:t>
            </a:r>
          </a:p>
          <a:p>
            <a:pPr marL="0" indent="0" algn="ctr">
              <a:buNone/>
            </a:pPr>
            <a:endParaRPr lang="en-US" sz="3200" dirty="0"/>
          </a:p>
        </p:txBody>
      </p:sp>
    </p:spTree>
    <p:extLst>
      <p:ext uri="{BB962C8B-B14F-4D97-AF65-F5344CB8AC3E}">
        <p14:creationId xmlns:p14="http://schemas.microsoft.com/office/powerpoint/2010/main" val="323064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BEBA8EAE-BF5A-486C-A8C5-ECC9F3942E4B}">
                <a14:imgProps xmlns:a14="http://schemas.microsoft.com/office/drawing/2010/main">
                  <a14:imgLayer r:embed="rId4">
                    <a14:imgEffect>
                      <a14:brightnessContrast bright="3000"/>
                    </a14:imgEffect>
                  </a14:imgLayer>
                </a14:imgProps>
              </a:ext>
              <a:ext uri="{28A0092B-C50C-407E-A947-70E740481C1C}">
                <a14:useLocalDpi xmlns:a14="http://schemas.microsoft.com/office/drawing/2010/main" val="0"/>
              </a:ext>
            </a:extLst>
          </a:blip>
          <a:stretch>
            <a:fillRect/>
          </a:stretch>
        </p:blipFill>
        <p:spPr>
          <a:xfrm>
            <a:off x="-159028" y="4757541"/>
            <a:ext cx="3706323" cy="2292626"/>
          </a:xfrm>
          <a:prstGeom prst="rect">
            <a:avLst/>
          </a:prstGeom>
          <a:effectLst>
            <a:softEdge rad="203200"/>
          </a:effectLst>
        </p:spPr>
      </p:pic>
      <p:sp>
        <p:nvSpPr>
          <p:cNvPr id="5" name="Oval 4"/>
          <p:cNvSpPr/>
          <p:nvPr/>
        </p:nvSpPr>
        <p:spPr>
          <a:xfrm rot="20016505">
            <a:off x="-552074" y="4805551"/>
            <a:ext cx="1526169" cy="583096"/>
          </a:xfrm>
          <a:prstGeom prst="ellipse">
            <a:avLst/>
          </a:prstGeom>
          <a:solidFill>
            <a:schemeClr val="bg1">
              <a:alpha val="6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Autofit/>
          </a:bodyPr>
          <a:lstStyle/>
          <a:p>
            <a:pPr algn="ctr"/>
            <a:r>
              <a:rPr lang="en-US" sz="6000" b="1" dirty="0">
                <a:latin typeface="Edwardian Script ITC" panose="030303020407070D0804" pitchFamily="66" charset="0"/>
              </a:rPr>
              <a:t>Maintaining Sexual Purity</a:t>
            </a:r>
            <a:endParaRPr lang="en-US" sz="6000" dirty="0"/>
          </a:p>
        </p:txBody>
      </p:sp>
      <p:sp>
        <p:nvSpPr>
          <p:cNvPr id="3" name="Content Placeholder 2"/>
          <p:cNvSpPr>
            <a:spLocks noGrp="1"/>
          </p:cNvSpPr>
          <p:nvPr>
            <p:ph idx="1"/>
          </p:nvPr>
        </p:nvSpPr>
        <p:spPr/>
        <p:txBody>
          <a:bodyPr>
            <a:normAutofit/>
          </a:bodyPr>
          <a:lstStyle/>
          <a:p>
            <a:pPr marL="0" indent="0" algn="ctr">
              <a:buNone/>
            </a:pPr>
            <a:r>
              <a:rPr lang="en-US" sz="3700" b="1" dirty="0"/>
              <a:t>Know How To Possess Your Vessel</a:t>
            </a:r>
            <a:endParaRPr lang="en-US" sz="3700" b="1" i="1" dirty="0"/>
          </a:p>
          <a:p>
            <a:pPr marL="0" indent="0" algn="ctr">
              <a:buNone/>
            </a:pPr>
            <a:r>
              <a:rPr lang="en-US" sz="3000" i="1" dirty="0"/>
              <a:t>– 1 Thessalonians 4:4-5; Galatians 5:16-17 –</a:t>
            </a:r>
          </a:p>
          <a:p>
            <a:pPr marL="0" indent="0" algn="ctr">
              <a:buNone/>
            </a:pPr>
            <a:r>
              <a:rPr lang="en-US" sz="3000" b="1" dirty="0"/>
              <a:t>Lewdness</a:t>
            </a:r>
            <a:r>
              <a:rPr lang="en-US" sz="3000" dirty="0"/>
              <a:t> – </a:t>
            </a:r>
            <a:r>
              <a:rPr lang="en-US" sz="3000" i="1" dirty="0" err="1"/>
              <a:t>aselgeia</a:t>
            </a:r>
            <a:r>
              <a:rPr lang="en-US" sz="3000" dirty="0"/>
              <a:t> (</a:t>
            </a:r>
            <a:r>
              <a:rPr lang="en-US" sz="3000" i="1" dirty="0"/>
              <a:t>cf. Galatians 5:19</a:t>
            </a:r>
            <a:r>
              <a:rPr lang="en-US" sz="3000" dirty="0"/>
              <a:t>)</a:t>
            </a:r>
          </a:p>
          <a:p>
            <a:pPr marL="0" indent="0" algn="ctr">
              <a:buNone/>
            </a:pPr>
            <a:r>
              <a:rPr lang="en-US" sz="3000" i="1" dirty="0"/>
              <a:t>– 1 Peter 4:3; Ephesians 4:17-19;                      Philippians 3:18-19 –</a:t>
            </a:r>
          </a:p>
          <a:p>
            <a:pPr marL="0" indent="0" algn="ctr">
              <a:buNone/>
            </a:pPr>
            <a:r>
              <a:rPr lang="en-US" sz="3000" i="1" dirty="0"/>
              <a:t>– 1 Corinthians 6:12-20 –</a:t>
            </a:r>
          </a:p>
          <a:p>
            <a:pPr marL="0" indent="0" algn="ctr">
              <a:buNone/>
            </a:pPr>
            <a:r>
              <a:rPr lang="en-US" sz="3000" i="1" dirty="0"/>
              <a:t>Immodesty; Sexually Suggestive Entertainment; Unchaste Touching; Dancing; etc.</a:t>
            </a:r>
          </a:p>
          <a:p>
            <a:pPr marL="0" indent="0" algn="ctr">
              <a:buNone/>
            </a:pPr>
            <a:endParaRPr lang="en-US" sz="3200" dirty="0"/>
          </a:p>
        </p:txBody>
      </p:sp>
    </p:spTree>
    <p:extLst>
      <p:ext uri="{BB962C8B-B14F-4D97-AF65-F5344CB8AC3E}">
        <p14:creationId xmlns:p14="http://schemas.microsoft.com/office/powerpoint/2010/main" val="27322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9091" r="25152" b="1"/>
          <a:stretch/>
        </p:blipFill>
        <p:spPr>
          <a:xfrm>
            <a:off x="20" y="10"/>
            <a:ext cx="9143980" cy="6857990"/>
          </a:xfrm>
          <a:prstGeom prst="rect">
            <a:avLst/>
          </a:prstGeom>
        </p:spPr>
      </p:pic>
      <p:sp>
        <p:nvSpPr>
          <p:cNvPr id="6" name="Rectangle 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0039" y="321176"/>
            <a:ext cx="3181853" cy="621678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0919" y="3910267"/>
            <a:ext cx="1940093" cy="0"/>
          </a:xfrm>
          <a:prstGeom prst="line">
            <a:avLst/>
          </a:prstGeom>
          <a:ln w="2222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73105" y="532737"/>
            <a:ext cx="2743200" cy="3269243"/>
          </a:xfrm>
        </p:spPr>
        <p:txBody>
          <a:bodyPr>
            <a:normAutofit/>
          </a:bodyPr>
          <a:lstStyle/>
          <a:p>
            <a:r>
              <a:rPr lang="en-US" sz="7200" b="1" dirty="0">
                <a:latin typeface="Edwardian Script ITC" panose="030303020407070D0804" pitchFamily="66" charset="0"/>
              </a:rPr>
              <a:t>Sexual Purity</a:t>
            </a:r>
          </a:p>
        </p:txBody>
      </p:sp>
      <p:sp>
        <p:nvSpPr>
          <p:cNvPr id="3" name="Subtitle 2"/>
          <p:cNvSpPr>
            <a:spLocks noGrp="1"/>
          </p:cNvSpPr>
          <p:nvPr>
            <p:ph type="subTitle" idx="1"/>
          </p:nvPr>
        </p:nvSpPr>
        <p:spPr>
          <a:xfrm>
            <a:off x="539365" y="4170502"/>
            <a:ext cx="2743200" cy="1525597"/>
          </a:xfrm>
        </p:spPr>
        <p:txBody>
          <a:bodyPr>
            <a:normAutofit/>
          </a:bodyPr>
          <a:lstStyle/>
          <a:p>
            <a:r>
              <a:rPr lang="en-US" sz="2200" b="1" i="1" dirty="0"/>
              <a:t>1 Thessalonians 4:3-8</a:t>
            </a:r>
          </a:p>
        </p:txBody>
      </p:sp>
    </p:spTree>
    <p:extLst>
      <p:ext uri="{BB962C8B-B14F-4D97-AF65-F5344CB8AC3E}">
        <p14:creationId xmlns:p14="http://schemas.microsoft.com/office/powerpoint/2010/main" val="7838990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TotalTime>
  <Words>2052</Words>
  <Application>Microsoft Office PowerPoint</Application>
  <PresentationFormat>On-screen Show (4:3)</PresentationFormat>
  <Paragraphs>130</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Edwardian Script ITC</vt:lpstr>
      <vt:lpstr>Times New Roman</vt:lpstr>
      <vt:lpstr>Wingdings</vt:lpstr>
      <vt:lpstr>Office Theme</vt:lpstr>
      <vt:lpstr>PowerPoint Presentation</vt:lpstr>
      <vt:lpstr>Sexual Purity</vt:lpstr>
      <vt:lpstr>The Will of God – Sanctification</vt:lpstr>
      <vt:lpstr>Maintaining Sexual Purity</vt:lpstr>
      <vt:lpstr>Maintaining Sexual Purity</vt:lpstr>
      <vt:lpstr>Maintaining Sexual Purity</vt:lpstr>
      <vt:lpstr>Sexual Purity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Purity</dc:title>
  <dc:creator>Jeremiah Cox</dc:creator>
  <cp:lastModifiedBy>Jeremiah Cox</cp:lastModifiedBy>
  <cp:revision>8</cp:revision>
  <dcterms:created xsi:type="dcterms:W3CDTF">2017-01-21T19:03:47Z</dcterms:created>
  <dcterms:modified xsi:type="dcterms:W3CDTF">2017-01-22T14:46:12Z</dcterms:modified>
</cp:coreProperties>
</file>