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75F3-B37B-47CE-92F2-17F0BEC7A54D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C4E6B-ABAC-45DF-BBAC-0AD92609F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4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Grace of God that Brings Salvation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2:11-14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grace of God is a prominent theme in scripture. Ironically, it is severely misunderstood by many, despite its fundamental nature in scripture.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must not be swayed by the misconceptions of God’s grace.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look to the scriptures to discover what is God’s grace.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inspired writing of Paul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2:11-14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are able to come to a fuller understanding of God’s grace, and how it relates to 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Appeared to All 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4E6B-ABAC-45DF-BBAC-0AD92609F2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0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Appeared to All Men.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Unconditional Appearance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“has appeared to all men”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3:16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(God loved the world – so He sent them His Son)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sending of His Son is God’s grace.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Grace – favor (salvation from sin = unmerited favor because wages of sin is death).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“gift of God”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eternal life through His Son.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1:18- 25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all will accept this gift even though it appeared to all.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“message of the cross?”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crucified.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Jews and Greeks – Appeared to both, but two classes of both.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Jews – stumbling block; Greeks – foolishness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Jews – called; Greeks – called (Power and Wisdom of God)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appearance of grace was unconditional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John 2:2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for the whole world).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access into God’s grace is conditional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Conditional Access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1:14-17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(fullness of grace arrived);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10-13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(was not known and received by some, but know and received by others)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grace appeared, but was only accessed by those who were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born of God.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3:1-7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condition upon entering the kingdom of God (the place of salvation) being born of God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baptism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16:16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Essentially saying the same thing.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appearance of grace was unconditional, but the access into grace is conditional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 have access by faith into this grace in which we stand” (Romans 5:2).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4E6B-ABAC-45DF-BBAC-0AD92609F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5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Educational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emotion may be a byproduct of God’s grace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(“and he went on his way rejoicing” – Acts 8:39b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receiving God’s grace is an intellectual process.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6:44-45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drawn to Jesus by God’s teaching.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8:29-35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Philip and the Ethiopian Eunuch.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Eunuch was reading from Isaiah.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 guided him in the scripture. He preached to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learned something.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preaching of Jesus by Philip, God called him to be baptized.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3:17-18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enter into God’s grace through its teaching, and obeying it, then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logical we remain and grow in it through heeding its teaching.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it teach us?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teaches us: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deny ungodliness and worldly lusts. (NEGATIVE)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Ungodliness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impiety (Strong). “want of reverence towards God” (Strong).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attitude of the heart which is irreverence toward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4:18; Romans 1:18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distinction between ungodliness and sin or unrighteousness.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Ungodliness is not simply sin, but a lifestyle bereft of fear/reverence for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going about daily without a care about God in our minds.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 is no fear of God before their eyes” (Romans 3:18)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being concerned with God, or things which He desires, or does not desire.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Jude 14-15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concerning the false teachers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ungodly will be judged, and punished. (Therefore we must deny this attitude of the heart.)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always be concerned with God, and the things He desires.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Worldly lusts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2:15-17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desires that are illicit, and thus not according to God.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are godly – who revere God, and are concerned with pleasing Him – will not be involved in the satisfaction of these lusts.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4:4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be friends with the world, and expect to remain in God’s grace.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6:9-11, 20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recipients of God’s grace, we are to be constantly concerned with His desires, and therefore constantly denying sinful urges.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live soberly, righteously, and godly. (POSITIVE)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4E6B-ABAC-45DF-BBAC-0AD92609F2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1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live soberly, righteously, and godly. (POSITIVE)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Soberly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of sound mind (Strong).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to do with temperance; self-control; sound judgment.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with drunkenness – lowing of inhibitions does not allow to think clearly, and therefore out of control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5:8-9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self-controlled, knowing the devil is trying to make us stumble, and are able to resist his temptations.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9:27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be in control of our body.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upright in character; just in treatment of others.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actions should be righteous before God, and our fellow man.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Thessalonians 2:10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Paul came to the Thessalonians, he did so in such a way that was just, and fair in his treatment of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4-9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shows how they treated them justly/righteously.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Godly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showing piety before God; Godward piety.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grace teaches us to always be aware of His presence, so as to avoid displeasing Him, and looking for every opportunity to be pleasing to Him.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His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“special people, zealous for good works” (Titus 2:14)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2:10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prepared these for us to walk in, and we walk in them because we know He wants us to.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look for the hope of Jesus’ appearing. (MOTIVATIONAL – for the negative and positive – also a positive in and of itself)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grace of God teaches us to look for the hope given to us at Jesus’ coming as a motivation for the type of living previously discussed.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1:3-9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hope is living, thus active toward obedience, and allows us to endure trials and tribulation.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this you greatly rejoice”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the hope of salvation revealed at the last time – time of Jesus’ appearing.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rejoicing is in spite of the troubles we may come across as we live for Christ.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desire for salvation greatly outweighs all else, and so we persevere,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“receiving the end of your faith – the salvation of your souls.”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3:11-14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only because the world will be burnt up, but because of the wonders of heaven we hope for, we are persuaded to live appropriately before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4E6B-ABAC-45DF-BBAC-0AD92609F2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the truths about the grace of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not unconditional, but rests on certain requirements given by God. We must follow Him in order to receive His grace.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only understand that God’s grace teaches, but we must understand what it teaches.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continually strive to live as the grace of God instructs,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must not be afraid to teach it to others, and uphold it by word and deed in our lives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Titus 2:15).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C4E6B-ABAC-45DF-BBAC-0AD92609F2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9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2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6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FDAB-06FF-43A7-BE16-908A156EA904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1C11-F5CD-46A0-ADD2-93588F55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6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233"/>
            <a:ext cx="7772400" cy="2387600"/>
          </a:xfrm>
        </p:spPr>
        <p:txBody>
          <a:bodyPr/>
          <a:lstStyle/>
          <a:p>
            <a:r>
              <a:rPr lang="en-US" b="1" dirty="0">
                <a:latin typeface="Viner Hand ITC" panose="03070502030502020203" pitchFamily="66" charset="0"/>
              </a:rPr>
              <a:t>The Grace of God that Brings Salvation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4158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Titus 2:11-15</a:t>
            </a:r>
          </a:p>
        </p:txBody>
      </p:sp>
    </p:spTree>
    <p:extLst>
      <p:ext uri="{BB962C8B-B14F-4D97-AF65-F5344CB8AC3E}">
        <p14:creationId xmlns:p14="http://schemas.microsoft.com/office/powerpoint/2010/main" val="18480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1147"/>
            <a:ext cx="7886700" cy="78954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Viner Hand ITC" panose="03070502030502020203" pitchFamily="66" charset="0"/>
              </a:rPr>
              <a:t>Has Appeared to All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310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700" b="1" dirty="0"/>
              <a:t>Unconditional Appearance</a:t>
            </a:r>
          </a:p>
          <a:p>
            <a:pPr marL="0" indent="0" algn="ctr">
              <a:buNone/>
            </a:pPr>
            <a:r>
              <a:rPr lang="en-US" sz="3300" i="1" dirty="0"/>
              <a:t>– John 3:16; Romans 6:23;                                1 Corinthians 1:18-25 –</a:t>
            </a:r>
          </a:p>
          <a:p>
            <a:pPr marL="0" indent="0" algn="ctr">
              <a:buNone/>
            </a:pPr>
            <a:r>
              <a:rPr lang="en-US" sz="3700" b="1" dirty="0"/>
              <a:t>Conditional Access</a:t>
            </a:r>
          </a:p>
          <a:p>
            <a:pPr marL="0" indent="0" algn="ctr">
              <a:buNone/>
            </a:pPr>
            <a:r>
              <a:rPr lang="en-US" sz="3300" i="1" dirty="0"/>
              <a:t>– John 1:14-17, 10-13; 3:1-7; Mark 16:16; Romans 5:2 –</a:t>
            </a:r>
          </a:p>
        </p:txBody>
      </p:sp>
    </p:spTree>
    <p:extLst>
      <p:ext uri="{BB962C8B-B14F-4D97-AF65-F5344CB8AC3E}">
        <p14:creationId xmlns:p14="http://schemas.microsoft.com/office/powerpoint/2010/main" val="17891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1147"/>
            <a:ext cx="7886700" cy="78954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Viner Hand ITC" panose="03070502030502020203" pitchFamily="66" charset="0"/>
              </a:rPr>
              <a:t>Teaching Us...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3105"/>
            <a:ext cx="78867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/>
              <a:t>It is Educational</a:t>
            </a:r>
          </a:p>
          <a:p>
            <a:pPr marL="0" indent="0" algn="ctr">
              <a:buNone/>
            </a:pPr>
            <a:r>
              <a:rPr lang="en-US" sz="3600" i="1" dirty="0"/>
              <a:t>– John 6:44-45; Acts 8:29-36;                            2 Peter 3:17-18 –</a:t>
            </a:r>
          </a:p>
          <a:p>
            <a:pPr marL="0" indent="0" algn="ctr">
              <a:buNone/>
            </a:pPr>
            <a:r>
              <a:rPr lang="en-US" sz="4000" b="1" dirty="0"/>
              <a:t>To Deny Ungodliness and Worldly Lusts</a:t>
            </a:r>
          </a:p>
          <a:p>
            <a:pPr marL="0" indent="0" algn="ctr">
              <a:buNone/>
            </a:pPr>
            <a:r>
              <a:rPr lang="en-US" sz="3600" dirty="0"/>
              <a:t>Ungodliness – </a:t>
            </a:r>
            <a:r>
              <a:rPr lang="en-US" sz="3600" i="1" dirty="0"/>
              <a:t>1 Peter 4:18; Romans 1:18;        Jude 14-15</a:t>
            </a:r>
          </a:p>
          <a:p>
            <a:pPr marL="0" indent="0" algn="ctr">
              <a:buNone/>
            </a:pPr>
            <a:r>
              <a:rPr lang="en-US" sz="3600" dirty="0"/>
              <a:t>Worldly Lusts – </a:t>
            </a:r>
            <a:r>
              <a:rPr lang="en-US" sz="3600" i="1" dirty="0"/>
              <a:t>1 John 2:15-17;                                1 Corinthians 6:9-11, 20</a:t>
            </a:r>
          </a:p>
          <a:p>
            <a:pPr marL="0" indent="0" algn="ctr">
              <a:buNone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688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1147"/>
            <a:ext cx="7886700" cy="78954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Viner Hand ITC" panose="03070502030502020203" pitchFamily="66" charset="0"/>
              </a:rPr>
              <a:t>Teaching Us...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310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700" b="1" dirty="0"/>
              <a:t>To Live Soberly, Righteously, and Godly</a:t>
            </a:r>
          </a:p>
          <a:p>
            <a:pPr marL="0" indent="0" algn="ctr">
              <a:buNone/>
            </a:pPr>
            <a:r>
              <a:rPr lang="en-US" sz="3300" dirty="0"/>
              <a:t>Soberly – </a:t>
            </a:r>
            <a:r>
              <a:rPr lang="en-US" sz="3300" i="1" dirty="0"/>
              <a:t>1 Peter 5:8-9; 1 Corinthians 9:27</a:t>
            </a:r>
          </a:p>
          <a:p>
            <a:pPr marL="0" indent="0" algn="ctr">
              <a:buNone/>
            </a:pPr>
            <a:r>
              <a:rPr lang="en-US" sz="3300" dirty="0"/>
              <a:t>Righteously – </a:t>
            </a:r>
            <a:r>
              <a:rPr lang="en-US" sz="3300" i="1" dirty="0"/>
              <a:t>1 Thessalonians 2:10</a:t>
            </a:r>
          </a:p>
          <a:p>
            <a:pPr marL="0" indent="0" algn="ctr">
              <a:buNone/>
            </a:pPr>
            <a:r>
              <a:rPr lang="en-US" sz="3300" dirty="0"/>
              <a:t>Godly – </a:t>
            </a:r>
            <a:r>
              <a:rPr lang="en-US" sz="3300" i="1" dirty="0"/>
              <a:t>Ephesians 2:10</a:t>
            </a:r>
          </a:p>
          <a:p>
            <a:pPr marL="0" indent="0" algn="ctr">
              <a:buNone/>
            </a:pPr>
            <a:r>
              <a:rPr lang="en-US" sz="3700" b="1" dirty="0"/>
              <a:t>To Look for the Hope of Jesus’ Appearing</a:t>
            </a:r>
          </a:p>
          <a:p>
            <a:pPr marL="0" indent="0" algn="ctr">
              <a:buNone/>
            </a:pPr>
            <a:r>
              <a:rPr lang="en-US" sz="3300" i="1" dirty="0"/>
              <a:t>– 1 Peter 1:3-9; 2 Peter 3:11-14 –</a:t>
            </a:r>
          </a:p>
        </p:txBody>
      </p:sp>
    </p:spTree>
    <p:extLst>
      <p:ext uri="{BB962C8B-B14F-4D97-AF65-F5344CB8AC3E}">
        <p14:creationId xmlns:p14="http://schemas.microsoft.com/office/powerpoint/2010/main" val="42396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233"/>
            <a:ext cx="7772400" cy="2387600"/>
          </a:xfrm>
        </p:spPr>
        <p:txBody>
          <a:bodyPr/>
          <a:lstStyle/>
          <a:p>
            <a:r>
              <a:rPr lang="en-US" b="1" dirty="0">
                <a:latin typeface="Viner Hand ITC" panose="03070502030502020203" pitchFamily="66" charset="0"/>
              </a:rPr>
              <a:t>The Grace of God that Brings Salvation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4158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Titus 2:11-15</a:t>
            </a:r>
          </a:p>
        </p:txBody>
      </p:sp>
    </p:spTree>
    <p:extLst>
      <p:ext uri="{BB962C8B-B14F-4D97-AF65-F5344CB8AC3E}">
        <p14:creationId xmlns:p14="http://schemas.microsoft.com/office/powerpoint/2010/main" val="41643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1460</Words>
  <Application>Microsoft Office PowerPoint</Application>
  <PresentationFormat>On-screen Show (4:3)</PresentationFormat>
  <Paragraphs>105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Viner Hand ITC</vt:lpstr>
      <vt:lpstr>Wingdings</vt:lpstr>
      <vt:lpstr>Office Theme</vt:lpstr>
      <vt:lpstr>PowerPoint Presentation</vt:lpstr>
      <vt:lpstr>The Grace of God that Brings Salvation</vt:lpstr>
      <vt:lpstr>Has Appeared to All Men</vt:lpstr>
      <vt:lpstr>Teaching Us...</vt:lpstr>
      <vt:lpstr>Teaching Us...</vt:lpstr>
      <vt:lpstr>The Grace of God that Brings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2017-01-15T03:35:06Z</dcterms:created>
  <dcterms:modified xsi:type="dcterms:W3CDTF">2017-01-15T14:27:03Z</dcterms:modified>
</cp:coreProperties>
</file>