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4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39CDA-9EA1-4A84-AB65-1766D7FD303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F82E2-75C3-4B01-AF09-D695F6A2F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4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Lamb of God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1:29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John’s exclamation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one of excitement, fulfillment, and provision. Jesus is referred to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Lamb”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numerous times in scripture.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title given Jesus is significant. It plays a vital role in our salvation. We must know Him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Lamb of God.”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Jesus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Lamb of God.”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the Lamb?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2E2-75C3-4B01-AF09-D695F6A2F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8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the Lamb?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and Isaac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22:1-2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tested Abraham’s faith by commanding him to sacrifice Isaac.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12:1-3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Promises given Abraham – Land, Nation, Seed (Needed a son.)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4:18-22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had a great faith in God’s promise despite the seemingly unfavorable circumstances.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God would give him the ultimate test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22:3-8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Abraham did as he was told, and had faith in God’s provision.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Isaac asked an important question,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“Where is the lamb?”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had faith in God to provide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9-14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Abraham passed the test, and God provided a ram for the sacrifice.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11:17-19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Hebrew writer said Abraham concluded God would raise up Isaac.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says that Abraham assured Isaac that God would provide a lamb.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 he had faith God would do so, but was determined to offer Isaac anyway, knowing God had the power to make it right.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Abraham also had faith that God would provide a Lamb that would be the fulfillment of the Seed promise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v. 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saw this afar off, and moved in faith.).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Abraham, long before Christ, looked for the Lamb of God in faith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Lamb Led to the Slaughter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like God provided a sacrifice to spare Isaac, so He provided a Lamb to spare 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ultimate sacrifice was prophesied about by Isaiah.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sins were the cause of His death. The reason He had to die.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went to the slaughter without arguing, or threatening and reviling in return.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other passages we could point to in the OT concerning the Lamb Who was to come. (Passover) You can imagine the excitement of John when he beheld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Lamb of God.”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Behold! The Lamb!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1:29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2E2-75C3-4B01-AF09-D695F6A2F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9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Behold! The Lamb!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1:29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Behold!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Isaac asked the question,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“where is the Lamb?”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John answered that question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1:29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3:24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law was to bring us to the Christ. It pointed to the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Christ is the end of the law for righteousness to everyone who believes” (Romans 10:4)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rightly identified the man Jesus as the Lamb of God who was to come.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20:30-31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provided ample proof that He was that Lamb.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However, despite the overwhelming evidence, those who should have known best did not receive Him.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Lamb…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was not just A lamb, but He was, and is, THE Lamb.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Every year sacrifices were made that reminded of sins, but were insufficient to satisfy God’s wrath.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10:10-14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was the once for all sacrifice for sins.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 God was the One who provided the ram for Abraham in Isaac’s stead, so God was the One who provided Jesus.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God so loved the world that He gave His only begotten Son, that whoever believes in Him should not perish but have everlasting life” (John 3:16).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21:33-39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sent His Son knowing that He would be rejected, and become the ultimate sacrifice for the sins of the very ones who rejected Him.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takes away the sin of the world!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sin, our consciences bear the guilt of that transgression, and are forever tainted without the needed precious blood.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51:3-4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David felt the weight of sin on his conscience.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blood of Christ cleanses our conscience of the guilt of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For this reason we can draw near to God in full assurance and confidence.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Worthy is the Lamb!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2E2-75C3-4B01-AF09-D695F6A2F6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75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Worthy is the Lamb!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“Where is the Lamb?”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answered by John in his exclamation,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“Behold! The Lamb of God,”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our response should be,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“Worthy is the Lamb!”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of what Jesus – the Lamb of God – accomplished for us, He is worthy of eternal praise and glory.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question concerned the will of God – who can understand it, disclose its contents, and fulfill its requirements?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Jesus, the Lamb, is worthy to open it, and is therefore worthy of praise!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2:5-11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Jesus, the Lamb of God, is worthy of praise. Every knee should bow!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not every knee will bow in this life, for not all men choose to serve Christ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Hide us from the Lamb!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 I live, says the Lord, every knee shall bow to Me, and every tongue shall confess to God” (Romans 14:11)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Lamb is worth of worship from everyone.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Lamb requires worship from everyone.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not everyone wants to give Him the reverence and praise that is due His name.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Eventually, they will bow, but it will be too late to receive His favor.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1:4-8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are not ready for His coming will mourn when He arrives.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6:12-17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the great day comes of Jesus’ return, those who have rendered the worship that is due Him will rejoice, 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 those who did not will desire to be hidden.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that day the Lord will be no respecter of persons.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will not consider your station in life.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15)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will only consider whether you have accepted or rejected the Lamb of God.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2E2-75C3-4B01-AF09-D695F6A2F6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9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Knowing Jesus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Lamb of God”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of utmost importance.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recognize Him as the One Who was prophesied about, and give Him the worship and service that is due His name.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be thankful for His Sacrifice He made for our sins.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consistently remember and consider who He is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Lamb of God.”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2E2-75C3-4B01-AF09-D695F6A2F6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0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1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8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0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4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A0DD-2324-4151-A434-195776BEC941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34ED6-0212-4687-A4AD-CE7E9073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1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2" r="32508" b="-1"/>
          <a:stretch/>
        </p:blipFill>
        <p:spPr>
          <a:xfrm>
            <a:off x="2" y="-2811"/>
            <a:ext cx="565098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5623" y="991774"/>
            <a:ext cx="2528317" cy="3352473"/>
          </a:xfrm>
          <a:noFill/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Harlow Solid Italic" panose="04030604020F02020D02" pitchFamily="82" charset="0"/>
              </a:rPr>
              <a:t>The Lamb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5623" y="4424433"/>
            <a:ext cx="2528317" cy="2060774"/>
          </a:xfrm>
          <a:noFill/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John 1:29</a:t>
            </a:r>
          </a:p>
        </p:txBody>
      </p:sp>
    </p:spTree>
    <p:extLst>
      <p:ext uri="{BB962C8B-B14F-4D97-AF65-F5344CB8AC3E}">
        <p14:creationId xmlns:p14="http://schemas.microsoft.com/office/powerpoint/2010/main" val="169055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9872"/>
            <a:ext cx="508283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Harlow Solid Italic" panose="04030604020F02020D02" pitchFamily="82" charset="0"/>
              </a:rPr>
              <a:t>Where is the Lamb?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8627"/>
            <a:ext cx="7886700" cy="3968335"/>
          </a:xfrm>
        </p:spPr>
        <p:txBody>
          <a:bodyPr/>
          <a:lstStyle/>
          <a:p>
            <a:pPr marL="0" indent="0" algn="ctr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Abraham and Isaac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Genesis 22; 12:1-3; Romans 4:18-22; Hebrews 11:17-19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The Lamb led to the Slaughter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Isaiah 53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2" t="30729" r="32508" b="12370"/>
          <a:stretch/>
        </p:blipFill>
        <p:spPr>
          <a:xfrm>
            <a:off x="6342713" y="365126"/>
            <a:ext cx="2379257" cy="1643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9920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9872"/>
            <a:ext cx="508283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Harlow Solid Italic" panose="04030604020F02020D02" pitchFamily="82" charset="0"/>
              </a:rPr>
              <a:t>Behold! The Lamb!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8627"/>
            <a:ext cx="7886700" cy="39683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chemeClr val="bg1"/>
                </a:solidFill>
              </a:rPr>
              <a:t>Behold!</a:t>
            </a:r>
          </a:p>
          <a:p>
            <a:pPr marL="0" indent="0" algn="ctr">
              <a:buNone/>
            </a:pPr>
            <a:r>
              <a:rPr lang="en-US" sz="3500" i="1" dirty="0">
                <a:solidFill>
                  <a:schemeClr val="bg1"/>
                </a:solidFill>
              </a:rPr>
              <a:t>– Galatians 3:24; John 20:30-31; 1:11 –</a:t>
            </a:r>
          </a:p>
          <a:p>
            <a:pPr marL="0" indent="0" algn="ctr">
              <a:buNone/>
            </a:pPr>
            <a:r>
              <a:rPr lang="en-US" sz="3900" b="1" dirty="0">
                <a:solidFill>
                  <a:schemeClr val="bg1"/>
                </a:solidFill>
              </a:rPr>
              <a:t>THE Lamb!</a:t>
            </a:r>
          </a:p>
          <a:p>
            <a:pPr marL="0" indent="0" algn="ctr">
              <a:buNone/>
            </a:pPr>
            <a:r>
              <a:rPr lang="en-US" sz="3500" i="1" dirty="0">
                <a:solidFill>
                  <a:schemeClr val="bg1"/>
                </a:solidFill>
              </a:rPr>
              <a:t>– Hebrews 10:1-4, 10-14 –</a:t>
            </a:r>
          </a:p>
          <a:p>
            <a:pPr marL="0" indent="0" algn="ctr">
              <a:buNone/>
            </a:pPr>
            <a:r>
              <a:rPr lang="en-US" sz="3900" b="1" dirty="0">
                <a:solidFill>
                  <a:schemeClr val="bg1"/>
                </a:solidFill>
              </a:rPr>
              <a:t>Of God</a:t>
            </a:r>
          </a:p>
          <a:p>
            <a:pPr marL="0" indent="0" algn="ctr">
              <a:buNone/>
            </a:pPr>
            <a:r>
              <a:rPr lang="en-US" sz="3500" i="1" dirty="0">
                <a:solidFill>
                  <a:schemeClr val="bg1"/>
                </a:solidFill>
              </a:rPr>
              <a:t>– Matthew 21:33-39 –</a:t>
            </a:r>
          </a:p>
          <a:p>
            <a:pPr marL="0" indent="0" algn="ctr">
              <a:buNone/>
            </a:pPr>
            <a:r>
              <a:rPr lang="en-US" sz="3900" b="1" dirty="0">
                <a:solidFill>
                  <a:schemeClr val="bg1"/>
                </a:solidFill>
              </a:rPr>
              <a:t>Who takes away sin!</a:t>
            </a:r>
          </a:p>
          <a:p>
            <a:pPr marL="0" indent="0" algn="ctr">
              <a:buNone/>
            </a:pPr>
            <a:r>
              <a:rPr lang="en-US" sz="3500" i="1" dirty="0">
                <a:solidFill>
                  <a:schemeClr val="bg1"/>
                </a:solidFill>
              </a:rPr>
              <a:t>– Psalm 51:3-4; Hebrews 9:13-14; 10:22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2" t="30729" r="32508" b="12370"/>
          <a:stretch/>
        </p:blipFill>
        <p:spPr>
          <a:xfrm>
            <a:off x="6342713" y="365126"/>
            <a:ext cx="2379257" cy="1643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0116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9872"/>
            <a:ext cx="508283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Harlow Solid Italic" panose="04030604020F02020D02" pitchFamily="82" charset="0"/>
              </a:rPr>
              <a:t>The Lamb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8627"/>
            <a:ext cx="7886700" cy="39683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Worthy is the Lamb!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Revelation 5; Philippians 2:5-11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Hide us from the Lamb!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Revelation 1:4-8; 6:12-17 –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2" t="30729" r="32508" b="12370"/>
          <a:stretch/>
        </p:blipFill>
        <p:spPr>
          <a:xfrm>
            <a:off x="6342713" y="365126"/>
            <a:ext cx="2379257" cy="1643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6473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2" r="32508" b="-1"/>
          <a:stretch/>
        </p:blipFill>
        <p:spPr>
          <a:xfrm>
            <a:off x="2" y="-2811"/>
            <a:ext cx="565098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5623" y="991774"/>
            <a:ext cx="2528317" cy="3352473"/>
          </a:xfrm>
          <a:noFill/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Harlow Solid Italic" panose="04030604020F02020D02" pitchFamily="82" charset="0"/>
              </a:rPr>
              <a:t>The Lamb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5623" y="4424433"/>
            <a:ext cx="2528317" cy="2060774"/>
          </a:xfrm>
          <a:noFill/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John 1:29</a:t>
            </a:r>
          </a:p>
        </p:txBody>
      </p:sp>
    </p:spTree>
    <p:extLst>
      <p:ext uri="{BB962C8B-B14F-4D97-AF65-F5344CB8AC3E}">
        <p14:creationId xmlns:p14="http://schemas.microsoft.com/office/powerpoint/2010/main" val="423317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1308</Words>
  <Application>Microsoft Office PowerPoint</Application>
  <PresentationFormat>On-screen Show (4:3)</PresentationFormat>
  <Paragraphs>103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Harlow Solid Italic</vt:lpstr>
      <vt:lpstr>Times New Roman</vt:lpstr>
      <vt:lpstr>Wingdings</vt:lpstr>
      <vt:lpstr>Office Theme</vt:lpstr>
      <vt:lpstr>PowerPoint Presentation</vt:lpstr>
      <vt:lpstr>The Lamb of God</vt:lpstr>
      <vt:lpstr>Where is the Lamb?</vt:lpstr>
      <vt:lpstr>Behold! The Lamb!</vt:lpstr>
      <vt:lpstr>The Lamb of God</vt:lpstr>
      <vt:lpstr>The Lamb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3</cp:revision>
  <dcterms:created xsi:type="dcterms:W3CDTF">2017-01-08T20:29:15Z</dcterms:created>
  <dcterms:modified xsi:type="dcterms:W3CDTF">2017-01-08T22:33:51Z</dcterms:modified>
</cp:coreProperties>
</file>