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8" r:id="rId2"/>
    <p:sldId id="256" r:id="rId3"/>
    <p:sldId id="257"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72"/>
      </p:cViewPr>
      <p:guideLst/>
    </p:cSldViewPr>
  </p:slideViewPr>
  <p:notesTextViewPr>
    <p:cViewPr>
      <p:scale>
        <a:sx n="1" d="1"/>
        <a:sy n="1" d="1"/>
      </p:scale>
      <p:origin x="0" y="0"/>
    </p:cViewPr>
  </p:notesTextViewPr>
  <p:notesViewPr>
    <p:cSldViewPr snapToGrid="0">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072B8B-7E63-4CB9-930F-78F7AA602965}" type="datetimeFigureOut">
              <a:rPr lang="en-US" smtClean="0"/>
              <a:t>1/15/2017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8AA8F0-925A-4844-AD68-10D99729C2B9}" type="slidenum">
              <a:rPr lang="en-US" smtClean="0"/>
              <a:t>‹#›</a:t>
            </a:fld>
            <a:endParaRPr lang="en-US"/>
          </a:p>
        </p:txBody>
      </p:sp>
    </p:spTree>
    <p:extLst>
      <p:ext uri="{BB962C8B-B14F-4D97-AF65-F5344CB8AC3E}">
        <p14:creationId xmlns:p14="http://schemas.microsoft.com/office/powerpoint/2010/main" val="2520845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The Purpose of God According to Election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Romans 9, 10, 11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When sin entered the world, God pronounced judgment on the adversary who introduced it through his work of deception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 will put enmity between you and the woman, and between your seed and her Seed; He shall bruise your head, and you shall bruise His heel” (Genesis 3:15)</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This promise spoke of the Christ who would be born of woman.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God determined to carry out this plan through the fulfillment of promise which he made to Abram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“And in you all the families of the earth shall be blessed” (Genesis 12:3)</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This was fulfilled in the coming of Christ, and His death on the cross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Galatians 4:4-5)</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promise given to Abram was three fold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Genesis 12:1-3</a:t>
            </a:r>
            <a:r>
              <a:rPr lang="en-US" dirty="0">
                <a:latin typeface="Calibri" panose="020F0502020204030204" pitchFamily="34" charset="0"/>
                <a:ea typeface="Calibri" panose="020F0502020204030204" pitchFamily="34" charset="0"/>
                <a:cs typeface="Times New Roman" panose="02020603050405020304" pitchFamily="18" charset="0"/>
              </a:rPr>
              <a:t> – Land, Nation, and Seed).</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ultimate and transcendent promise was that of the Seed – Christ. (Salvation would come to the world through Him.)</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However, God determined to bring Christ about through the physical lineage of Abraham – Nation promise.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Jews were hung up on this fleshly aspect of the promise, and did not realize the ultimate blessing of the Seed promise would be given to those who had faith in the Christ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4:16 </a:t>
            </a:r>
            <a:r>
              <a:rPr lang="en-US" b="1" dirty="0">
                <a:latin typeface="Calibri" panose="020F0502020204030204" pitchFamily="34" charset="0"/>
                <a:ea typeface="Calibri" panose="020F0502020204030204" pitchFamily="34" charset="0"/>
                <a:cs typeface="Times New Roman" panose="02020603050405020304" pitchFamily="18" charset="0"/>
              </a:rPr>
              <a:t>– Promise given to those who follow after the faith of Abraham</a:t>
            </a:r>
            <a:r>
              <a:rPr lang="en-US" b="1" i="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This was God’s plan all along, and when the Jews rejected it, because they rejected the Christ, God rejected them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Acts 13:46</a:t>
            </a:r>
            <a:r>
              <a:rPr lang="en-US" dirty="0">
                <a:latin typeface="Calibri" panose="020F0502020204030204" pitchFamily="34" charset="0"/>
                <a:ea typeface="Calibri" panose="020F0502020204030204" pitchFamily="34" charset="0"/>
                <a:cs typeface="Times New Roman" panose="02020603050405020304" pitchFamily="18" charset="0"/>
              </a:rPr>
              <a:t> – Paul speaking to unbelieving Jews.).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1:16-17</a:t>
            </a:r>
            <a:r>
              <a:rPr lang="en-US" dirty="0">
                <a:latin typeface="Calibri" panose="020F0502020204030204" pitchFamily="34" charset="0"/>
                <a:ea typeface="Calibri" panose="020F0502020204030204" pitchFamily="34" charset="0"/>
                <a:cs typeface="Times New Roman" panose="02020603050405020304" pitchFamily="18" charset="0"/>
              </a:rPr>
              <a:t> – The ultimate promise of salvation was designed by God to be brought about through the gospel of Jesus Christ.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This gospel produced faith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righteousness of God is revealed from faith to faith; as it is written, ‘The just shall live by faith’”</a:t>
            </a:r>
            <a:r>
              <a:rPr lang="en-US" dirty="0">
                <a:latin typeface="Calibri" panose="020F0502020204030204" pitchFamily="34" charset="0"/>
                <a:ea typeface="Calibri" panose="020F0502020204030204" pitchFamily="34" charset="0"/>
                <a:cs typeface="Times New Roman" panose="02020603050405020304" pitchFamily="18" charset="0"/>
              </a:rPr>
              <a:t> – by which the Jews could be saved, but they rejected it.</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This did not sit well with the Jews. They thought they were being treated unfairly by God, and that God was being unfaithful.</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9-11</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after setting the foundation in the previous chapters that all have sinned, and salvation is by grace through faith in Christ</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latin typeface="Calibri" panose="020F0502020204030204" pitchFamily="34" charset="0"/>
                <a:ea typeface="Calibri" panose="020F0502020204030204" pitchFamily="34" charset="0"/>
                <a:cs typeface="Times New Roman" panose="02020603050405020304" pitchFamily="18" charset="0"/>
              </a:rPr>
              <a:t>Paul refutes the Jewish claim of God’s unfaithfulness, unfairness, and unrighteousness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They thought that, because they were the physical nation of God, God was unfaithful in His rejection of them.</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What they did not understand was that the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“purpose of God”</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latin typeface="Calibri" panose="020F0502020204030204" pitchFamily="34" charset="0"/>
                <a:ea typeface="Calibri" panose="020F0502020204030204" pitchFamily="34" charset="0"/>
                <a:cs typeface="Times New Roman" panose="02020603050405020304" pitchFamily="18" charset="0"/>
              </a:rPr>
              <a:t>plan to bring salvation to man</a:t>
            </a:r>
            <a:r>
              <a:rPr lang="en-US" dirty="0">
                <a:latin typeface="Calibri" panose="020F0502020204030204" pitchFamily="34" charset="0"/>
                <a:ea typeface="Calibri" panose="020F0502020204030204" pitchFamily="34" charset="0"/>
                <a:cs typeface="Times New Roman" panose="02020603050405020304" pitchFamily="18" charset="0"/>
              </a:rPr>
              <a:t> – was according to His choice, or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“election,”</a:t>
            </a:r>
            <a:r>
              <a:rPr lang="en-US" dirty="0">
                <a:latin typeface="Calibri" panose="020F0502020204030204" pitchFamily="34" charset="0"/>
                <a:ea typeface="Calibri" panose="020F0502020204030204" pitchFamily="34" charset="0"/>
                <a:cs typeface="Times New Roman" panose="02020603050405020304" pitchFamily="18" charset="0"/>
              </a:rPr>
              <a:t> not according to theirs.</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They rejected His plan, so He rejected them.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God’s Purpose, and Rejection of Israel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chapter 9</a:t>
            </a:r>
            <a:r>
              <a:rPr lang="en-US" dirty="0">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008AA8F0-925A-4844-AD68-10D99729C2B9}" type="slidenum">
              <a:rPr lang="en-US" smtClean="0"/>
              <a:t>2</a:t>
            </a:fld>
            <a:endParaRPr lang="en-US"/>
          </a:p>
        </p:txBody>
      </p:sp>
    </p:spTree>
    <p:extLst>
      <p:ext uri="{BB962C8B-B14F-4D97-AF65-F5344CB8AC3E}">
        <p14:creationId xmlns:p14="http://schemas.microsoft.com/office/powerpoint/2010/main" val="3545313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God’s Purpose, and Rejection of Israel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chapter 9</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Israel Accursed from Christ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9:3-5</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current state of ethnic Israel is separation from God.</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They were given the promises, and the Christ came through them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5</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However, they rejected the Christ, so God rejected them.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Israel’s Complaints:</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God’s promise not fulfilled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6</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God gave them promises, but He rejected them. Has the word of God failed?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No, God’s purpose (plan to save man) was accomplished through His choices:</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Children of promise, not flesh (Isaac)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6-9</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Purpose of God stands (is accomplished) according to His election (Jacob not Esau)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10-13</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Salvation is according to God’s choice – faith in Christ – not according to flesh (ethnic Israel).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Ishmael was Abraham’s son according to flesh just as much as Isaac, but Isaac was chosen that it might be according to promise (Promised son.)</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Esau was Isaac’s son according to flesh just as much as Jacob, but God chose Jacob.</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God is unrighteous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14</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No, God is sovereign, </a:t>
            </a:r>
            <a:r>
              <a:rPr lang="en-US" b="1" dirty="0">
                <a:latin typeface="Calibri" panose="020F0502020204030204" pitchFamily="34" charset="0"/>
                <a:ea typeface="Calibri" panose="020F0502020204030204" pitchFamily="34" charset="0"/>
                <a:cs typeface="Times New Roman" panose="02020603050405020304" pitchFamily="18" charset="0"/>
              </a:rPr>
              <a:t>and it is His prerogative to choose who He will have mercy on.</a:t>
            </a:r>
            <a:r>
              <a:rPr lang="en-US" dirty="0">
                <a:latin typeface="Calibri" panose="020F0502020204030204" pitchFamily="34" charset="0"/>
                <a:ea typeface="Calibri" panose="020F0502020204030204" pitchFamily="34" charset="0"/>
                <a:cs typeface="Times New Roman" panose="02020603050405020304" pitchFamily="18" charset="0"/>
              </a:rPr>
              <a:t> (I.e. by what means men may obtain mercy from the Lord.)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15-18</a:t>
            </a:r>
            <a:r>
              <a:rPr lang="en-US" dirty="0">
                <a:latin typeface="Calibri" panose="020F0502020204030204" pitchFamily="34" charset="0"/>
                <a:ea typeface="Calibri" panose="020F0502020204030204" pitchFamily="34" charset="0"/>
                <a:cs typeface="Times New Roman" panose="02020603050405020304" pitchFamily="18" charset="0"/>
              </a:rPr>
              <a:t> – God decides who He will have mercy on, not Israel.</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Israel says He should have mercy on them according to flesh.</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God chooses to have mercy on any who have faith in Christ.</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God is unfair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19)?</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Is God unfair for making that choice?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No, we have no right to question God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20-21).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Vessels of wrath, and mercy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22-24</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Wrath – prepared for destruction (</a:t>
            </a:r>
            <a:r>
              <a:rPr lang="en-US" b="1" dirty="0">
                <a:latin typeface="Calibri" panose="020F0502020204030204" pitchFamily="34" charset="0"/>
                <a:ea typeface="Calibri" panose="020F0502020204030204" pitchFamily="34" charset="0"/>
                <a:cs typeface="Times New Roman" panose="02020603050405020304" pitchFamily="18" charset="0"/>
              </a:rPr>
              <a:t>they prepared themselves that way by rejecting God’s will</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Mercy – He prepared for glory (</a:t>
            </a:r>
            <a:r>
              <a:rPr lang="en-US" b="1" dirty="0">
                <a:latin typeface="Calibri" panose="020F0502020204030204" pitchFamily="34" charset="0"/>
                <a:ea typeface="Calibri" panose="020F0502020204030204" pitchFamily="34" charset="0"/>
                <a:cs typeface="Times New Roman" panose="02020603050405020304" pitchFamily="18" charset="0"/>
              </a:rPr>
              <a:t>He prepared them for glory through His gospel, by which He called them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24</a:t>
            </a: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Only the remnant of Israel is saved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27-28</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It was never intended that all fleshly Israel be saved.</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The purpose of God was that those who had faith would be saved, and only a remnant of Israel would have such.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God is not unfair for rejecting Israel, because they rejected His plan of righteousness by faith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30-33</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Israel’s Need – The Gospel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chapter 10</a:t>
            </a:r>
            <a:r>
              <a:rPr lang="en-US" dirty="0">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008AA8F0-925A-4844-AD68-10D99729C2B9}" type="slidenum">
              <a:rPr lang="en-US" smtClean="0"/>
              <a:t>3</a:t>
            </a:fld>
            <a:endParaRPr lang="en-US"/>
          </a:p>
        </p:txBody>
      </p:sp>
    </p:spTree>
    <p:extLst>
      <p:ext uri="{BB962C8B-B14F-4D97-AF65-F5344CB8AC3E}">
        <p14:creationId xmlns:p14="http://schemas.microsoft.com/office/powerpoint/2010/main" val="1750858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Israel’s Need – The Gospel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chapter 10</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Paul’s desire, as well as God’s, is that Israel will be saved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lphaUcPeriod"/>
            </a:pPr>
            <a:r>
              <a:rPr lang="en-US" b="1" dirty="0">
                <a:latin typeface="Calibri" panose="020F0502020204030204" pitchFamily="34" charset="0"/>
                <a:ea typeface="Calibri" panose="020F0502020204030204" pitchFamily="34" charset="0"/>
                <a:cs typeface="Times New Roman" panose="02020603050405020304" pitchFamily="18" charset="0"/>
              </a:rPr>
              <a:t>How will can they be saved? According to God’s plan – the word of faith – the gospel.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8-13)</a:t>
            </a:r>
            <a:r>
              <a:rPr lang="en-US" dirty="0">
                <a:latin typeface="Calibri" panose="020F0502020204030204" pitchFamily="34" charset="0"/>
                <a:ea typeface="Calibri" panose="020F0502020204030204" pitchFamily="34" charset="0"/>
                <a:cs typeface="Times New Roman" panose="02020603050405020304" pitchFamily="18" charset="0"/>
              </a:rPr>
              <a:t> – they must believe in Christ, and submit to His gospel (call upon His name).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16-18</a:t>
            </a:r>
            <a:r>
              <a:rPr lang="en-US" dirty="0">
                <a:latin typeface="Calibri" panose="020F0502020204030204" pitchFamily="34" charset="0"/>
                <a:ea typeface="Calibri" panose="020F0502020204030204" pitchFamily="34" charset="0"/>
                <a:cs typeface="Times New Roman" panose="02020603050405020304" pitchFamily="18" charset="0"/>
              </a:rPr>
              <a:t>) – They have not obeyed or believed.</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19-21</a:t>
            </a:r>
            <a:r>
              <a:rPr lang="en-US" dirty="0">
                <a:latin typeface="Calibri" panose="020F0502020204030204" pitchFamily="34" charset="0"/>
                <a:ea typeface="Calibri" panose="020F0502020204030204" pitchFamily="34" charset="0"/>
                <a:cs typeface="Times New Roman" panose="02020603050405020304" pitchFamily="18" charset="0"/>
              </a:rPr>
              <a:t>) – God rejected the Jews who did not believe, and accepted the Gentiles who did. They were disobedient to God’s will.</a:t>
            </a: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Israel Can Be Grafted In Again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chapter 11</a:t>
            </a:r>
            <a:r>
              <a:rPr lang="en-US" dirty="0">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008AA8F0-925A-4844-AD68-10D99729C2B9}" type="slidenum">
              <a:rPr lang="en-US" smtClean="0"/>
              <a:t>4</a:t>
            </a:fld>
            <a:endParaRPr lang="en-US"/>
          </a:p>
        </p:txBody>
      </p:sp>
    </p:spTree>
    <p:extLst>
      <p:ext uri="{BB962C8B-B14F-4D97-AF65-F5344CB8AC3E}">
        <p14:creationId xmlns:p14="http://schemas.microsoft.com/office/powerpoint/2010/main" val="3477061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Israel Can Be Grafted In Again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chapter 11</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lphaU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“Has God cast away His people?”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1-2a</a:t>
            </a:r>
            <a:r>
              <a:rPr lang="en-US" dirty="0">
                <a:latin typeface="Calibri" panose="020F0502020204030204" pitchFamily="34" charset="0"/>
                <a:ea typeface="Calibri" panose="020F0502020204030204" pitchFamily="34" charset="0"/>
                <a:cs typeface="Times New Roman" panose="02020603050405020304" pitchFamily="18" charset="0"/>
              </a:rPr>
              <a:t>) – God did not reject the Jews arbitrarily just because they were physical Israel.</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If this were the case, then Paul would be lost too.</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However, Paul was saved because he had faith in Christ.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2b-6</a:t>
            </a:r>
            <a:r>
              <a:rPr lang="en-US" dirty="0">
                <a:latin typeface="Calibri" panose="020F0502020204030204" pitchFamily="34" charset="0"/>
                <a:ea typeface="Calibri" panose="020F0502020204030204" pitchFamily="34" charset="0"/>
                <a:cs typeface="Times New Roman" panose="02020603050405020304" pitchFamily="18" charset="0"/>
              </a:rPr>
              <a:t>) – Just as in the days of Elijah, some were left over who were faithful.</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“remnant”</a:t>
            </a:r>
            <a:r>
              <a:rPr lang="en-US" dirty="0">
                <a:latin typeface="Calibri" panose="020F0502020204030204" pitchFamily="34" charset="0"/>
                <a:ea typeface="Calibri" panose="020F0502020204030204" pitchFamily="34" charset="0"/>
                <a:cs typeface="Times New Roman" panose="02020603050405020304" pitchFamily="18" charset="0"/>
              </a:rPr>
              <a:t> were not left over due to an arbitrary decision of God.</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They were saved by grace through faith in the Christ.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They were obedient to God, just as those in the days of Elijah were obedient to God by not bowing to Baal.</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Are the Gentiles better?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16-27</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13</a:t>
            </a:r>
            <a:r>
              <a:rPr lang="en-US" dirty="0">
                <a:latin typeface="Calibri" panose="020F0502020204030204" pitchFamily="34" charset="0"/>
                <a:ea typeface="Calibri" panose="020F0502020204030204" pitchFamily="34" charset="0"/>
                <a:cs typeface="Times New Roman" panose="02020603050405020304" pitchFamily="18" charset="0"/>
              </a:rPr>
              <a:t>) – Paul begins to address the Gentiles.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16-18</a:t>
            </a:r>
            <a:r>
              <a:rPr lang="en-US" dirty="0">
                <a:latin typeface="Calibri" panose="020F0502020204030204" pitchFamily="34" charset="0"/>
                <a:ea typeface="Calibri" panose="020F0502020204030204" pitchFamily="34" charset="0"/>
                <a:cs typeface="Times New Roman" panose="02020603050405020304" pitchFamily="18" charset="0"/>
              </a:rPr>
              <a:t>) – No reason for boasting because of their being grafted in. (Saved by grace, God supports them, not the other way around.)</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19-22</a:t>
            </a:r>
            <a:r>
              <a:rPr lang="en-US" dirty="0">
                <a:latin typeface="Calibri" panose="020F0502020204030204" pitchFamily="34" charset="0"/>
                <a:ea typeface="Calibri" panose="020F0502020204030204" pitchFamily="34" charset="0"/>
                <a:cs typeface="Times New Roman" panose="02020603050405020304" pitchFamily="18" charset="0"/>
              </a:rPr>
              <a:t>) – God’s acceptance of them should not cause them to be haughty.</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God grafted them in by grace through their faith in Christ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20</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God rejected the Jews for unbelief, and if the Gentiles stooped to unbelief they would be rejected as well </a:t>
            </a: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21-22</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23-27</a:t>
            </a:r>
            <a:r>
              <a:rPr lang="en-US" dirty="0">
                <a:latin typeface="Calibri" panose="020F0502020204030204" pitchFamily="34" charset="0"/>
                <a:ea typeface="Calibri" panose="020F0502020204030204" pitchFamily="34" charset="0"/>
                <a:cs typeface="Times New Roman" panose="02020603050405020304" pitchFamily="18" charset="0"/>
              </a:rPr>
              <a:t>) – The Jews can still be saved in the same manner as the Gentiles.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God did not cast away the Jews because they were fleshly Israel, but because they were disobedient to the gospel.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If they did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“not continue in unbelief”</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u="sng" dirty="0">
                <a:latin typeface="Calibri" panose="020F0502020204030204" pitchFamily="34" charset="0"/>
                <a:ea typeface="Calibri" panose="020F0502020204030204" pitchFamily="34" charset="0"/>
                <a:cs typeface="Times New Roman" panose="02020603050405020304" pitchFamily="18" charset="0"/>
              </a:rPr>
              <a:t>i.e. if they repented and obeyed the gospel </a:t>
            </a:r>
            <a:r>
              <a:rPr lang="en-US" dirty="0">
                <a:latin typeface="Calibri" panose="020F0502020204030204" pitchFamily="34" charset="0"/>
                <a:ea typeface="Calibri" panose="020F0502020204030204" pitchFamily="34" charset="0"/>
                <a:cs typeface="Times New Roman" panose="02020603050405020304" pitchFamily="18" charset="0"/>
              </a:rPr>
              <a:t>– God would save them just as He did the Gentiles.</a:t>
            </a:r>
          </a:p>
          <a:p>
            <a:pPr marL="1143000" marR="0" lvl="2" indent="-228600">
              <a:lnSpc>
                <a:spcPct val="107000"/>
              </a:lnSpc>
              <a:spcBef>
                <a:spcPts val="0"/>
              </a:spcBef>
              <a:spcAft>
                <a:spcPts val="80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26)</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“And so all Israel will be saved,”</a:t>
            </a:r>
            <a:r>
              <a:rPr lang="en-US" dirty="0">
                <a:latin typeface="Calibri" panose="020F0502020204030204" pitchFamily="34" charset="0"/>
                <a:ea typeface="Calibri" panose="020F0502020204030204" pitchFamily="34" charset="0"/>
                <a:cs typeface="Times New Roman" panose="02020603050405020304" pitchFamily="18" charset="0"/>
              </a:rPr>
              <a:t> or </a:t>
            </a:r>
            <a:r>
              <a:rPr lang="en-US" b="1" dirty="0">
                <a:latin typeface="Calibri" panose="020F0502020204030204" pitchFamily="34" charset="0"/>
                <a:ea typeface="Calibri" panose="020F0502020204030204" pitchFamily="34" charset="0"/>
                <a:cs typeface="Times New Roman" panose="02020603050405020304" pitchFamily="18" charset="0"/>
              </a:rPr>
              <a:t>IN THIS WAY</a:t>
            </a:r>
            <a:r>
              <a:rPr lang="en-US" dirty="0">
                <a:latin typeface="Calibri" panose="020F0502020204030204" pitchFamily="34" charset="0"/>
                <a:ea typeface="Calibri" panose="020F0502020204030204" pitchFamily="34" charset="0"/>
                <a:cs typeface="Times New Roman" panose="02020603050405020304" pitchFamily="18" charset="0"/>
              </a:rPr>
              <a:t> – just as the Gentiles.</a:t>
            </a:r>
          </a:p>
          <a:p>
            <a:endParaRPr lang="en-US" dirty="0"/>
          </a:p>
        </p:txBody>
      </p:sp>
      <p:sp>
        <p:nvSpPr>
          <p:cNvPr id="4" name="Slide Number Placeholder 3"/>
          <p:cNvSpPr>
            <a:spLocks noGrp="1"/>
          </p:cNvSpPr>
          <p:nvPr>
            <p:ph type="sldNum" sz="quarter" idx="10"/>
          </p:nvPr>
        </p:nvSpPr>
        <p:spPr/>
        <p:txBody>
          <a:bodyPr/>
          <a:lstStyle/>
          <a:p>
            <a:fld id="{008AA8F0-925A-4844-AD68-10D99729C2B9}" type="slidenum">
              <a:rPr lang="en-US" smtClean="0"/>
              <a:t>5</a:t>
            </a:fld>
            <a:endParaRPr lang="en-US"/>
          </a:p>
        </p:txBody>
      </p:sp>
    </p:spTree>
    <p:extLst>
      <p:ext uri="{BB962C8B-B14F-4D97-AF65-F5344CB8AC3E}">
        <p14:creationId xmlns:p14="http://schemas.microsoft.com/office/powerpoint/2010/main" val="2123506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God’s purpose before the foundation of the world was to save men by grace through faith in Christ.</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Jews became conceited as the chosen physical nation of God, and did not accept the gospel of Christ. </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God rejected them for their unbelief, but would accept them if they repented and had faith.</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Lessons we can learn:</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We must not question God’s judgments and plans, but submit to them.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We must not forget why we are in God’s favor</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11:18, 22</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We must remain faithful to God if we wish to remain in His grace.)</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08AA8F0-925A-4844-AD68-10D99729C2B9}" type="slidenum">
              <a:rPr lang="en-US" smtClean="0"/>
              <a:t>6</a:t>
            </a:fld>
            <a:endParaRPr lang="en-US"/>
          </a:p>
        </p:txBody>
      </p:sp>
    </p:spTree>
    <p:extLst>
      <p:ext uri="{BB962C8B-B14F-4D97-AF65-F5344CB8AC3E}">
        <p14:creationId xmlns:p14="http://schemas.microsoft.com/office/powerpoint/2010/main" val="466738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27B08A-235E-4B3E-AAB8-F09341FD0915}"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0169B-A7CE-49B8-8D06-5A48D34C9707}" type="slidenum">
              <a:rPr lang="en-US" smtClean="0"/>
              <a:t>‹#›</a:t>
            </a:fld>
            <a:endParaRPr lang="en-US"/>
          </a:p>
        </p:txBody>
      </p:sp>
    </p:spTree>
    <p:extLst>
      <p:ext uri="{BB962C8B-B14F-4D97-AF65-F5344CB8AC3E}">
        <p14:creationId xmlns:p14="http://schemas.microsoft.com/office/powerpoint/2010/main" val="105979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27B08A-235E-4B3E-AAB8-F09341FD0915}"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0169B-A7CE-49B8-8D06-5A48D34C9707}" type="slidenum">
              <a:rPr lang="en-US" smtClean="0"/>
              <a:t>‹#›</a:t>
            </a:fld>
            <a:endParaRPr lang="en-US"/>
          </a:p>
        </p:txBody>
      </p:sp>
    </p:spTree>
    <p:extLst>
      <p:ext uri="{BB962C8B-B14F-4D97-AF65-F5344CB8AC3E}">
        <p14:creationId xmlns:p14="http://schemas.microsoft.com/office/powerpoint/2010/main" val="2976841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27B08A-235E-4B3E-AAB8-F09341FD0915}"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0169B-A7CE-49B8-8D06-5A48D34C9707}" type="slidenum">
              <a:rPr lang="en-US" smtClean="0"/>
              <a:t>‹#›</a:t>
            </a:fld>
            <a:endParaRPr lang="en-US"/>
          </a:p>
        </p:txBody>
      </p:sp>
    </p:spTree>
    <p:extLst>
      <p:ext uri="{BB962C8B-B14F-4D97-AF65-F5344CB8AC3E}">
        <p14:creationId xmlns:p14="http://schemas.microsoft.com/office/powerpoint/2010/main" val="3037757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27B08A-235E-4B3E-AAB8-F09341FD0915}"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0169B-A7CE-49B8-8D06-5A48D34C9707}" type="slidenum">
              <a:rPr lang="en-US" smtClean="0"/>
              <a:t>‹#›</a:t>
            </a:fld>
            <a:endParaRPr lang="en-US"/>
          </a:p>
        </p:txBody>
      </p:sp>
    </p:spTree>
    <p:extLst>
      <p:ext uri="{BB962C8B-B14F-4D97-AF65-F5344CB8AC3E}">
        <p14:creationId xmlns:p14="http://schemas.microsoft.com/office/powerpoint/2010/main" val="1387813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27B08A-235E-4B3E-AAB8-F09341FD0915}"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0169B-A7CE-49B8-8D06-5A48D34C9707}" type="slidenum">
              <a:rPr lang="en-US" smtClean="0"/>
              <a:t>‹#›</a:t>
            </a:fld>
            <a:endParaRPr lang="en-US"/>
          </a:p>
        </p:txBody>
      </p:sp>
    </p:spTree>
    <p:extLst>
      <p:ext uri="{BB962C8B-B14F-4D97-AF65-F5344CB8AC3E}">
        <p14:creationId xmlns:p14="http://schemas.microsoft.com/office/powerpoint/2010/main" val="3767883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27B08A-235E-4B3E-AAB8-F09341FD0915}"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0169B-A7CE-49B8-8D06-5A48D34C9707}" type="slidenum">
              <a:rPr lang="en-US" smtClean="0"/>
              <a:t>‹#›</a:t>
            </a:fld>
            <a:endParaRPr lang="en-US"/>
          </a:p>
        </p:txBody>
      </p:sp>
    </p:spTree>
    <p:extLst>
      <p:ext uri="{BB962C8B-B14F-4D97-AF65-F5344CB8AC3E}">
        <p14:creationId xmlns:p14="http://schemas.microsoft.com/office/powerpoint/2010/main" val="1817464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27B08A-235E-4B3E-AAB8-F09341FD0915}"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E0169B-A7CE-49B8-8D06-5A48D34C9707}" type="slidenum">
              <a:rPr lang="en-US" smtClean="0"/>
              <a:t>‹#›</a:t>
            </a:fld>
            <a:endParaRPr lang="en-US"/>
          </a:p>
        </p:txBody>
      </p:sp>
    </p:spTree>
    <p:extLst>
      <p:ext uri="{BB962C8B-B14F-4D97-AF65-F5344CB8AC3E}">
        <p14:creationId xmlns:p14="http://schemas.microsoft.com/office/powerpoint/2010/main" val="821670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27B08A-235E-4B3E-AAB8-F09341FD0915}"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E0169B-A7CE-49B8-8D06-5A48D34C9707}" type="slidenum">
              <a:rPr lang="en-US" smtClean="0"/>
              <a:t>‹#›</a:t>
            </a:fld>
            <a:endParaRPr lang="en-US"/>
          </a:p>
        </p:txBody>
      </p:sp>
    </p:spTree>
    <p:extLst>
      <p:ext uri="{BB962C8B-B14F-4D97-AF65-F5344CB8AC3E}">
        <p14:creationId xmlns:p14="http://schemas.microsoft.com/office/powerpoint/2010/main" val="3242843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27B08A-235E-4B3E-AAB8-F09341FD0915}"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E0169B-A7CE-49B8-8D06-5A48D34C9707}" type="slidenum">
              <a:rPr lang="en-US" smtClean="0"/>
              <a:t>‹#›</a:t>
            </a:fld>
            <a:endParaRPr lang="en-US"/>
          </a:p>
        </p:txBody>
      </p:sp>
    </p:spTree>
    <p:extLst>
      <p:ext uri="{BB962C8B-B14F-4D97-AF65-F5344CB8AC3E}">
        <p14:creationId xmlns:p14="http://schemas.microsoft.com/office/powerpoint/2010/main" val="1951550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27B08A-235E-4B3E-AAB8-F09341FD0915}"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0169B-A7CE-49B8-8D06-5A48D34C9707}" type="slidenum">
              <a:rPr lang="en-US" smtClean="0"/>
              <a:t>‹#›</a:t>
            </a:fld>
            <a:endParaRPr lang="en-US"/>
          </a:p>
        </p:txBody>
      </p:sp>
    </p:spTree>
    <p:extLst>
      <p:ext uri="{BB962C8B-B14F-4D97-AF65-F5344CB8AC3E}">
        <p14:creationId xmlns:p14="http://schemas.microsoft.com/office/powerpoint/2010/main" val="49115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27B08A-235E-4B3E-AAB8-F09341FD0915}"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0169B-A7CE-49B8-8D06-5A48D34C9707}" type="slidenum">
              <a:rPr lang="en-US" smtClean="0"/>
              <a:t>‹#›</a:t>
            </a:fld>
            <a:endParaRPr lang="en-US"/>
          </a:p>
        </p:txBody>
      </p:sp>
    </p:spTree>
    <p:extLst>
      <p:ext uri="{BB962C8B-B14F-4D97-AF65-F5344CB8AC3E}">
        <p14:creationId xmlns:p14="http://schemas.microsoft.com/office/powerpoint/2010/main" val="236565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27B08A-235E-4B3E-AAB8-F09341FD0915}" type="datetimeFigureOut">
              <a:rPr lang="en-US" smtClean="0"/>
              <a:t>1/15/2017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0169B-A7CE-49B8-8D06-5A48D34C9707}" type="slidenum">
              <a:rPr lang="en-US" smtClean="0"/>
              <a:t>‹#›</a:t>
            </a:fld>
            <a:endParaRPr lang="en-US"/>
          </a:p>
        </p:txBody>
      </p:sp>
    </p:spTree>
    <p:extLst>
      <p:ext uri="{BB962C8B-B14F-4D97-AF65-F5344CB8AC3E}">
        <p14:creationId xmlns:p14="http://schemas.microsoft.com/office/powerpoint/2010/main" val="338788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54786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63263"/>
            <a:ext cx="7772400" cy="2387600"/>
          </a:xfrm>
        </p:spPr>
        <p:txBody>
          <a:bodyPr>
            <a:normAutofit/>
          </a:bodyPr>
          <a:lstStyle/>
          <a:p>
            <a:r>
              <a:rPr lang="en-US" sz="8000" b="1" dirty="0">
                <a:solidFill>
                  <a:schemeClr val="bg1"/>
                </a:solidFill>
                <a:effectLst>
                  <a:glow rad="228600">
                    <a:srgbClr val="3B6E7C"/>
                  </a:glow>
                </a:effectLst>
                <a:latin typeface="Freestyle Script" panose="030804020302050B0404" pitchFamily="66" charset="0"/>
              </a:rPr>
              <a:t>The Purpose of God According to Election</a:t>
            </a:r>
          </a:p>
        </p:txBody>
      </p:sp>
      <p:sp>
        <p:nvSpPr>
          <p:cNvPr id="3" name="Subtitle 2"/>
          <p:cNvSpPr>
            <a:spLocks noGrp="1"/>
          </p:cNvSpPr>
          <p:nvPr>
            <p:ph type="subTitle" idx="1"/>
          </p:nvPr>
        </p:nvSpPr>
        <p:spPr>
          <a:xfrm>
            <a:off x="1143000" y="4397166"/>
            <a:ext cx="6858000" cy="1655762"/>
          </a:xfrm>
        </p:spPr>
        <p:txBody>
          <a:bodyPr>
            <a:normAutofit/>
          </a:bodyPr>
          <a:lstStyle/>
          <a:p>
            <a:r>
              <a:rPr lang="en-US" sz="3600" i="1" dirty="0">
                <a:solidFill>
                  <a:schemeClr val="bg1"/>
                </a:solidFill>
              </a:rPr>
              <a:t>Romans 9, 10, 11</a:t>
            </a:r>
          </a:p>
        </p:txBody>
      </p:sp>
    </p:spTree>
    <p:extLst>
      <p:ext uri="{BB962C8B-B14F-4D97-AF65-F5344CB8AC3E}">
        <p14:creationId xmlns:p14="http://schemas.microsoft.com/office/powerpoint/2010/main" val="128489658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chemeClr val="bg1"/>
                </a:solidFill>
                <a:effectLst>
                  <a:glow rad="228600">
                    <a:srgbClr val="3B6E7C"/>
                  </a:glow>
                </a:effectLst>
                <a:latin typeface="Freestyle Script" panose="030804020302050B0404" pitchFamily="66" charset="0"/>
              </a:rPr>
              <a:t>God’s Purpose, and Rejection of Israel</a:t>
            </a:r>
            <a:endParaRPr lang="en-US" sz="6000" dirty="0"/>
          </a:p>
        </p:txBody>
      </p:sp>
      <p:sp>
        <p:nvSpPr>
          <p:cNvPr id="3" name="Content Placeholder 2"/>
          <p:cNvSpPr>
            <a:spLocks noGrp="1"/>
          </p:cNvSpPr>
          <p:nvPr>
            <p:ph idx="1"/>
          </p:nvPr>
        </p:nvSpPr>
        <p:spPr>
          <a:solidFill>
            <a:srgbClr val="3C6E7C">
              <a:alpha val="50000"/>
            </a:srgbClr>
          </a:solidFill>
          <a:effectLst>
            <a:softEdge rad="127000"/>
          </a:effectLst>
        </p:spPr>
        <p:txBody>
          <a:bodyPr/>
          <a:lstStyle/>
          <a:p>
            <a:pPr marL="0" indent="0" algn="ctr">
              <a:buNone/>
            </a:pPr>
            <a:endParaRPr lang="en-US" sz="2000" b="1" dirty="0">
              <a:solidFill>
                <a:schemeClr val="bg1"/>
              </a:solidFill>
            </a:endParaRPr>
          </a:p>
          <a:p>
            <a:pPr marL="0" indent="0" algn="ctr">
              <a:buNone/>
            </a:pPr>
            <a:r>
              <a:rPr lang="en-US" sz="3600" b="1" dirty="0">
                <a:solidFill>
                  <a:schemeClr val="bg1"/>
                </a:solidFill>
              </a:rPr>
              <a:t>Israel Accursed from Christ</a:t>
            </a:r>
          </a:p>
          <a:p>
            <a:pPr marL="0" indent="0" algn="ctr">
              <a:buNone/>
            </a:pPr>
            <a:r>
              <a:rPr lang="en-US" sz="3200" i="1" dirty="0">
                <a:solidFill>
                  <a:schemeClr val="bg1"/>
                </a:solidFill>
              </a:rPr>
              <a:t>– 9:3-5 –</a:t>
            </a:r>
          </a:p>
          <a:p>
            <a:pPr marL="0" indent="0" algn="ctr">
              <a:buNone/>
            </a:pPr>
            <a:r>
              <a:rPr lang="en-US" sz="3600" b="1" dirty="0">
                <a:solidFill>
                  <a:schemeClr val="bg1"/>
                </a:solidFill>
              </a:rPr>
              <a:t>Israel’s Objections</a:t>
            </a:r>
          </a:p>
          <a:p>
            <a:pPr marL="0" indent="0" algn="ctr">
              <a:buNone/>
            </a:pPr>
            <a:r>
              <a:rPr lang="en-US" sz="3200" dirty="0">
                <a:solidFill>
                  <a:schemeClr val="bg1"/>
                </a:solidFill>
              </a:rPr>
              <a:t>– Word of God Taken No Effect? </a:t>
            </a:r>
            <a:r>
              <a:rPr lang="en-US" sz="3200" i="1" dirty="0">
                <a:solidFill>
                  <a:schemeClr val="bg1"/>
                </a:solidFill>
              </a:rPr>
              <a:t>(v. 6)</a:t>
            </a:r>
            <a:r>
              <a:rPr lang="en-US" sz="3200" dirty="0">
                <a:solidFill>
                  <a:schemeClr val="bg1"/>
                </a:solidFill>
              </a:rPr>
              <a:t> –</a:t>
            </a:r>
          </a:p>
          <a:p>
            <a:pPr marL="0" indent="0" algn="ctr">
              <a:buNone/>
            </a:pPr>
            <a:r>
              <a:rPr lang="en-US" sz="3200" dirty="0">
                <a:solidFill>
                  <a:schemeClr val="bg1"/>
                </a:solidFill>
              </a:rPr>
              <a:t>– God is Unrighteous? </a:t>
            </a:r>
            <a:r>
              <a:rPr lang="en-US" sz="3200" i="1" dirty="0">
                <a:solidFill>
                  <a:schemeClr val="bg1"/>
                </a:solidFill>
              </a:rPr>
              <a:t>(v. 14) </a:t>
            </a:r>
            <a:r>
              <a:rPr lang="en-US" sz="3200" dirty="0">
                <a:solidFill>
                  <a:schemeClr val="bg1"/>
                </a:solidFill>
              </a:rPr>
              <a:t>–</a:t>
            </a:r>
          </a:p>
          <a:p>
            <a:pPr marL="0" indent="0" algn="ctr">
              <a:buNone/>
            </a:pPr>
            <a:r>
              <a:rPr lang="en-US" sz="3200" dirty="0">
                <a:solidFill>
                  <a:schemeClr val="bg1"/>
                </a:solidFill>
              </a:rPr>
              <a:t>– God is Unfair? </a:t>
            </a:r>
            <a:r>
              <a:rPr lang="en-US" sz="3200" i="1" dirty="0">
                <a:solidFill>
                  <a:schemeClr val="bg1"/>
                </a:solidFill>
              </a:rPr>
              <a:t>(v. 19) </a:t>
            </a:r>
            <a:r>
              <a:rPr lang="en-US" sz="3200" dirty="0">
                <a:solidFill>
                  <a:schemeClr val="bg1"/>
                </a:solidFill>
              </a:rPr>
              <a:t>–</a:t>
            </a:r>
          </a:p>
          <a:p>
            <a:pPr marL="0" indent="0">
              <a:buNone/>
            </a:pPr>
            <a:endParaRPr lang="en-US" dirty="0">
              <a:solidFill>
                <a:schemeClr val="bg1"/>
              </a:solidFill>
            </a:endParaRPr>
          </a:p>
        </p:txBody>
      </p:sp>
    </p:spTree>
    <p:extLst>
      <p:ext uri="{BB962C8B-B14F-4D97-AF65-F5344CB8AC3E}">
        <p14:creationId xmlns:p14="http://schemas.microsoft.com/office/powerpoint/2010/main" val="28200117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chemeClr val="bg1"/>
                </a:solidFill>
                <a:effectLst>
                  <a:glow rad="228600">
                    <a:srgbClr val="3B6E7C"/>
                  </a:glow>
                </a:effectLst>
                <a:latin typeface="Freestyle Script" panose="030804020302050B0404" pitchFamily="66" charset="0"/>
              </a:rPr>
              <a:t>Israel’s Need – The Gospel</a:t>
            </a:r>
            <a:endParaRPr lang="en-US" sz="6000" dirty="0"/>
          </a:p>
        </p:txBody>
      </p:sp>
      <p:sp>
        <p:nvSpPr>
          <p:cNvPr id="3" name="Content Placeholder 2"/>
          <p:cNvSpPr>
            <a:spLocks noGrp="1"/>
          </p:cNvSpPr>
          <p:nvPr>
            <p:ph idx="1"/>
          </p:nvPr>
        </p:nvSpPr>
        <p:spPr>
          <a:solidFill>
            <a:srgbClr val="3C6E7C">
              <a:alpha val="50000"/>
            </a:srgbClr>
          </a:solidFill>
          <a:effectLst>
            <a:softEdge rad="127000"/>
          </a:effectLst>
        </p:spPr>
        <p:txBody>
          <a:bodyPr/>
          <a:lstStyle/>
          <a:p>
            <a:pPr marL="0" indent="0" algn="ctr">
              <a:buNone/>
            </a:pPr>
            <a:endParaRPr lang="en-US" sz="3200" b="1" dirty="0">
              <a:solidFill>
                <a:schemeClr val="bg1"/>
              </a:solidFill>
            </a:endParaRPr>
          </a:p>
          <a:p>
            <a:pPr marL="0" indent="0" algn="ctr">
              <a:buNone/>
            </a:pPr>
            <a:r>
              <a:rPr lang="en-US" sz="3600" b="1" dirty="0">
                <a:solidFill>
                  <a:schemeClr val="bg1"/>
                </a:solidFill>
              </a:rPr>
              <a:t>Paul’s Desire</a:t>
            </a:r>
          </a:p>
          <a:p>
            <a:pPr marL="0" indent="0" algn="ctr">
              <a:buNone/>
            </a:pPr>
            <a:r>
              <a:rPr lang="en-US" sz="3200" i="1" dirty="0">
                <a:solidFill>
                  <a:schemeClr val="bg1"/>
                </a:solidFill>
              </a:rPr>
              <a:t>– 10:1 –</a:t>
            </a:r>
          </a:p>
          <a:p>
            <a:pPr marL="0" indent="0" algn="ctr">
              <a:buNone/>
            </a:pPr>
            <a:r>
              <a:rPr lang="en-US" sz="3600" b="1" dirty="0">
                <a:solidFill>
                  <a:schemeClr val="bg1"/>
                </a:solidFill>
              </a:rPr>
              <a:t>How can Israel be saved?</a:t>
            </a:r>
          </a:p>
          <a:p>
            <a:pPr marL="0" indent="0" algn="ctr">
              <a:buNone/>
            </a:pPr>
            <a:r>
              <a:rPr lang="en-US" sz="3200" dirty="0">
                <a:solidFill>
                  <a:schemeClr val="bg1"/>
                </a:solidFill>
              </a:rPr>
              <a:t>– Believe in Christ </a:t>
            </a:r>
            <a:r>
              <a:rPr lang="en-US" sz="3200" i="1" dirty="0">
                <a:solidFill>
                  <a:schemeClr val="bg1"/>
                </a:solidFill>
              </a:rPr>
              <a:t>(10:8-13)</a:t>
            </a:r>
            <a:r>
              <a:rPr lang="en-US" sz="3200" dirty="0">
                <a:solidFill>
                  <a:schemeClr val="bg1"/>
                </a:solidFill>
              </a:rPr>
              <a:t> –</a:t>
            </a:r>
          </a:p>
          <a:p>
            <a:pPr marL="0" indent="0" algn="ctr">
              <a:buNone/>
            </a:pPr>
            <a:r>
              <a:rPr lang="en-US" sz="3200" dirty="0">
                <a:solidFill>
                  <a:schemeClr val="bg1"/>
                </a:solidFill>
              </a:rPr>
              <a:t>– Have Not Believed/Obeyed </a:t>
            </a:r>
            <a:r>
              <a:rPr lang="en-US" sz="3200" i="1" dirty="0">
                <a:solidFill>
                  <a:schemeClr val="bg1"/>
                </a:solidFill>
              </a:rPr>
              <a:t>(10:16-21)</a:t>
            </a:r>
            <a:r>
              <a:rPr lang="en-US" sz="3200" dirty="0">
                <a:solidFill>
                  <a:schemeClr val="bg1"/>
                </a:solidFill>
              </a:rPr>
              <a:t> –</a:t>
            </a:r>
          </a:p>
          <a:p>
            <a:pPr marL="0" indent="0">
              <a:buNone/>
            </a:pPr>
            <a:endParaRPr lang="en-US" dirty="0">
              <a:solidFill>
                <a:schemeClr val="bg1"/>
              </a:solidFill>
            </a:endParaRPr>
          </a:p>
        </p:txBody>
      </p:sp>
    </p:spTree>
    <p:extLst>
      <p:ext uri="{BB962C8B-B14F-4D97-AF65-F5344CB8AC3E}">
        <p14:creationId xmlns:p14="http://schemas.microsoft.com/office/powerpoint/2010/main" val="12534234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chemeClr val="bg1"/>
                </a:solidFill>
                <a:effectLst>
                  <a:glow rad="228600">
                    <a:srgbClr val="3B6E7C"/>
                  </a:glow>
                </a:effectLst>
                <a:latin typeface="Freestyle Script" panose="030804020302050B0404" pitchFamily="66" charset="0"/>
              </a:rPr>
              <a:t>Israel Can Be Grafted In Again</a:t>
            </a:r>
            <a:endParaRPr lang="en-US" sz="6000" dirty="0"/>
          </a:p>
        </p:txBody>
      </p:sp>
      <p:sp>
        <p:nvSpPr>
          <p:cNvPr id="3" name="Content Placeholder 2"/>
          <p:cNvSpPr>
            <a:spLocks noGrp="1"/>
          </p:cNvSpPr>
          <p:nvPr>
            <p:ph idx="1"/>
          </p:nvPr>
        </p:nvSpPr>
        <p:spPr>
          <a:solidFill>
            <a:srgbClr val="3C6E7C">
              <a:alpha val="50000"/>
            </a:srgbClr>
          </a:solidFill>
          <a:effectLst>
            <a:softEdge rad="127000"/>
          </a:effectLst>
        </p:spPr>
        <p:txBody>
          <a:bodyPr/>
          <a:lstStyle/>
          <a:p>
            <a:pPr marL="0" indent="0" algn="ctr">
              <a:buNone/>
            </a:pPr>
            <a:endParaRPr lang="en-US" sz="3200" b="1" dirty="0">
              <a:solidFill>
                <a:schemeClr val="bg1"/>
              </a:solidFill>
            </a:endParaRPr>
          </a:p>
          <a:p>
            <a:pPr marL="0" indent="0" algn="ctr">
              <a:buNone/>
            </a:pPr>
            <a:r>
              <a:rPr lang="en-US" sz="3600" b="1" dirty="0">
                <a:solidFill>
                  <a:schemeClr val="bg1"/>
                </a:solidFill>
              </a:rPr>
              <a:t>Has God cast away His people?</a:t>
            </a:r>
          </a:p>
          <a:p>
            <a:pPr marL="0" indent="0" algn="ctr">
              <a:buNone/>
            </a:pPr>
            <a:r>
              <a:rPr lang="en-US" sz="3200" i="1" dirty="0">
                <a:solidFill>
                  <a:schemeClr val="bg1"/>
                </a:solidFill>
              </a:rPr>
              <a:t>– 11:1-6 –</a:t>
            </a:r>
          </a:p>
          <a:p>
            <a:pPr marL="0" indent="0" algn="ctr">
              <a:buNone/>
            </a:pPr>
            <a:r>
              <a:rPr lang="en-US" sz="3600" b="1" dirty="0">
                <a:solidFill>
                  <a:schemeClr val="bg1"/>
                </a:solidFill>
              </a:rPr>
              <a:t>Are the Gentiles better?</a:t>
            </a:r>
          </a:p>
          <a:p>
            <a:pPr marL="0" indent="0" algn="ctr">
              <a:buNone/>
            </a:pPr>
            <a:r>
              <a:rPr lang="en-US" sz="3200" dirty="0">
                <a:solidFill>
                  <a:schemeClr val="bg1"/>
                </a:solidFill>
              </a:rPr>
              <a:t>– Gentiles Stand by Faith </a:t>
            </a:r>
            <a:r>
              <a:rPr lang="en-US" sz="3200" i="1" dirty="0">
                <a:solidFill>
                  <a:schemeClr val="bg1"/>
                </a:solidFill>
              </a:rPr>
              <a:t>(11:16-22)</a:t>
            </a:r>
            <a:r>
              <a:rPr lang="en-US" sz="3200" dirty="0">
                <a:solidFill>
                  <a:schemeClr val="bg1"/>
                </a:solidFill>
              </a:rPr>
              <a:t> –</a:t>
            </a:r>
          </a:p>
          <a:p>
            <a:pPr marL="0" indent="0" algn="ctr">
              <a:buNone/>
            </a:pPr>
            <a:r>
              <a:rPr lang="en-US" sz="3200" dirty="0">
                <a:solidFill>
                  <a:schemeClr val="bg1"/>
                </a:solidFill>
              </a:rPr>
              <a:t>– Israel Can be Grafted In </a:t>
            </a:r>
            <a:r>
              <a:rPr lang="en-US" sz="3200" i="1" dirty="0">
                <a:solidFill>
                  <a:schemeClr val="bg1"/>
                </a:solidFill>
              </a:rPr>
              <a:t>(11:23-27)</a:t>
            </a:r>
            <a:r>
              <a:rPr lang="en-US" sz="3200" dirty="0">
                <a:solidFill>
                  <a:schemeClr val="bg1"/>
                </a:solidFill>
              </a:rPr>
              <a:t> –</a:t>
            </a:r>
          </a:p>
          <a:p>
            <a:pPr marL="0" indent="0">
              <a:buNone/>
            </a:pPr>
            <a:endParaRPr lang="en-US" dirty="0">
              <a:solidFill>
                <a:schemeClr val="bg1"/>
              </a:solidFill>
            </a:endParaRPr>
          </a:p>
        </p:txBody>
      </p:sp>
    </p:spTree>
    <p:extLst>
      <p:ext uri="{BB962C8B-B14F-4D97-AF65-F5344CB8AC3E}">
        <p14:creationId xmlns:p14="http://schemas.microsoft.com/office/powerpoint/2010/main" val="13424562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63263"/>
            <a:ext cx="7772400" cy="2387600"/>
          </a:xfrm>
        </p:spPr>
        <p:txBody>
          <a:bodyPr>
            <a:normAutofit/>
          </a:bodyPr>
          <a:lstStyle/>
          <a:p>
            <a:r>
              <a:rPr lang="en-US" sz="8000" b="1" dirty="0">
                <a:solidFill>
                  <a:schemeClr val="bg1"/>
                </a:solidFill>
                <a:effectLst>
                  <a:glow rad="228600">
                    <a:srgbClr val="3B6E7C"/>
                  </a:glow>
                </a:effectLst>
                <a:latin typeface="Freestyle Script" panose="030804020302050B0404" pitchFamily="66" charset="0"/>
              </a:rPr>
              <a:t>The Purpose of God According to Election</a:t>
            </a:r>
          </a:p>
        </p:txBody>
      </p:sp>
      <p:sp>
        <p:nvSpPr>
          <p:cNvPr id="3" name="Subtitle 2"/>
          <p:cNvSpPr>
            <a:spLocks noGrp="1"/>
          </p:cNvSpPr>
          <p:nvPr>
            <p:ph type="subTitle" idx="1"/>
          </p:nvPr>
        </p:nvSpPr>
        <p:spPr>
          <a:xfrm>
            <a:off x="1143000" y="4397166"/>
            <a:ext cx="6858000" cy="1655762"/>
          </a:xfrm>
        </p:spPr>
        <p:txBody>
          <a:bodyPr>
            <a:normAutofit/>
          </a:bodyPr>
          <a:lstStyle/>
          <a:p>
            <a:r>
              <a:rPr lang="en-US" sz="3600" i="1" dirty="0">
                <a:solidFill>
                  <a:schemeClr val="bg1"/>
                </a:solidFill>
              </a:rPr>
              <a:t>Romans 9, 10, 11</a:t>
            </a:r>
          </a:p>
        </p:txBody>
      </p:sp>
    </p:spTree>
    <p:extLst>
      <p:ext uri="{BB962C8B-B14F-4D97-AF65-F5344CB8AC3E}">
        <p14:creationId xmlns:p14="http://schemas.microsoft.com/office/powerpoint/2010/main" val="137018188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TotalTime>
  <Words>1693</Words>
  <Application>Microsoft Office PowerPoint</Application>
  <PresentationFormat>On-screen Show (4:3)</PresentationFormat>
  <Paragraphs>113</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Freestyle Script</vt:lpstr>
      <vt:lpstr>Times New Roman</vt:lpstr>
      <vt:lpstr>Office Theme</vt:lpstr>
      <vt:lpstr>PowerPoint Presentation</vt:lpstr>
      <vt:lpstr>The Purpose of God According to Election</vt:lpstr>
      <vt:lpstr>God’s Purpose, and Rejection of Israel</vt:lpstr>
      <vt:lpstr>Israel’s Need – The Gospel</vt:lpstr>
      <vt:lpstr>Israel Can Be Grafted In Again</vt:lpstr>
      <vt:lpstr>The Purpose of God According to Election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Purpose of God According to Election</dc:title>
  <dc:creator>Jeremiah Cox</dc:creator>
  <cp:lastModifiedBy>Jeremiah Cox</cp:lastModifiedBy>
  <cp:revision>7</cp:revision>
  <dcterms:created xsi:type="dcterms:W3CDTF">2017-01-14T19:49:13Z</dcterms:created>
  <dcterms:modified xsi:type="dcterms:W3CDTF">2017-01-15T22:57:25Z</dcterms:modified>
</cp:coreProperties>
</file>