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606"/>
    </p:cViewPr>
  </p:notesTextViewPr>
  <p:notesViewPr>
    <p:cSldViewPr snapToGrid="0">
      <p:cViewPr varScale="1">
        <p:scale>
          <a:sx n="52" d="100"/>
          <a:sy n="52" d="100"/>
        </p:scale>
        <p:origin x="294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A4AD4-CAC9-4AA4-B790-0C12E2E660A5}"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E73E2-A4D0-456E-9D0C-94AA6F2015D4}" type="slidenum">
              <a:rPr lang="en-US" smtClean="0"/>
              <a:t>‹#›</a:t>
            </a:fld>
            <a:endParaRPr lang="en-US"/>
          </a:p>
        </p:txBody>
      </p:sp>
    </p:spTree>
    <p:extLst>
      <p:ext uri="{BB962C8B-B14F-4D97-AF65-F5344CB8AC3E}">
        <p14:creationId xmlns:p14="http://schemas.microsoft.com/office/powerpoint/2010/main" val="246362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Romans 14 and Fellowship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the doctrine revealed by the inspired Apostle Paul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dirty="0">
                <a:latin typeface="Calibri" panose="020F0502020204030204" pitchFamily="34" charset="0"/>
                <a:ea typeface="Calibri" panose="020F0502020204030204" pitchFamily="34" charset="0"/>
                <a:cs typeface="Times New Roman" panose="02020603050405020304" pitchFamily="18" charset="0"/>
              </a:rPr>
              <a:t> is clear, and can be understood by the honest heart, it has been abused by many to advocate the doctrine of “unity in diversity.”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text is used by some to advocate the erroneous concept </a:t>
            </a:r>
            <a:r>
              <a:rPr lang="en-US" b="1" dirty="0">
                <a:latin typeface="Calibri" panose="020F0502020204030204" pitchFamily="34" charset="0"/>
                <a:ea typeface="Calibri" panose="020F0502020204030204" pitchFamily="34" charset="0"/>
                <a:cs typeface="Times New Roman" panose="02020603050405020304" pitchFamily="18" charset="0"/>
              </a:rPr>
              <a:t>which allows those who differ on matters of doctrinal and moral import to maintain fellowship with each 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not what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dirty="0">
                <a:latin typeface="Calibri" panose="020F0502020204030204" pitchFamily="34" charset="0"/>
                <a:ea typeface="Calibri" panose="020F0502020204030204" pitchFamily="34" charset="0"/>
                <a:cs typeface="Times New Roman" panose="02020603050405020304" pitchFamily="18" charset="0"/>
              </a:rPr>
              <a:t> teaches. </a:t>
            </a:r>
            <a:r>
              <a:rPr lang="en-US" b="1" dirty="0">
                <a:latin typeface="Calibri" panose="020F0502020204030204" pitchFamily="34" charset="0"/>
                <a:ea typeface="Calibri" panose="020F0502020204030204" pitchFamily="34" charset="0"/>
                <a:cs typeface="Times New Roman" panose="02020603050405020304" pitchFamily="18" charset="0"/>
              </a:rPr>
              <a:t>This is an abuse of the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Using the passage in this way </a:t>
            </a:r>
            <a:r>
              <a:rPr lang="en-US" b="1" i="1" dirty="0">
                <a:latin typeface="Calibri" panose="020F0502020204030204" pitchFamily="34" charset="0"/>
                <a:ea typeface="Calibri" panose="020F0502020204030204" pitchFamily="34" charset="0"/>
                <a:cs typeface="Times New Roman" panose="02020603050405020304" pitchFamily="18" charset="0"/>
              </a:rPr>
              <a:t>opens up a path to denominationalism</a:t>
            </a:r>
            <a:r>
              <a:rPr lang="en-US" dirty="0">
                <a:latin typeface="Calibri" panose="020F0502020204030204" pitchFamily="34" charset="0"/>
                <a:ea typeface="Calibri" panose="020F0502020204030204" pitchFamily="34" charset="0"/>
                <a:cs typeface="Times New Roman" panose="02020603050405020304" pitchFamily="18" charset="0"/>
              </a:rPr>
              <a:t>. In fact, those in the denominations view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dirty="0">
                <a:latin typeface="Calibri" panose="020F0502020204030204" pitchFamily="34" charset="0"/>
                <a:ea typeface="Calibri" panose="020F0502020204030204" pitchFamily="34" charset="0"/>
                <a:cs typeface="Times New Roman" panose="02020603050405020304" pitchFamily="18" charset="0"/>
              </a:rPr>
              <a:t> through this lens.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 denominationalists look at the passage: Earl F. Palmer, a Presbyterian says that all differences "other than the central question of the Lordship of Christ" are governed by this passage (Salvation By Surprise, Waco: Word Books, 1975, p. 168).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sad that even brethren have espoused a similar view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sermon is a consideration of some error taught by brethren on the topic of fellowship and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Does the Bible allow for the continuation of fellowship in spite of differences concerning matters of doctrinal and moral import?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Lingering Error from the Past</a:t>
            </a: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2</a:t>
            </a:fld>
            <a:endParaRPr lang="en-US"/>
          </a:p>
        </p:txBody>
      </p:sp>
    </p:spTree>
    <p:extLst>
      <p:ext uri="{BB962C8B-B14F-4D97-AF65-F5344CB8AC3E}">
        <p14:creationId xmlns:p14="http://schemas.microsoft.com/office/powerpoint/2010/main" val="197025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Immediate Context: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Preceding passage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13:11-14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“cast off the works of darkness”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“walk properly”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in revelry…drunkenness…lewdness…lust…strife…envy”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“make no provision for the flesh”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 MATTERS OF MORAL IMPORT there is no LENIENCY – NO INDIVIDUAL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Succeeding passage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16:17-19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“note those who cause divisions and offenses”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“contrary to the doctrine…learned”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“avoid them”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“For those…do not serve the Lord Jesus Christ”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“deceive the hearts of the simple”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 MATTERS OF DOCTRINAL IMPORT there is no LENIECNY – NO INDIVIDUAL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Remote Context (Biblical harmony, no contradiction):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Moral Sin</a:t>
            </a:r>
            <a:r>
              <a:rPr lang="en-US" dirty="0">
                <a:latin typeface="Calibri" panose="020F0502020204030204" pitchFamily="34" charset="0"/>
                <a:ea typeface="Calibri" panose="020F0502020204030204" pitchFamily="34" charset="0"/>
                <a:cs typeface="Times New Roman" panose="02020603050405020304" pitchFamily="18" charset="0"/>
              </a:rPr>
              <a:t> (has God received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5:19-21</a:t>
            </a:r>
            <a:r>
              <a:rPr lang="en-US" dirty="0">
                <a:latin typeface="Calibri" panose="020F0502020204030204" pitchFamily="34" charset="0"/>
                <a:ea typeface="Calibri" panose="020F0502020204030204" pitchFamily="34" charset="0"/>
                <a:cs typeface="Times New Roman" panose="02020603050405020304" pitchFamily="18" charset="0"/>
              </a:rPr>
              <a:t> – Works of the flesh – practice, not inherit kingdom of God.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3:5-11</a:t>
            </a:r>
            <a:r>
              <a:rPr lang="en-US" dirty="0">
                <a:latin typeface="Calibri" panose="020F0502020204030204" pitchFamily="34" charset="0"/>
                <a:ea typeface="Calibri" panose="020F0502020204030204" pitchFamily="34" charset="0"/>
                <a:cs typeface="Times New Roman" panose="02020603050405020304" pitchFamily="18" charset="0"/>
              </a:rPr>
              <a:t> – Members which are on the earth – put to death.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5:11</a:t>
            </a:r>
            <a:r>
              <a:rPr lang="en-US" dirty="0">
                <a:latin typeface="Calibri" panose="020F0502020204030204" pitchFamily="34" charset="0"/>
                <a:ea typeface="Calibri" panose="020F0502020204030204" pitchFamily="34" charset="0"/>
                <a:cs typeface="Times New Roman" panose="02020603050405020304" pitchFamily="18" charset="0"/>
              </a:rPr>
              <a:t> – No fellowship with works of darkness – expose them.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Doctrinal Sin</a:t>
            </a:r>
            <a:r>
              <a:rPr lang="en-US" dirty="0">
                <a:latin typeface="Calibri" panose="020F0502020204030204" pitchFamily="34" charset="0"/>
                <a:ea typeface="Calibri" panose="020F0502020204030204" pitchFamily="34" charset="0"/>
                <a:cs typeface="Times New Roman" panose="02020603050405020304" pitchFamily="18" charset="0"/>
              </a:rPr>
              <a:t> (has God received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John 9-11</a:t>
            </a:r>
            <a:r>
              <a:rPr lang="en-US" dirty="0">
                <a:latin typeface="Calibri" panose="020F0502020204030204" pitchFamily="34" charset="0"/>
                <a:ea typeface="Calibri" panose="020F0502020204030204" pitchFamily="34" charset="0"/>
                <a:cs typeface="Times New Roman" panose="02020603050405020304" pitchFamily="18" charset="0"/>
              </a:rPr>
              <a:t> – Do not go beyond doctrine of Christ.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1:3</a:t>
            </a:r>
            <a:r>
              <a:rPr lang="en-US" dirty="0">
                <a:latin typeface="Calibri" panose="020F0502020204030204" pitchFamily="34" charset="0"/>
                <a:ea typeface="Calibri" panose="020F0502020204030204" pitchFamily="34" charset="0"/>
                <a:cs typeface="Times New Roman" panose="02020603050405020304" pitchFamily="18" charset="0"/>
              </a:rPr>
              <a:t> – Teach no other doctrine.</a:t>
            </a:r>
          </a:p>
          <a:p>
            <a:pPr marL="1600200" marR="0" lvl="3" indent="-228600">
              <a:lnSpc>
                <a:spcPct val="107000"/>
              </a:lnSpc>
              <a:spcBef>
                <a:spcPts val="0"/>
              </a:spcBef>
              <a:spcAft>
                <a:spcPts val="80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1:6-9</a:t>
            </a:r>
            <a:r>
              <a:rPr lang="en-US" dirty="0">
                <a:latin typeface="Calibri" panose="020F0502020204030204" pitchFamily="34" charset="0"/>
                <a:ea typeface="Calibri" panose="020F0502020204030204" pitchFamily="34" charset="0"/>
                <a:cs typeface="Times New Roman" panose="02020603050405020304" pitchFamily="18" charset="0"/>
              </a:rPr>
              <a:t> – Preach no other gospel (accursed if you do).</a:t>
            </a:r>
          </a:p>
          <a:p>
            <a:r>
              <a:rPr lang="en-US" b="1" dirty="0">
                <a:latin typeface="Calibri" panose="020F0502020204030204" pitchFamily="34" charset="0"/>
                <a:ea typeface="Calibri" panose="020F0502020204030204" pitchFamily="34" charset="0"/>
                <a:cs typeface="Times New Roman" panose="02020603050405020304" pitchFamily="18" charset="0"/>
              </a:rPr>
              <a:t>Fellowship with sin is not allowed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11</a:t>
            </a:fld>
            <a:endParaRPr lang="en-US"/>
          </a:p>
        </p:txBody>
      </p:sp>
    </p:spTree>
    <p:extLst>
      <p:ext uri="{BB962C8B-B14F-4D97-AF65-F5344CB8AC3E}">
        <p14:creationId xmlns:p14="http://schemas.microsoft.com/office/powerpoint/2010/main" val="374568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Fellowship with sin is not allowed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6:14-7:1</a:t>
            </a:r>
            <a:r>
              <a:rPr lang="en-US" dirty="0">
                <a:latin typeface="Calibri" panose="020F0502020204030204" pitchFamily="34" charset="0"/>
                <a:ea typeface="Calibri" panose="020F0502020204030204" pitchFamily="34" charset="0"/>
                <a:cs typeface="Times New Roman" panose="02020603050405020304" pitchFamily="18" charset="0"/>
              </a:rPr>
              <a:t> – No fellowship, come out from among them, cleanse ourselves, perfect holiness.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Christians are not to have anything to do with ANY KIND of sin, regardless of the PERSON INVOLVED.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inappropriate to use the text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b="1" dirty="0">
                <a:latin typeface="Calibri" panose="020F0502020204030204" pitchFamily="34" charset="0"/>
                <a:ea typeface="Calibri" panose="020F0502020204030204" pitchFamily="34" charset="0"/>
                <a:cs typeface="Times New Roman" panose="02020603050405020304" pitchFamily="18" charset="0"/>
              </a:rPr>
              <a:t> to advocate continued fellowship with those teaching error, and/or living in sin. THE CONTEXT DOES NOT ALLOW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Another Consideration – Strong and Weak</a:t>
            </a: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12</a:t>
            </a:fld>
            <a:endParaRPr lang="en-US"/>
          </a:p>
        </p:txBody>
      </p:sp>
    </p:spTree>
    <p:extLst>
      <p:ext uri="{BB962C8B-B14F-4D97-AF65-F5344CB8AC3E}">
        <p14:creationId xmlns:p14="http://schemas.microsoft.com/office/powerpoint/2010/main" val="244536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Another Consideration – Strong and Weak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Strong</a:t>
            </a:r>
            <a:r>
              <a:rPr lang="en-US" dirty="0">
                <a:latin typeface="Calibri" panose="020F0502020204030204" pitchFamily="34" charset="0"/>
                <a:ea typeface="Calibri" panose="020F0502020204030204" pitchFamily="34" charset="0"/>
                <a:cs typeface="Times New Roman" panose="02020603050405020304" pitchFamily="18" charset="0"/>
              </a:rPr>
              <a:t> – the knowledgeable – strength of conscience in eating/observing.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Weak</a:t>
            </a:r>
            <a:r>
              <a:rPr lang="en-US" dirty="0">
                <a:latin typeface="Calibri" panose="020F0502020204030204" pitchFamily="34" charset="0"/>
                <a:ea typeface="Calibri" panose="020F0502020204030204" pitchFamily="34" charset="0"/>
                <a:cs typeface="Times New Roman" panose="02020603050405020304" pitchFamily="18" charset="0"/>
              </a:rPr>
              <a:t> – lacking knowledge – weakness of conscience in eating/observing.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Homer Hailey and Ed Harrell: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Who is strong and who is weak?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14:2</a:t>
            </a:r>
            <a:r>
              <a:rPr lang="en-US" dirty="0">
                <a:latin typeface="Calibri" panose="020F0502020204030204" pitchFamily="34" charset="0"/>
                <a:ea typeface="Calibri" panose="020F0502020204030204" pitchFamily="34" charset="0"/>
                <a:cs typeface="Times New Roman" panose="02020603050405020304" pitchFamily="18" charset="0"/>
              </a:rPr>
              <a:t> – The strong believes he can, the weak does not.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Homer Hailey – would be the strong</a:t>
            </a:r>
            <a:r>
              <a:rPr lang="en-US" dirty="0">
                <a:latin typeface="Calibri" panose="020F0502020204030204" pitchFamily="34" charset="0"/>
                <a:ea typeface="Calibri" panose="020F0502020204030204" pitchFamily="34" charset="0"/>
                <a:cs typeface="Times New Roman" panose="02020603050405020304" pitchFamily="18" charset="0"/>
              </a:rPr>
              <a:t> – “believes that those who are baptized into Christ may remain in their present marital state” (Ed Harrell, </a:t>
            </a:r>
            <a:r>
              <a:rPr lang="en-US" i="1" dirty="0">
                <a:latin typeface="Calibri" panose="020F0502020204030204" pitchFamily="34" charset="0"/>
                <a:ea typeface="Calibri" panose="020F0502020204030204" pitchFamily="34" charset="0"/>
                <a:cs typeface="Times New Roman" panose="02020603050405020304" pitchFamily="18" charset="0"/>
              </a:rPr>
              <a:t>“Homer Hailey: False Teacher?”</a:t>
            </a:r>
            <a:r>
              <a:rPr lang="en-US" dirty="0">
                <a:latin typeface="Calibri" panose="020F0502020204030204" pitchFamily="34" charset="0"/>
                <a:ea typeface="Calibri" panose="020F0502020204030204" pitchFamily="34" charset="0"/>
                <a:cs typeface="Times New Roman" panose="02020603050405020304" pitchFamily="18" charset="0"/>
              </a:rPr>
              <a:t>, Christianity Magazine, Vol 5, No 11, November 1988, p 6).</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Ed Harrell – would be the weak</a:t>
            </a:r>
            <a:r>
              <a:rPr lang="en-US" dirty="0">
                <a:latin typeface="Calibri" panose="020F0502020204030204" pitchFamily="34" charset="0"/>
                <a:ea typeface="Calibri" panose="020F0502020204030204" pitchFamily="34" charset="0"/>
                <a:cs typeface="Times New Roman" panose="02020603050405020304" pitchFamily="18" charset="0"/>
              </a:rPr>
              <a:t> – “I have discussed the matter with brother Hailey on more than one occasion, and, although I am impressed by the erudition and sincerity of his arguments, </a:t>
            </a:r>
            <a:r>
              <a:rPr lang="en-US" b="1" dirty="0">
                <a:latin typeface="Calibri" panose="020F0502020204030204" pitchFamily="34" charset="0"/>
                <a:ea typeface="Calibri" panose="020F0502020204030204" pitchFamily="34" charset="0"/>
                <a:cs typeface="Times New Roman" panose="02020603050405020304" pitchFamily="18" charset="0"/>
              </a:rPr>
              <a:t>I do not believe that he is correct. </a:t>
            </a:r>
            <a:r>
              <a:rPr lang="en-US" dirty="0">
                <a:latin typeface="Calibri" panose="020F0502020204030204" pitchFamily="34" charset="0"/>
                <a:ea typeface="Calibri" panose="020F0502020204030204" pitchFamily="34" charset="0"/>
                <a:cs typeface="Times New Roman" panose="02020603050405020304" pitchFamily="18" charset="0"/>
              </a:rPr>
              <a:t>(emphasis mine, JC)” (Ibid.)</a:t>
            </a:r>
          </a:p>
          <a:p>
            <a:pPr marL="742950" marR="0" lvl="1" indent="-285750">
              <a:lnSpc>
                <a:spcPct val="107000"/>
              </a:lnSpc>
              <a:spcBef>
                <a:spcPts val="0"/>
              </a:spcBef>
              <a:spcAft>
                <a:spcPts val="80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Are we willing to say the strong brother is the one who believes that which is contrary to the teaching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13</a:t>
            </a:fld>
            <a:endParaRPr lang="en-US"/>
          </a:p>
        </p:txBody>
      </p:sp>
    </p:spTree>
    <p:extLst>
      <p:ext uri="{BB962C8B-B14F-4D97-AF65-F5344CB8AC3E}">
        <p14:creationId xmlns:p14="http://schemas.microsoft.com/office/powerpoint/2010/main" val="358832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Romans 14 considers MATTERS OF INDIFFERENCE. That is all the context allows. Men like Ed Harrell have falsely included “matters of moral and doctrinal import” so as to maintain fellowship with false teachers, and those practicing sin.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be aware of this issue, and of the error brought forth and propagated during it. We must continue to follow the truth,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“contend earnestly for the faith” (Jude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there must also be factions among you, that those who are approved may be recognized among you” (1 Corinthians 11:19)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teaching of this error on Romans 14 and fellowship by Ed Harrell and others has exposed them as being unapproved to God.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Those who teach, advocate, believe, and practice the same are unapproved.</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Let us make sure we are approved before God, following His inspired word.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14</a:t>
            </a:fld>
            <a:endParaRPr lang="en-US"/>
          </a:p>
        </p:txBody>
      </p:sp>
    </p:spTree>
    <p:extLst>
      <p:ext uri="{BB962C8B-B14F-4D97-AF65-F5344CB8AC3E}">
        <p14:creationId xmlns:p14="http://schemas.microsoft.com/office/powerpoint/2010/main" val="381187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Lingering Error from the Past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Homer Hailey teaches false doctrine.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Hailey’s long held view on marriage, divorce, and remarriage:</a:t>
            </a:r>
            <a:r>
              <a:rPr lang="en-US" dirty="0">
                <a:latin typeface="Calibri" panose="020F0502020204030204" pitchFamily="34" charset="0"/>
                <a:ea typeface="Calibri" panose="020F0502020204030204" pitchFamily="34" charset="0"/>
                <a:cs typeface="Times New Roman" panose="02020603050405020304" pitchFamily="18" charset="0"/>
              </a:rPr>
              <a:t> “This book sets forth my position on the subject of the divorced and remarried who would come to God, and my reasons for holding it…The question is: Does God require those who were married, divorced and remarried while in the world and who would obey the gospel to separate after they become Christians; or does He accept their marriage as lawful?  I believe that He accepts them without requiring their separation and I shall show the reasons why." (Homer Hailey, </a:t>
            </a:r>
            <a:r>
              <a:rPr lang="en-US" i="1" dirty="0">
                <a:latin typeface="Calibri" panose="020F0502020204030204" pitchFamily="34" charset="0"/>
                <a:ea typeface="Calibri" panose="020F0502020204030204" pitchFamily="34" charset="0"/>
                <a:cs typeface="Times New Roman" panose="02020603050405020304" pitchFamily="18" charset="0"/>
              </a:rPr>
              <a:t>The Divorced and Remarried Who Would Come To God</a:t>
            </a:r>
            <a:r>
              <a:rPr lang="en-US" dirty="0">
                <a:latin typeface="Calibri" panose="020F0502020204030204" pitchFamily="34" charset="0"/>
                <a:ea typeface="Calibri" panose="020F0502020204030204" pitchFamily="34" charset="0"/>
                <a:cs typeface="Times New Roman" panose="02020603050405020304" pitchFamily="18" charset="0"/>
              </a:rPr>
              <a:t>, Las Vegas, Nevada, Nevada Publications, © 1991, revised edition, © 1998.  pp 5, 8)</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Hailey believed that alien sinners were not amenable to the Law of Christ in the gospel, and therefore were not amenable to the marriage law taught by Christ in Matthew 19, etc. until they were baptized.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This is false doctrine. However, not our purpose in this sermon to examine this particular error.</a:t>
            </a:r>
            <a:r>
              <a:rPr lang="en-US" dirty="0">
                <a:latin typeface="Calibri" panose="020F0502020204030204" pitchFamily="34" charset="0"/>
                <a:ea typeface="Calibri" panose="020F0502020204030204" pitchFamily="34" charset="0"/>
                <a:cs typeface="Times New Roman" panose="02020603050405020304" pitchFamily="18" charset="0"/>
              </a:rPr>
              <a:t>)</a:t>
            </a:r>
          </a:p>
          <a:p>
            <a:r>
              <a:rPr lang="en-US" b="1" dirty="0">
                <a:latin typeface="Calibri" panose="020F0502020204030204" pitchFamily="34" charset="0"/>
                <a:ea typeface="Calibri" panose="020F0502020204030204" pitchFamily="34" charset="0"/>
                <a:cs typeface="Times New Roman" panose="02020603050405020304" pitchFamily="18" charset="0"/>
              </a:rPr>
              <a:t>1987 Belen, New Mexico:</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3</a:t>
            </a:fld>
            <a:endParaRPr lang="en-US"/>
          </a:p>
        </p:txBody>
      </p:sp>
    </p:spTree>
    <p:extLst>
      <p:ext uri="{BB962C8B-B14F-4D97-AF65-F5344CB8AC3E}">
        <p14:creationId xmlns:p14="http://schemas.microsoft.com/office/powerpoint/2010/main" val="36787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1987 Belen, New Mexico:</a:t>
            </a:r>
            <a:r>
              <a:rPr lang="en-US" dirty="0">
                <a:latin typeface="Calibri" panose="020F0502020204030204" pitchFamily="34" charset="0"/>
                <a:ea typeface="Calibri" panose="020F0502020204030204" pitchFamily="34" charset="0"/>
                <a:cs typeface="Times New Roman" panose="02020603050405020304" pitchFamily="18" charset="0"/>
              </a:rPr>
              <a:t> Hailey met privately with a couple who were in an unscriptural marriage (married before baptized). Hailey told them, according to what he believed on the subject, that their marriage was legitimate before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1988 Belen, New Mexico:</a:t>
            </a:r>
            <a:r>
              <a:rPr lang="en-US" dirty="0">
                <a:latin typeface="Calibri" panose="020F0502020204030204" pitchFamily="34" charset="0"/>
                <a:ea typeface="Calibri" panose="020F0502020204030204" pitchFamily="34" charset="0"/>
                <a:cs typeface="Times New Roman" panose="02020603050405020304" pitchFamily="18" charset="0"/>
              </a:rPr>
              <a:t> Hailey’s private discussion with the couple became known to the church. Hailey was asked to come discuss his position on the subject with the congregation more thoroughly. </a:t>
            </a:r>
            <a:r>
              <a:rPr lang="en-US" b="1" dirty="0">
                <a:latin typeface="Calibri" panose="020F0502020204030204" pitchFamily="34" charset="0"/>
                <a:ea typeface="Calibri" panose="020F0502020204030204" pitchFamily="34" charset="0"/>
                <a:cs typeface="Times New Roman" panose="02020603050405020304" pitchFamily="18" charset="0"/>
              </a:rPr>
              <a:t>Hailey affirmed and taught his erroneous position.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Following:</a:t>
            </a:r>
            <a:r>
              <a:rPr lang="en-US" dirty="0">
                <a:latin typeface="Calibri" panose="020F0502020204030204" pitchFamily="34" charset="0"/>
                <a:ea typeface="Calibri" panose="020F0502020204030204" pitchFamily="34" charset="0"/>
                <a:cs typeface="Times New Roman" panose="02020603050405020304" pitchFamily="18" charset="0"/>
              </a:rPr>
              <a:t> Many efforts were made by various brethren to sit with Hailey and study the subject further, but none were ever successful as he refused to do so.</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November 1988:</a:t>
            </a:r>
            <a:r>
              <a:rPr lang="en-US" dirty="0">
                <a:latin typeface="Calibri" panose="020F0502020204030204" pitchFamily="34" charset="0"/>
                <a:ea typeface="Calibri" panose="020F0502020204030204" pitchFamily="34" charset="0"/>
                <a:cs typeface="Times New Roman" panose="02020603050405020304" pitchFamily="18" charset="0"/>
              </a:rPr>
              <a:t> After the several efforts to study with Hailey, men involved in the conflict went public with the issue in an article published in the </a:t>
            </a:r>
            <a:r>
              <a:rPr lang="en-US" i="1" dirty="0">
                <a:latin typeface="Calibri" panose="020F0502020204030204" pitchFamily="34" charset="0"/>
                <a:ea typeface="Calibri" panose="020F0502020204030204" pitchFamily="34" charset="0"/>
                <a:cs typeface="Times New Roman" panose="02020603050405020304" pitchFamily="18" charset="0"/>
              </a:rPr>
              <a:t>Guardian of Truth </a:t>
            </a:r>
            <a:r>
              <a:rPr lang="en-US" dirty="0">
                <a:latin typeface="Calibri" panose="020F0502020204030204" pitchFamily="34" charset="0"/>
                <a:ea typeface="Calibri" panose="020F0502020204030204" pitchFamily="34" charset="0"/>
                <a:cs typeface="Times New Roman" panose="02020603050405020304" pitchFamily="18" charset="0"/>
              </a:rPr>
              <a:t>magazine.</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Ed Harrell defends Homer Hailey in articles about fellowship.</a:t>
            </a: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4</a:t>
            </a:fld>
            <a:endParaRPr lang="en-US"/>
          </a:p>
        </p:txBody>
      </p:sp>
    </p:spTree>
    <p:extLst>
      <p:ext uri="{BB962C8B-B14F-4D97-AF65-F5344CB8AC3E}">
        <p14:creationId xmlns:p14="http://schemas.microsoft.com/office/powerpoint/2010/main" val="19392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Ed Harrell defends Homer Hailey in articles about fellowship.</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November 1988:</a:t>
            </a:r>
            <a:r>
              <a:rPr lang="en-US" dirty="0">
                <a:latin typeface="Calibri" panose="020F0502020204030204" pitchFamily="34" charset="0"/>
                <a:ea typeface="Calibri" panose="020F0502020204030204" pitchFamily="34" charset="0"/>
                <a:cs typeface="Times New Roman" panose="02020603050405020304" pitchFamily="18" charset="0"/>
              </a:rPr>
              <a:t> Ed Harrell published an article in </a:t>
            </a:r>
            <a:r>
              <a:rPr lang="en-US" i="1" dirty="0">
                <a:latin typeface="Calibri" panose="020F0502020204030204" pitchFamily="34" charset="0"/>
                <a:ea typeface="Calibri" panose="020F0502020204030204" pitchFamily="34" charset="0"/>
                <a:cs typeface="Times New Roman" panose="02020603050405020304" pitchFamily="18" charset="0"/>
              </a:rPr>
              <a:t>Christianity Magazine</a:t>
            </a:r>
            <a:r>
              <a:rPr lang="en-US" dirty="0">
                <a:latin typeface="Calibri" panose="020F0502020204030204" pitchFamily="34" charset="0"/>
                <a:ea typeface="Calibri" panose="020F0502020204030204" pitchFamily="34" charset="0"/>
                <a:cs typeface="Times New Roman" panose="02020603050405020304" pitchFamily="18" charset="0"/>
              </a:rPr>
              <a:t> defending Homer Hailey in light of the publication of the article concerning the issue in Belen, New Mexico.</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then, is my personal defense of Homer Hailey as a man who has earned the respect and esteem of the Christians of our time. Or, more accurately, it is my explanation of why Hailey has won wide esteem among Christians </a:t>
            </a:r>
            <a:r>
              <a:rPr lang="en-US" b="1" dirty="0">
                <a:latin typeface="Calibri" panose="020F0502020204030204" pitchFamily="34" charset="0"/>
                <a:ea typeface="Calibri" panose="020F0502020204030204" pitchFamily="34" charset="0"/>
                <a:cs typeface="Times New Roman" panose="02020603050405020304" pitchFamily="18" charset="0"/>
              </a:rPr>
              <a:t>in spite of his views on the subject of divorce and remarriage.</a:t>
            </a:r>
            <a:r>
              <a:rPr lang="en-US" dirty="0">
                <a:latin typeface="Calibri" panose="020F0502020204030204" pitchFamily="34" charset="0"/>
                <a:ea typeface="Calibri" panose="020F0502020204030204" pitchFamily="34" charset="0"/>
                <a:cs typeface="Times New Roman" panose="02020603050405020304" pitchFamily="18" charset="0"/>
              </a:rPr>
              <a:t> (emphasis mine, JC)” (Ed Harrell, </a:t>
            </a:r>
            <a:r>
              <a:rPr lang="en-US" i="1" dirty="0">
                <a:latin typeface="Calibri" panose="020F0502020204030204" pitchFamily="34" charset="0"/>
                <a:ea typeface="Calibri" panose="020F0502020204030204" pitchFamily="34" charset="0"/>
                <a:cs typeface="Times New Roman" panose="02020603050405020304" pitchFamily="18" charset="0"/>
              </a:rPr>
              <a:t>“Homer Hailey: False Teacher?”</a:t>
            </a:r>
            <a:r>
              <a:rPr lang="en-US" dirty="0">
                <a:latin typeface="Calibri" panose="020F0502020204030204" pitchFamily="34" charset="0"/>
                <a:ea typeface="Calibri" panose="020F0502020204030204" pitchFamily="34" charset="0"/>
                <a:cs typeface="Times New Roman" panose="02020603050405020304" pitchFamily="18" charset="0"/>
              </a:rPr>
              <a:t>, Christianity Magazine, Vol 5, No 11, November 1988, p 6)</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“Homer Hailey believes that those who are baptized into Christ may remain in their present marital state…I have discussed the matter with brother Hailey on more than one occasion, and, although I am impressed by the erudition and sincerity of his arguments, </a:t>
            </a:r>
            <a:r>
              <a:rPr lang="en-US" b="1" dirty="0">
                <a:latin typeface="Calibri" panose="020F0502020204030204" pitchFamily="34" charset="0"/>
                <a:ea typeface="Calibri" panose="020F0502020204030204" pitchFamily="34" charset="0"/>
                <a:cs typeface="Times New Roman" panose="02020603050405020304" pitchFamily="18" charset="0"/>
              </a:rPr>
              <a:t>I do not believe that he is correct. </a:t>
            </a:r>
            <a:r>
              <a:rPr lang="en-US" dirty="0">
                <a:latin typeface="Calibri" panose="020F0502020204030204" pitchFamily="34" charset="0"/>
                <a:ea typeface="Calibri" panose="020F0502020204030204" pitchFamily="34" charset="0"/>
                <a:cs typeface="Times New Roman" panose="02020603050405020304" pitchFamily="18" charset="0"/>
              </a:rPr>
              <a:t>(emphasis mine, JC)</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(Ibid.)</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 this article, Harrell alluded to the teaching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b="1" dirty="0">
                <a:latin typeface="Calibri" panose="020F0502020204030204" pitchFamily="34" charset="0"/>
                <a:ea typeface="Calibri" panose="020F0502020204030204" pitchFamily="34" charset="0"/>
                <a:cs typeface="Times New Roman" panose="02020603050405020304" pitchFamily="18" charset="0"/>
              </a:rPr>
              <a:t>, applying it to the situation with Homer Hailey, and Harrell’s reasoning for not severing fellowship with him in spite of his teaching on marriage, divorce, and remarriage.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February 1989 – June 1990:</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5</a:t>
            </a:fld>
            <a:endParaRPr lang="en-US"/>
          </a:p>
        </p:txBody>
      </p:sp>
    </p:spTree>
    <p:extLst>
      <p:ext uri="{BB962C8B-B14F-4D97-AF65-F5344CB8AC3E}">
        <p14:creationId xmlns:p14="http://schemas.microsoft.com/office/powerpoint/2010/main" val="126635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February 1989 – June 1990:</a:t>
            </a:r>
            <a:r>
              <a:rPr lang="en-US" dirty="0">
                <a:latin typeface="Calibri" panose="020F0502020204030204" pitchFamily="34" charset="0"/>
                <a:ea typeface="Calibri" panose="020F0502020204030204" pitchFamily="34" charset="0"/>
                <a:cs typeface="Times New Roman" panose="02020603050405020304" pitchFamily="18" charset="0"/>
              </a:rPr>
              <a:t> Ed Harrell published 16 articles on </a:t>
            </a:r>
            <a:r>
              <a:rPr lang="en-US" b="1" dirty="0">
                <a:latin typeface="Calibri" panose="020F0502020204030204" pitchFamily="34" charset="0"/>
                <a:ea typeface="Calibri" panose="020F0502020204030204" pitchFamily="34" charset="0"/>
                <a:cs typeface="Times New Roman" panose="02020603050405020304" pitchFamily="18" charset="0"/>
              </a:rPr>
              <a:t>“The Bounds of Christian Unity”</a:t>
            </a:r>
            <a:r>
              <a:rPr lang="en-US" dirty="0">
                <a:latin typeface="Calibri" panose="020F0502020204030204" pitchFamily="34" charset="0"/>
                <a:ea typeface="Calibri" panose="020F0502020204030204" pitchFamily="34" charset="0"/>
                <a:cs typeface="Times New Roman" panose="02020603050405020304" pitchFamily="18" charset="0"/>
              </a:rPr>
              <a:t> in </a:t>
            </a:r>
            <a:r>
              <a:rPr lang="en-US" i="1" dirty="0">
                <a:latin typeface="Calibri" panose="020F0502020204030204" pitchFamily="34" charset="0"/>
                <a:ea typeface="Calibri" panose="020F0502020204030204" pitchFamily="34" charset="0"/>
                <a:cs typeface="Times New Roman" panose="02020603050405020304" pitchFamily="18" charset="0"/>
              </a:rPr>
              <a:t>Christianity Magazine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These articles are Harrell’s explanation of his position regarding maintaining fellowship with those who believe and teach false doctrine (specifically Homer Hailey).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discussed his views on fellowship and Romans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Lingering Effects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Why discuss things which happened so long ago?</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articles written by Ed Harrell concerning his erroneous views of fellowship and Romans 14 </a:t>
            </a:r>
            <a:r>
              <a:rPr lang="en-US" b="1" dirty="0">
                <a:latin typeface="Calibri" panose="020F0502020204030204" pitchFamily="34" charset="0"/>
                <a:ea typeface="Calibri" panose="020F0502020204030204" pitchFamily="34" charset="0"/>
                <a:cs typeface="Times New Roman" panose="02020603050405020304" pitchFamily="18" charset="0"/>
              </a:rPr>
              <a:t>have been printed, reprinted, and circulated for many to read.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These views have been adapted and espoused by many Christians, and fellowship has been maintained with false teachers, and those who are involved in various sinful practices. (Many as a direct result from these events.)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Example: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Shane Scott, a professor at Florida College, advocated non-literal interpretations of the creation account in Genesis 1 and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fact, in </a:t>
            </a:r>
            <a:r>
              <a:rPr lang="en-US" i="1" dirty="0">
                <a:latin typeface="Calibri" panose="020F0502020204030204" pitchFamily="34" charset="0"/>
                <a:ea typeface="Calibri" panose="020F0502020204030204" pitchFamily="34" charset="0"/>
                <a:cs typeface="Times New Roman" panose="02020603050405020304" pitchFamily="18" charset="0"/>
              </a:rPr>
              <a:t>Sentry Magazine</a:t>
            </a:r>
            <a:r>
              <a:rPr lang="en-US" dirty="0">
                <a:latin typeface="Calibri" panose="020F0502020204030204" pitchFamily="34" charset="0"/>
                <a:ea typeface="Calibri" panose="020F0502020204030204" pitchFamily="34" charset="0"/>
                <a:cs typeface="Times New Roman" panose="02020603050405020304" pitchFamily="18" charset="0"/>
              </a:rPr>
              <a:t> (Vol. 21, No. 1), Shane stated, “I believe…that the days of Genesis 1 should not be interpreted literally.” (</a:t>
            </a:r>
            <a:r>
              <a:rPr lang="en-US" i="1" dirty="0">
                <a:latin typeface="Calibri" panose="020F0502020204030204" pitchFamily="34" charset="0"/>
                <a:ea typeface="Calibri" panose="020F0502020204030204" pitchFamily="34" charset="0"/>
                <a:cs typeface="Times New Roman" panose="02020603050405020304" pitchFamily="18" charset="0"/>
              </a:rPr>
              <a:t>Creation of the inanimate present order of the physical universe was not instantaneous, but slowly developed over a vast amount of time.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 spite of the obvious contradiction to the scriptural account that Scott advocates, many have continued fellowship with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Recently, a congregation in the Ft. Worth area where I grew up had Shane Scott for a gospel meeting.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These are results of continued misapplication of Romans 14 (among other more fundamental misunderstandings and adapted error concerning fellowship). We should take heed, and revisit the topic so as to discern the truth, and follow the truth.</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Romans 14 and Fellowship</a:t>
            </a: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6</a:t>
            </a:fld>
            <a:endParaRPr lang="en-US"/>
          </a:p>
        </p:txBody>
      </p:sp>
    </p:spTree>
    <p:extLst>
      <p:ext uri="{BB962C8B-B14F-4D97-AF65-F5344CB8AC3E}">
        <p14:creationId xmlns:p14="http://schemas.microsoft.com/office/powerpoint/2010/main" val="378573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Romans 14 and Fellowship</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Who should we receive, or not receive?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Receive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14:1</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15:7</a:t>
            </a:r>
            <a:r>
              <a:rPr lang="en-US" dirty="0">
                <a:latin typeface="Calibri" panose="020F0502020204030204" pitchFamily="34" charset="0"/>
                <a:ea typeface="Calibri" panose="020F0502020204030204" pitchFamily="34" charset="0"/>
                <a:cs typeface="Times New Roman" panose="02020603050405020304" pitchFamily="18" charset="0"/>
              </a:rPr>
              <a:t> – obvious obligation to receive one within the context considered in this passage.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Do not receive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John 9-11</a:t>
            </a:r>
            <a:r>
              <a:rPr lang="en-US" dirty="0">
                <a:latin typeface="Calibri" panose="020F0502020204030204" pitchFamily="34" charset="0"/>
                <a:ea typeface="Calibri" panose="020F0502020204030204" pitchFamily="34" charset="0"/>
                <a:cs typeface="Times New Roman" panose="02020603050405020304" pitchFamily="18" charset="0"/>
              </a:rPr>
              <a:t> – obvious obligation NOT to receive one within the context considered in this passage.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are charged with the task of distinguishing between who we should receive and not receive.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To receive one we are not authorized to receive is sin.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To not receive one we are commanded to receive is sin.</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Romans 14 – Receive</a:t>
            </a: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7</a:t>
            </a:fld>
            <a:endParaRPr lang="en-US"/>
          </a:p>
        </p:txBody>
      </p:sp>
    </p:spTree>
    <p:extLst>
      <p:ext uri="{BB962C8B-B14F-4D97-AF65-F5344CB8AC3E}">
        <p14:creationId xmlns:p14="http://schemas.microsoft.com/office/powerpoint/2010/main" val="146839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Romans 14 – Receive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This requires reception of one </a:t>
            </a:r>
            <a:r>
              <a:rPr lang="en-US" i="1" dirty="0">
                <a:latin typeface="Calibri" panose="020F0502020204030204" pitchFamily="34" charset="0"/>
                <a:ea typeface="Calibri" panose="020F0502020204030204" pitchFamily="34" charset="0"/>
                <a:cs typeface="Times New Roman" panose="02020603050405020304" pitchFamily="18" charset="0"/>
              </a:rPr>
              <a:t>who God has received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“weak in the faith”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concerning eating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Observance of days) – each be FULLY CONVINCED in OWN mind.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doubt = not fully convinced = not from faith = weak in faith</a:t>
            </a:r>
            <a:r>
              <a:rPr lang="en-US" dirty="0">
                <a:latin typeface="Calibri" panose="020F0502020204030204" pitchFamily="34" charset="0"/>
                <a:ea typeface="Calibri" panose="020F0502020204030204" pitchFamily="34" charset="0"/>
                <a:cs typeface="Times New Roman" panose="02020603050405020304" pitchFamily="18" charset="0"/>
              </a:rPr>
              <a:t> (If eat while doubting you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a:t>
            </a:r>
            <a:r>
              <a:rPr lang="en-US" dirty="0">
                <a:latin typeface="Calibri" panose="020F0502020204030204" pitchFamily="34" charset="0"/>
                <a:ea typeface="Calibri" panose="020F0502020204030204" pitchFamily="34" charset="0"/>
                <a:cs typeface="Times New Roman" panose="02020603050405020304" pitchFamily="18" charset="0"/>
              </a:rPr>
              <a:t> – do not judge or despise in this matter:</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Eating of meat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Observance of days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BOTH:</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3b-4)</a:t>
            </a:r>
            <a:r>
              <a:rPr lang="en-US" dirty="0">
                <a:latin typeface="Calibri" panose="020F0502020204030204" pitchFamily="34" charset="0"/>
                <a:ea typeface="Calibri" panose="020F0502020204030204" pitchFamily="34" charset="0"/>
                <a:cs typeface="Times New Roman" panose="02020603050405020304" pitchFamily="18" charset="0"/>
              </a:rPr>
              <a:t> – Received by God; made to stand by God.</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Eats/does not eat, observes/does not observe – </a:t>
            </a:r>
            <a:r>
              <a:rPr lang="en-US" b="1" u="sng" dirty="0">
                <a:latin typeface="Calibri" panose="020F0502020204030204" pitchFamily="34" charset="0"/>
                <a:ea typeface="Calibri" panose="020F0502020204030204" pitchFamily="34" charset="0"/>
                <a:cs typeface="Times New Roman" panose="02020603050405020304" pitchFamily="18" charset="0"/>
              </a:rPr>
              <a:t>TO THE LORD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HOW/WHY:</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nothing unclean (in this context)</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food does not commend us to God; for neither if we eat are we the better, nor if we do not eat are we the worse” (1 Corinthians 8:8)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topic of difference in Romans 14 concerns MATTERS OF INDIFERENCE TO GOD (Meats and days).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Ed Harrell on Romans 14:</a:t>
            </a:r>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8</a:t>
            </a:fld>
            <a:endParaRPr lang="en-US"/>
          </a:p>
        </p:txBody>
      </p:sp>
    </p:spTree>
    <p:extLst>
      <p:ext uri="{BB962C8B-B14F-4D97-AF65-F5344CB8AC3E}">
        <p14:creationId xmlns:p14="http://schemas.microsoft.com/office/powerpoint/2010/main" val="275263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Ed Harrell on Romans 14: </a:t>
            </a:r>
            <a:r>
              <a:rPr lang="en-US" dirty="0">
                <a:latin typeface="Calibri" panose="020F0502020204030204" pitchFamily="34" charset="0"/>
                <a:ea typeface="Calibri" panose="020F0502020204030204" pitchFamily="34" charset="0"/>
                <a:cs typeface="Times New Roman" panose="02020603050405020304" pitchFamily="18" charset="0"/>
              </a:rPr>
              <a:t>“Specifically, Paul teaches that those who retained conscientious scruples about various rituals of the law should understand that </a:t>
            </a:r>
            <a:r>
              <a:rPr lang="en-US" b="1" dirty="0">
                <a:latin typeface="Calibri" panose="020F0502020204030204" pitchFamily="34" charset="0"/>
                <a:ea typeface="Calibri" panose="020F0502020204030204" pitchFamily="34" charset="0"/>
                <a:cs typeface="Times New Roman" panose="02020603050405020304" pitchFamily="18" charset="0"/>
              </a:rPr>
              <a:t>those issues were not matters bound by God</a:t>
            </a:r>
            <a:r>
              <a:rPr lang="en-US" dirty="0">
                <a:latin typeface="Calibri" panose="020F0502020204030204" pitchFamily="34" charset="0"/>
                <a:ea typeface="Calibri" panose="020F0502020204030204" pitchFamily="34" charset="0"/>
                <a:cs typeface="Times New Roman" panose="02020603050405020304" pitchFamily="18" charset="0"/>
              </a:rPr>
              <a:t> (emphasis mine, JC). But the intent of the passage </a:t>
            </a:r>
            <a:r>
              <a:rPr lang="en-US" b="1" dirty="0">
                <a:latin typeface="Calibri" panose="020F0502020204030204" pitchFamily="34" charset="0"/>
                <a:ea typeface="Calibri" panose="020F0502020204030204" pitchFamily="34" charset="0"/>
                <a:cs typeface="Times New Roman" panose="02020603050405020304" pitchFamily="18" charset="0"/>
              </a:rPr>
              <a:t>clearly encompasses more than that clarification</a:t>
            </a:r>
            <a:r>
              <a:rPr lang="en-US" dirty="0">
                <a:latin typeface="Calibri" panose="020F0502020204030204" pitchFamily="34" charset="0"/>
                <a:ea typeface="Calibri" panose="020F0502020204030204" pitchFamily="34" charset="0"/>
                <a:cs typeface="Times New Roman" panose="02020603050405020304" pitchFamily="18" charset="0"/>
              </a:rPr>
              <a:t> (?, emphasis mine, JC). The subject of Romans 14 is the question of brotherly disagreements.” (Ed Harrell – </a:t>
            </a:r>
            <a:r>
              <a:rPr lang="en-US" i="1" dirty="0">
                <a:latin typeface="Calibri" panose="020F0502020204030204" pitchFamily="34" charset="0"/>
                <a:ea typeface="Calibri" panose="020F0502020204030204" pitchFamily="34" charset="0"/>
                <a:cs typeface="Times New Roman" panose="02020603050405020304" pitchFamily="18" charset="0"/>
              </a:rPr>
              <a:t>“The Bounds of Christian Unity 3”</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Christianity Magazine</a:t>
            </a:r>
            <a:r>
              <a:rPr lang="en-US" dirty="0">
                <a:latin typeface="Calibri" panose="020F0502020204030204" pitchFamily="34" charset="0"/>
                <a:ea typeface="Calibri" panose="020F0502020204030204" pitchFamily="34" charset="0"/>
                <a:cs typeface="Times New Roman" panose="02020603050405020304" pitchFamily="18" charset="0"/>
              </a:rPr>
              <a:t> / April 1989 p.6)</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Harrell admits that the things mentioned by Paul (eating meats/observing days) were matters </a:t>
            </a:r>
            <a:r>
              <a:rPr lang="en-US" b="1" dirty="0">
                <a:latin typeface="Calibri" panose="020F0502020204030204" pitchFamily="34" charset="0"/>
                <a:ea typeface="Calibri" panose="020F0502020204030204" pitchFamily="34" charset="0"/>
                <a:cs typeface="Times New Roman" panose="02020603050405020304" pitchFamily="18" charset="0"/>
              </a:rPr>
              <a:t>NOT BOUND BY GOD – MATTERS OF INDIFERENCE.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Harrell has the audacity to suggest </a:t>
            </a:r>
            <a:r>
              <a:rPr lang="en-US" b="1" dirty="0">
                <a:latin typeface="Calibri" panose="020F0502020204030204" pitchFamily="34" charset="0"/>
                <a:ea typeface="Calibri" panose="020F0502020204030204" pitchFamily="34" charset="0"/>
                <a:cs typeface="Times New Roman" panose="02020603050405020304" pitchFamily="18" charset="0"/>
              </a:rPr>
              <a:t>Paul’s INTENT</a:t>
            </a:r>
            <a:r>
              <a:rPr lang="en-US" dirty="0">
                <a:latin typeface="Calibri" panose="020F0502020204030204" pitchFamily="34" charset="0"/>
                <a:ea typeface="Calibri" panose="020F0502020204030204" pitchFamily="34" charset="0"/>
                <a:cs typeface="Times New Roman" panose="02020603050405020304" pitchFamily="18" charset="0"/>
              </a:rPr>
              <a:t> of the passage “clearly encompasses more than that clarification.”</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If what Paul discussed was MATTERS OF INDIFFERENCE we CANNOT include more than that principle.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“The subject of Romans 14 is the question of </a:t>
            </a:r>
            <a:r>
              <a:rPr lang="en-US" b="1" i="1" u="sng" dirty="0">
                <a:latin typeface="Calibri" panose="020F0502020204030204" pitchFamily="34" charset="0"/>
                <a:ea typeface="Calibri" panose="020F0502020204030204" pitchFamily="34" charset="0"/>
                <a:cs typeface="Times New Roman" panose="02020603050405020304" pitchFamily="18" charset="0"/>
              </a:rPr>
              <a:t>brotherly disagreements.</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Correct.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What disagreements?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 – doubtful things – concerning the individual conscience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u="sng" dirty="0">
                <a:latin typeface="Calibri" panose="020F0502020204030204" pitchFamily="34" charset="0"/>
                <a:ea typeface="Calibri" panose="020F0502020204030204" pitchFamily="34" charset="0"/>
                <a:cs typeface="Times New Roman" panose="02020603050405020304" pitchFamily="18" charset="0"/>
              </a:rPr>
              <a:t>be fully convinced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 6)</a:t>
            </a:r>
            <a:r>
              <a:rPr lang="en-US" dirty="0">
                <a:latin typeface="Calibri" panose="020F0502020204030204" pitchFamily="34" charset="0"/>
                <a:ea typeface="Calibri" panose="020F0502020204030204" pitchFamily="34" charset="0"/>
                <a:cs typeface="Times New Roman" panose="02020603050405020304" pitchFamily="18" charset="0"/>
              </a:rPr>
              <a:t> – eating meats/observing days – </a:t>
            </a:r>
            <a:r>
              <a:rPr lang="en-US" b="1" dirty="0">
                <a:latin typeface="Calibri" panose="020F0502020204030204" pitchFamily="34" charset="0"/>
                <a:ea typeface="Calibri" panose="020F0502020204030204" pitchFamily="34" charset="0"/>
                <a:cs typeface="Times New Roman" panose="02020603050405020304" pitchFamily="18" charset="0"/>
              </a:rPr>
              <a:t>MATTERS OF INDIFFERNECE.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DIVINE HERMENEUTIC </a:t>
            </a:r>
            <a:r>
              <a:rPr lang="en-US" i="1" dirty="0">
                <a:latin typeface="Calibri" panose="020F0502020204030204" pitchFamily="34" charset="0"/>
                <a:ea typeface="Calibri" panose="020F0502020204030204" pitchFamily="34" charset="0"/>
                <a:cs typeface="Times New Roman" panose="02020603050405020304" pitchFamily="18" charset="0"/>
              </a:rPr>
              <a:t>(methodological approach to interpreting scripture)</a:t>
            </a:r>
            <a:r>
              <a:rPr lang="en-US" b="1" dirty="0">
                <a:latin typeface="Calibri" panose="020F0502020204030204" pitchFamily="34" charset="0"/>
                <a:ea typeface="Calibri" panose="020F0502020204030204" pitchFamily="34" charset="0"/>
                <a:cs typeface="Times New Roman" panose="02020603050405020304" pitchFamily="18" charset="0"/>
              </a:rPr>
              <a:t> requires us to go no further than that which the passage includes!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Ed Harrell fails to respect the context of Romans 14, and stretches it beyond its proper context.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Romans 14 – In Context</a:t>
            </a:r>
          </a:p>
        </p:txBody>
      </p:sp>
      <p:sp>
        <p:nvSpPr>
          <p:cNvPr id="4" name="Slide Number Placeholder 3"/>
          <p:cNvSpPr>
            <a:spLocks noGrp="1"/>
          </p:cNvSpPr>
          <p:nvPr>
            <p:ph type="sldNum" sz="quarter" idx="10"/>
          </p:nvPr>
        </p:nvSpPr>
        <p:spPr/>
        <p:txBody>
          <a:bodyPr/>
          <a:lstStyle/>
          <a:p>
            <a:fld id="{F85E73E2-A4D0-456E-9D0C-94AA6F2015D4}" type="slidenum">
              <a:rPr lang="en-US" smtClean="0"/>
              <a:t>9</a:t>
            </a:fld>
            <a:endParaRPr lang="en-US"/>
          </a:p>
        </p:txBody>
      </p:sp>
    </p:spTree>
    <p:extLst>
      <p:ext uri="{BB962C8B-B14F-4D97-AF65-F5344CB8AC3E}">
        <p14:creationId xmlns:p14="http://schemas.microsoft.com/office/powerpoint/2010/main" val="335412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Romans 14 – In Context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Ed Harrell on Romans 14:</a:t>
            </a:r>
            <a:r>
              <a:rPr lang="en-US" dirty="0">
                <a:latin typeface="Calibri" panose="020F0502020204030204" pitchFamily="34" charset="0"/>
                <a:ea typeface="Calibri" panose="020F0502020204030204" pitchFamily="34" charset="0"/>
                <a:cs typeface="Times New Roman" panose="02020603050405020304" pitchFamily="18" charset="0"/>
              </a:rPr>
              <a:t> “It is obvious that Christians sometimes disagree about scriptural instruction, </a:t>
            </a:r>
            <a:r>
              <a:rPr lang="en-US" b="1" dirty="0">
                <a:latin typeface="Calibri" panose="020F0502020204030204" pitchFamily="34" charset="0"/>
                <a:ea typeface="Calibri" panose="020F0502020204030204" pitchFamily="34" charset="0"/>
                <a:cs typeface="Times New Roman" panose="02020603050405020304" pitchFamily="18" charset="0"/>
              </a:rPr>
              <a:t>even in matters of considerable moral and doctrinal import </a:t>
            </a:r>
            <a:r>
              <a:rPr lang="en-US" dirty="0">
                <a:latin typeface="Calibri" panose="020F0502020204030204" pitchFamily="34" charset="0"/>
                <a:ea typeface="Calibri" panose="020F0502020204030204" pitchFamily="34" charset="0"/>
                <a:cs typeface="Times New Roman" panose="02020603050405020304" pitchFamily="18" charset="0"/>
              </a:rPr>
              <a:t>(emphasis mine, JC). </a:t>
            </a:r>
            <a:r>
              <a:rPr lang="en-US" b="1" dirty="0">
                <a:latin typeface="Calibri" panose="020F0502020204030204" pitchFamily="34" charset="0"/>
                <a:ea typeface="Calibri" panose="020F0502020204030204" pitchFamily="34" charset="0"/>
                <a:cs typeface="Times New Roman" panose="02020603050405020304" pitchFamily="18" charset="0"/>
              </a:rPr>
              <a:t>In spite of these disagreements, we work and worship together </a:t>
            </a:r>
            <a:r>
              <a:rPr lang="en-US" dirty="0">
                <a:latin typeface="Calibri" panose="020F0502020204030204" pitchFamily="34" charset="0"/>
                <a:ea typeface="Calibri" panose="020F0502020204030204" pitchFamily="34" charset="0"/>
                <a:cs typeface="Times New Roman" panose="02020603050405020304" pitchFamily="18" charset="0"/>
              </a:rPr>
              <a:t>(emphasis mine, JC), leaving many </a:t>
            </a:r>
            <a:r>
              <a:rPr lang="en-US" b="1" dirty="0">
                <a:latin typeface="Calibri" panose="020F0502020204030204" pitchFamily="34" charset="0"/>
                <a:ea typeface="Calibri" panose="020F0502020204030204" pitchFamily="34" charset="0"/>
                <a:cs typeface="Times New Roman" panose="02020603050405020304" pitchFamily="18" charset="0"/>
              </a:rPr>
              <a:t>matters of individual judgment</a:t>
            </a:r>
            <a:r>
              <a:rPr lang="en-US" dirty="0">
                <a:latin typeface="Calibri" panose="020F0502020204030204" pitchFamily="34" charset="0"/>
                <a:ea typeface="Calibri" panose="020F0502020204030204" pitchFamily="34" charset="0"/>
                <a:cs typeface="Times New Roman" panose="02020603050405020304" pitchFamily="18" charset="0"/>
              </a:rPr>
              <a:t> (emphasis mine, JC) in the hands of God. That behavior, uniformly practiced throughout the history of Christianity is, I believe, the issue addressed in Romans 14 (see article number 3).” (Ed Harrell – </a:t>
            </a:r>
            <a:r>
              <a:rPr lang="en-US" i="1" dirty="0">
                <a:latin typeface="Calibri" panose="020F0502020204030204" pitchFamily="34" charset="0"/>
                <a:ea typeface="Calibri" panose="020F0502020204030204" pitchFamily="34" charset="0"/>
                <a:cs typeface="Times New Roman" panose="02020603050405020304" pitchFamily="18" charset="0"/>
              </a:rPr>
              <a:t>“The Bounds of Christian Unity 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Christianity Magazine</a:t>
            </a:r>
            <a:r>
              <a:rPr lang="en-US" dirty="0">
                <a:latin typeface="Calibri" panose="020F0502020204030204" pitchFamily="34" charset="0"/>
                <a:ea typeface="Calibri" panose="020F0502020204030204" pitchFamily="34" charset="0"/>
                <a:cs typeface="Times New Roman" panose="02020603050405020304" pitchFamily="18" charset="0"/>
              </a:rPr>
              <a:t> / May 1989 p.6)</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“matters of considerable moral and doctrinal import”?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u="sng" dirty="0">
                <a:latin typeface="Calibri" panose="020F0502020204030204" pitchFamily="34" charset="0"/>
                <a:ea typeface="Calibri" panose="020F0502020204030204" pitchFamily="34" charset="0"/>
                <a:cs typeface="Times New Roman" panose="02020603050405020304" pitchFamily="18" charset="0"/>
              </a:rPr>
              <a:t>Considers matters which are inherently clean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food does not commend us to God; for neither if we eat are we the better, nor if we do not eat are we the worse” (1 Corinthians 8:8)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Are “matters of considerable moral and doctrinal import…matters of individual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Has God left the principles of marriage, divorce, and remarriage up to our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a:t>
            </a:r>
            <a:r>
              <a:rPr lang="en-US" dirty="0">
                <a:latin typeface="Calibri" panose="020F0502020204030204" pitchFamily="34" charset="0"/>
                <a:ea typeface="Calibri" panose="020F0502020204030204" pitchFamily="34" charset="0"/>
                <a:cs typeface="Times New Roman" panose="02020603050405020304" pitchFamily="18" charset="0"/>
              </a:rPr>
              <a:t> Jesus said,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I say to you”</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(Matthew 19:9</a:t>
            </a:r>
            <a:r>
              <a:rPr lang="en-US" dirty="0">
                <a:latin typeface="Calibri" panose="020F0502020204030204" pitchFamily="34" charset="0"/>
                <a:ea typeface="Calibri" panose="020F0502020204030204" pitchFamily="34" charset="0"/>
                <a:cs typeface="Times New Roman" panose="02020603050405020304" pitchFamily="18" charset="0"/>
              </a:rPr>
              <a:t> – This was Jesus’ DIVINE LAW).</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Ed Harrell’s interpretation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r>
              <a:rPr lang="en-US" b="1" dirty="0">
                <a:latin typeface="Calibri" panose="020F0502020204030204" pitchFamily="34" charset="0"/>
                <a:ea typeface="Calibri" panose="020F0502020204030204" pitchFamily="34" charset="0"/>
                <a:cs typeface="Times New Roman" panose="02020603050405020304" pitchFamily="18" charset="0"/>
              </a:rPr>
              <a:t>, and his application to “matters of considerable moral and doctrinal import” contradict the context!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Immediate Context: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5E73E2-A4D0-456E-9D0C-94AA6F2015D4}" type="slidenum">
              <a:rPr lang="en-US" smtClean="0"/>
              <a:t>10</a:t>
            </a:fld>
            <a:endParaRPr lang="en-US"/>
          </a:p>
        </p:txBody>
      </p:sp>
    </p:spTree>
    <p:extLst>
      <p:ext uri="{BB962C8B-B14F-4D97-AF65-F5344CB8AC3E}">
        <p14:creationId xmlns:p14="http://schemas.microsoft.com/office/powerpoint/2010/main" val="225193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251D11-520B-4813-8436-4FC4FAE344B2}"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364874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51D11-520B-4813-8436-4FC4FAE344B2}"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393944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51D11-520B-4813-8436-4FC4FAE344B2}"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26202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51D11-520B-4813-8436-4FC4FAE344B2}"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224474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251D11-520B-4813-8436-4FC4FAE344B2}"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17677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51D11-520B-4813-8436-4FC4FAE344B2}"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3575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51D11-520B-4813-8436-4FC4FAE344B2}"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170955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251D11-520B-4813-8436-4FC4FAE344B2}"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400312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51D11-520B-4813-8436-4FC4FAE344B2}"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91328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251D11-520B-4813-8436-4FC4FAE344B2}"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138994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251D11-520B-4813-8436-4FC4FAE344B2}"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80590-232D-4909-892D-E440C218DE00}" type="slidenum">
              <a:rPr lang="en-US" smtClean="0"/>
              <a:t>‹#›</a:t>
            </a:fld>
            <a:endParaRPr lang="en-US"/>
          </a:p>
        </p:txBody>
      </p:sp>
    </p:spTree>
    <p:extLst>
      <p:ext uri="{BB962C8B-B14F-4D97-AF65-F5344CB8AC3E}">
        <p14:creationId xmlns:p14="http://schemas.microsoft.com/office/powerpoint/2010/main" val="372855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51D11-520B-4813-8436-4FC4FAE344B2}"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80590-232D-4909-892D-E440C218DE00}" type="slidenum">
              <a:rPr lang="en-US" smtClean="0"/>
              <a:t>‹#›</a:t>
            </a:fld>
            <a:endParaRPr lang="en-US"/>
          </a:p>
        </p:txBody>
      </p:sp>
    </p:spTree>
    <p:extLst>
      <p:ext uri="{BB962C8B-B14F-4D97-AF65-F5344CB8AC3E}">
        <p14:creationId xmlns:p14="http://schemas.microsoft.com/office/powerpoint/2010/main" val="237765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4854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fontScale="92500" lnSpcReduction="10000"/>
          </a:bodyPr>
          <a:lstStyle/>
          <a:p>
            <a:pPr marL="0" indent="0" algn="ctr">
              <a:buNone/>
            </a:pPr>
            <a:r>
              <a:rPr lang="en-US" sz="3900" b="1" dirty="0">
                <a:solidFill>
                  <a:schemeClr val="bg1"/>
                </a:solidFill>
              </a:rPr>
              <a:t>Romans 14 – In Context</a:t>
            </a:r>
          </a:p>
          <a:p>
            <a:pPr marL="0" indent="0" algn="just">
              <a:buNone/>
            </a:pPr>
            <a:r>
              <a:rPr lang="en-US" sz="3000" b="1" u="sng" dirty="0">
                <a:solidFill>
                  <a:schemeClr val="bg1"/>
                </a:solidFill>
              </a:rPr>
              <a:t>Ed Harrell on Romans 14:</a:t>
            </a:r>
            <a:r>
              <a:rPr lang="en-US" sz="3000" dirty="0">
                <a:solidFill>
                  <a:schemeClr val="bg1"/>
                </a:solidFill>
              </a:rPr>
              <a:t> “It is obvious that Christians sometimes disagree about scriptural instruction, </a:t>
            </a:r>
            <a:r>
              <a:rPr lang="en-US" sz="3000" b="1" u="sng" dirty="0">
                <a:solidFill>
                  <a:schemeClr val="bg1"/>
                </a:solidFill>
              </a:rPr>
              <a:t>even in matters of considerable moral and doctrinal import </a:t>
            </a:r>
            <a:r>
              <a:rPr lang="en-US" sz="3000" dirty="0">
                <a:solidFill>
                  <a:schemeClr val="bg1"/>
                </a:solidFill>
              </a:rPr>
              <a:t>(emphasis mine, JC). </a:t>
            </a:r>
            <a:r>
              <a:rPr lang="en-US" sz="3000" b="1" u="sng" dirty="0">
                <a:solidFill>
                  <a:schemeClr val="bg1"/>
                </a:solidFill>
              </a:rPr>
              <a:t>In spite of these disagreements, we work and worship together</a:t>
            </a:r>
            <a:r>
              <a:rPr lang="en-US" sz="3000" dirty="0">
                <a:solidFill>
                  <a:schemeClr val="bg1"/>
                </a:solidFill>
              </a:rPr>
              <a:t> (emphasis mine, JC), leaving many </a:t>
            </a:r>
            <a:r>
              <a:rPr lang="en-US" sz="3000" b="1" u="sng" dirty="0">
                <a:solidFill>
                  <a:schemeClr val="bg1"/>
                </a:solidFill>
              </a:rPr>
              <a:t>matters of individual judgment</a:t>
            </a:r>
            <a:r>
              <a:rPr lang="en-US" sz="3000" dirty="0">
                <a:solidFill>
                  <a:schemeClr val="bg1"/>
                </a:solidFill>
              </a:rPr>
              <a:t> (emphasis mine, JC) in the hands of God. That behavior, uniformly practiced throughout the history of Christianity is, I believe, the issue addressed in Romans 14 (see article number 3).” (Ed Harrell – “The Bounds of Christian Unity 4”. Christianity Magazine / May 1989 p.6)</a:t>
            </a:r>
          </a:p>
        </p:txBody>
      </p:sp>
    </p:spTree>
    <p:extLst>
      <p:ext uri="{BB962C8B-B14F-4D97-AF65-F5344CB8AC3E}">
        <p14:creationId xmlns:p14="http://schemas.microsoft.com/office/powerpoint/2010/main" val="26596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900" b="1" dirty="0">
                <a:solidFill>
                  <a:schemeClr val="bg1"/>
                </a:solidFill>
              </a:rPr>
              <a:t>Romans 14 – In Context</a:t>
            </a:r>
          </a:p>
          <a:p>
            <a:pPr marL="0" indent="0" algn="ctr">
              <a:buNone/>
            </a:pPr>
            <a:r>
              <a:rPr lang="en-US" sz="3000" b="1" dirty="0">
                <a:solidFill>
                  <a:schemeClr val="bg1"/>
                </a:solidFill>
              </a:rPr>
              <a:t>Immediate:</a:t>
            </a:r>
          </a:p>
          <a:p>
            <a:pPr marL="0" indent="0" algn="ctr">
              <a:buNone/>
            </a:pPr>
            <a:r>
              <a:rPr lang="en-US" dirty="0">
                <a:solidFill>
                  <a:schemeClr val="bg1"/>
                </a:solidFill>
              </a:rPr>
              <a:t>Preceding Passage – </a:t>
            </a:r>
            <a:r>
              <a:rPr lang="en-US" i="1" dirty="0">
                <a:solidFill>
                  <a:schemeClr val="bg1"/>
                </a:solidFill>
              </a:rPr>
              <a:t>Romans 13:11-14</a:t>
            </a:r>
          </a:p>
          <a:p>
            <a:pPr marL="0" indent="0" algn="ctr">
              <a:buNone/>
            </a:pPr>
            <a:r>
              <a:rPr lang="en-US" dirty="0">
                <a:solidFill>
                  <a:schemeClr val="bg1"/>
                </a:solidFill>
              </a:rPr>
              <a:t>Succeeding Passage – </a:t>
            </a:r>
            <a:r>
              <a:rPr lang="en-US" i="1" dirty="0">
                <a:solidFill>
                  <a:schemeClr val="bg1"/>
                </a:solidFill>
              </a:rPr>
              <a:t>Romans 16:17-19</a:t>
            </a:r>
          </a:p>
          <a:p>
            <a:pPr marL="0" indent="0" algn="ctr">
              <a:buNone/>
            </a:pPr>
            <a:r>
              <a:rPr lang="en-US" sz="3000" b="1" dirty="0">
                <a:solidFill>
                  <a:schemeClr val="bg1"/>
                </a:solidFill>
              </a:rPr>
              <a:t>Remote:</a:t>
            </a:r>
          </a:p>
          <a:p>
            <a:pPr marL="0" indent="0" algn="ctr">
              <a:buNone/>
            </a:pPr>
            <a:r>
              <a:rPr lang="en-US" dirty="0">
                <a:solidFill>
                  <a:schemeClr val="bg1"/>
                </a:solidFill>
              </a:rPr>
              <a:t>Moral Sin – </a:t>
            </a:r>
            <a:r>
              <a:rPr lang="en-US" i="1" dirty="0">
                <a:solidFill>
                  <a:schemeClr val="bg1"/>
                </a:solidFill>
              </a:rPr>
              <a:t>Galatians 5:19-21; Colossians 3:5-11; Ephesians 5:11</a:t>
            </a:r>
          </a:p>
          <a:p>
            <a:pPr marL="0" indent="0" algn="ctr">
              <a:buNone/>
            </a:pPr>
            <a:r>
              <a:rPr lang="en-US" dirty="0">
                <a:solidFill>
                  <a:schemeClr val="bg1"/>
                </a:solidFill>
              </a:rPr>
              <a:t>Doctrinal Sin – </a:t>
            </a:r>
            <a:r>
              <a:rPr lang="en-US" i="1" dirty="0">
                <a:solidFill>
                  <a:schemeClr val="bg1"/>
                </a:solidFill>
              </a:rPr>
              <a:t>2 John 9-11; 1 Timothy 1:3;     Galatians 1:6-9</a:t>
            </a:r>
          </a:p>
        </p:txBody>
      </p:sp>
    </p:spTree>
    <p:extLst>
      <p:ext uri="{BB962C8B-B14F-4D97-AF65-F5344CB8AC3E}">
        <p14:creationId xmlns:p14="http://schemas.microsoft.com/office/powerpoint/2010/main" val="29865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900" b="1" dirty="0">
                <a:solidFill>
                  <a:schemeClr val="bg1"/>
                </a:solidFill>
              </a:rPr>
              <a:t>Romans 14 – In Context</a:t>
            </a:r>
          </a:p>
          <a:p>
            <a:pPr marL="0" indent="0" algn="ctr">
              <a:buNone/>
            </a:pPr>
            <a:r>
              <a:rPr lang="en-US" sz="5400" b="1" dirty="0">
                <a:solidFill>
                  <a:schemeClr val="bg1"/>
                </a:solidFill>
              </a:rPr>
              <a:t>Fellowship with any sin is </a:t>
            </a:r>
            <a:r>
              <a:rPr lang="en-US" sz="5400" b="1" u="sng" dirty="0">
                <a:solidFill>
                  <a:schemeClr val="bg1"/>
                </a:solidFill>
              </a:rPr>
              <a:t>NOT ALLOWED!</a:t>
            </a:r>
          </a:p>
          <a:p>
            <a:pPr marL="0" indent="0" algn="ctr">
              <a:buNone/>
            </a:pPr>
            <a:r>
              <a:rPr lang="en-US" sz="4000" i="1" dirty="0">
                <a:solidFill>
                  <a:schemeClr val="bg1"/>
                </a:solidFill>
              </a:rPr>
              <a:t>– 2 Corinthians 6:14-7:1 –</a:t>
            </a:r>
          </a:p>
        </p:txBody>
      </p:sp>
    </p:spTree>
    <p:extLst>
      <p:ext uri="{BB962C8B-B14F-4D97-AF65-F5344CB8AC3E}">
        <p14:creationId xmlns:p14="http://schemas.microsoft.com/office/powerpoint/2010/main" val="21262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lnSpcReduction="10000"/>
          </a:bodyPr>
          <a:lstStyle/>
          <a:p>
            <a:pPr marL="0" indent="0" algn="ctr">
              <a:buNone/>
            </a:pPr>
            <a:r>
              <a:rPr lang="en-US" sz="3900" b="1" dirty="0">
                <a:solidFill>
                  <a:schemeClr val="bg1"/>
                </a:solidFill>
              </a:rPr>
              <a:t>Another Consideration – Strong and Weak</a:t>
            </a:r>
          </a:p>
          <a:p>
            <a:pPr marL="0" indent="0" algn="ctr">
              <a:buNone/>
            </a:pPr>
            <a:r>
              <a:rPr lang="en-US" sz="3200" b="1" dirty="0">
                <a:solidFill>
                  <a:schemeClr val="bg1"/>
                </a:solidFill>
              </a:rPr>
              <a:t>Strong – </a:t>
            </a:r>
            <a:r>
              <a:rPr lang="en-US" sz="3200" dirty="0">
                <a:solidFill>
                  <a:schemeClr val="bg1"/>
                </a:solidFill>
              </a:rPr>
              <a:t>knowledgeable – strength of conscience</a:t>
            </a:r>
          </a:p>
          <a:p>
            <a:pPr marL="0" indent="0" algn="ctr">
              <a:buNone/>
            </a:pPr>
            <a:r>
              <a:rPr lang="en-US" sz="3200" b="1" dirty="0">
                <a:solidFill>
                  <a:schemeClr val="bg1"/>
                </a:solidFill>
              </a:rPr>
              <a:t>Weak – </a:t>
            </a:r>
            <a:r>
              <a:rPr lang="en-US" sz="3200" dirty="0">
                <a:solidFill>
                  <a:schemeClr val="bg1"/>
                </a:solidFill>
              </a:rPr>
              <a:t>lacking knowledge – weakness of conscience</a:t>
            </a:r>
          </a:p>
          <a:p>
            <a:pPr marL="0" indent="0" algn="ctr">
              <a:buNone/>
            </a:pPr>
            <a:r>
              <a:rPr lang="en-US" sz="3600" b="1" dirty="0">
                <a:solidFill>
                  <a:schemeClr val="bg1"/>
                </a:solidFill>
              </a:rPr>
              <a:t>Who is strong and who is weak?</a:t>
            </a:r>
          </a:p>
          <a:p>
            <a:pPr marL="0" indent="0" algn="ctr">
              <a:buNone/>
            </a:pPr>
            <a:r>
              <a:rPr lang="en-US" sz="3200" i="1" dirty="0">
                <a:solidFill>
                  <a:schemeClr val="bg1"/>
                </a:solidFill>
              </a:rPr>
              <a:t>– Homer Hailey (MDR error) would be the strong brother, and Ed Harrell (MDR truth) would be the weak? –</a:t>
            </a:r>
          </a:p>
        </p:txBody>
      </p:sp>
    </p:spTree>
    <p:extLst>
      <p:ext uri="{BB962C8B-B14F-4D97-AF65-F5344CB8AC3E}">
        <p14:creationId xmlns:p14="http://schemas.microsoft.com/office/powerpoint/2010/main" val="27686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206"/>
            <a:ext cx="7772400" cy="2387600"/>
          </a:xfrm>
        </p:spPr>
        <p:txBody>
          <a:bodyPr>
            <a:normAutofit/>
          </a:bodyPr>
          <a:lstStyle/>
          <a:p>
            <a:r>
              <a:rPr lang="en-US" sz="6600" b="1" dirty="0">
                <a:solidFill>
                  <a:schemeClr val="bg1"/>
                </a:solidFill>
                <a:latin typeface="Agency FB" panose="020B0503020202020204" pitchFamily="34" charset="0"/>
              </a:rPr>
              <a:t>Romans 14 and Fellowship</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6625" b="17460"/>
          <a:stretch/>
        </p:blipFill>
        <p:spPr>
          <a:xfrm>
            <a:off x="2394535" y="2913614"/>
            <a:ext cx="4354929" cy="2185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3153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206"/>
            <a:ext cx="7772400" cy="2387600"/>
          </a:xfrm>
        </p:spPr>
        <p:txBody>
          <a:bodyPr>
            <a:normAutofit/>
          </a:bodyPr>
          <a:lstStyle/>
          <a:p>
            <a:r>
              <a:rPr lang="en-US" sz="6600" b="1" dirty="0">
                <a:solidFill>
                  <a:schemeClr val="bg1"/>
                </a:solidFill>
                <a:latin typeface="Agency FB" panose="020B0503020202020204" pitchFamily="34" charset="0"/>
              </a:rPr>
              <a:t>Romans 14 and Fellowship</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t="6625" b="17460"/>
          <a:stretch/>
        </p:blipFill>
        <p:spPr>
          <a:xfrm>
            <a:off x="2394535" y="2913614"/>
            <a:ext cx="4354929" cy="2185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5588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Lingering Error from the Past</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u="sng" dirty="0">
                <a:solidFill>
                  <a:schemeClr val="bg1"/>
                </a:solidFill>
              </a:rPr>
              <a:t>Homer Hailey’s long held view on marriage, divorce, and remarriage: </a:t>
            </a:r>
            <a:r>
              <a:rPr lang="en-US" dirty="0">
                <a:solidFill>
                  <a:schemeClr val="bg1"/>
                </a:solidFill>
              </a:rPr>
              <a:t>“This book sets forth my position on the subject of the divorced and remarried who would come to God, and my reasons for holding it…The question is: Does God require those who were married, divorced and remarried while in the world and who would obey the gospel to separate after they become Christians; or does He accept their marriage as lawful?  I believe that He accepts them without requiring their separation and I shall show the reasons why." (Homer Hailey, </a:t>
            </a:r>
            <a:r>
              <a:rPr lang="en-US" i="1" dirty="0">
                <a:solidFill>
                  <a:schemeClr val="bg1"/>
                </a:solidFill>
              </a:rPr>
              <a:t>The Divorced and Remarried Who Would Come To God</a:t>
            </a:r>
            <a:r>
              <a:rPr lang="en-US" dirty="0">
                <a:solidFill>
                  <a:schemeClr val="bg1"/>
                </a:solidFill>
              </a:rPr>
              <a:t>, Las Vegas, Nevada, Nevada Publications, © 1991, revised edition, © 1998.  pp 5, 8)</a:t>
            </a:r>
          </a:p>
        </p:txBody>
      </p:sp>
    </p:spTree>
    <p:extLst>
      <p:ext uri="{BB962C8B-B14F-4D97-AF65-F5344CB8AC3E}">
        <p14:creationId xmlns:p14="http://schemas.microsoft.com/office/powerpoint/2010/main" val="205920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Lingering Error from the Past</a:t>
            </a:r>
          </a:p>
        </p:txBody>
      </p:sp>
      <p:sp>
        <p:nvSpPr>
          <p:cNvPr id="3" name="Content Placeholder 2"/>
          <p:cNvSpPr>
            <a:spLocks noGrp="1"/>
          </p:cNvSpPr>
          <p:nvPr>
            <p:ph idx="1"/>
          </p:nvPr>
        </p:nvSpPr>
        <p:spPr/>
        <p:txBody>
          <a:bodyPr>
            <a:normAutofit/>
          </a:bodyPr>
          <a:lstStyle/>
          <a:p>
            <a:pPr algn="just"/>
            <a:r>
              <a:rPr lang="en-US" sz="3200" b="1" u="sng" dirty="0">
                <a:solidFill>
                  <a:schemeClr val="bg1"/>
                </a:solidFill>
              </a:rPr>
              <a:t>1987 Belen, New Mexico:</a:t>
            </a:r>
            <a:r>
              <a:rPr lang="en-US" sz="3200" dirty="0">
                <a:solidFill>
                  <a:schemeClr val="bg1"/>
                </a:solidFill>
              </a:rPr>
              <a:t> Error taught privately.</a:t>
            </a:r>
          </a:p>
          <a:p>
            <a:pPr algn="just"/>
            <a:r>
              <a:rPr lang="en-US" sz="3200" b="1" u="sng" dirty="0">
                <a:solidFill>
                  <a:schemeClr val="bg1"/>
                </a:solidFill>
              </a:rPr>
              <a:t>1988 Belen, New Mexico:</a:t>
            </a:r>
            <a:r>
              <a:rPr lang="en-US" sz="3200" b="1" dirty="0">
                <a:solidFill>
                  <a:schemeClr val="bg1"/>
                </a:solidFill>
              </a:rPr>
              <a:t> </a:t>
            </a:r>
            <a:r>
              <a:rPr lang="en-US" sz="3200" dirty="0">
                <a:solidFill>
                  <a:schemeClr val="bg1"/>
                </a:solidFill>
              </a:rPr>
              <a:t>Became known. Publicly taught the error, affirming his position.</a:t>
            </a:r>
          </a:p>
          <a:p>
            <a:pPr algn="just"/>
            <a:r>
              <a:rPr lang="en-US" sz="3200" b="1" u="sng" dirty="0">
                <a:solidFill>
                  <a:schemeClr val="bg1"/>
                </a:solidFill>
              </a:rPr>
              <a:t>November 1988:</a:t>
            </a:r>
            <a:r>
              <a:rPr lang="en-US" sz="3200" dirty="0">
                <a:solidFill>
                  <a:schemeClr val="bg1"/>
                </a:solidFill>
              </a:rPr>
              <a:t> After several failing attempts to sit and study with Hailey, men involved went public with the issue.</a:t>
            </a:r>
          </a:p>
        </p:txBody>
      </p:sp>
    </p:spTree>
    <p:extLst>
      <p:ext uri="{BB962C8B-B14F-4D97-AF65-F5344CB8AC3E}">
        <p14:creationId xmlns:p14="http://schemas.microsoft.com/office/powerpoint/2010/main" val="384552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Lingering Error from the Past</a:t>
            </a:r>
          </a:p>
        </p:txBody>
      </p:sp>
      <p:sp>
        <p:nvSpPr>
          <p:cNvPr id="3" name="Content Placeholder 2"/>
          <p:cNvSpPr>
            <a:spLocks noGrp="1"/>
          </p:cNvSpPr>
          <p:nvPr>
            <p:ph idx="1"/>
          </p:nvPr>
        </p:nvSpPr>
        <p:spPr>
          <a:xfrm>
            <a:off x="628650" y="1825625"/>
            <a:ext cx="7886700" cy="4813714"/>
          </a:xfrm>
        </p:spPr>
        <p:txBody>
          <a:bodyPr>
            <a:normAutofit fontScale="70000" lnSpcReduction="20000"/>
          </a:bodyPr>
          <a:lstStyle/>
          <a:p>
            <a:pPr marL="0" indent="0" algn="ctr">
              <a:buNone/>
            </a:pPr>
            <a:r>
              <a:rPr lang="en-US" sz="3400" dirty="0">
                <a:solidFill>
                  <a:schemeClr val="bg1"/>
                </a:solidFill>
              </a:rPr>
              <a:t>Ed Harrell defends Homer Hailey</a:t>
            </a:r>
          </a:p>
          <a:p>
            <a:pPr algn="just"/>
            <a:r>
              <a:rPr lang="en-US" sz="2900" b="1" u="sng" dirty="0">
                <a:solidFill>
                  <a:schemeClr val="bg1"/>
                </a:solidFill>
              </a:rPr>
              <a:t>November 1988:</a:t>
            </a:r>
            <a:r>
              <a:rPr lang="en-US" sz="2900" b="1" dirty="0">
                <a:solidFill>
                  <a:schemeClr val="bg1"/>
                </a:solidFill>
              </a:rPr>
              <a:t> </a:t>
            </a:r>
            <a:r>
              <a:rPr lang="en-US" sz="2900" i="1" dirty="0">
                <a:solidFill>
                  <a:schemeClr val="bg1"/>
                </a:solidFill>
              </a:rPr>
              <a:t>“Homer Hailey: False Teacher?”</a:t>
            </a:r>
            <a:r>
              <a:rPr lang="en-US" sz="2900" dirty="0">
                <a:solidFill>
                  <a:schemeClr val="bg1"/>
                </a:solidFill>
              </a:rPr>
              <a:t> published in Christianity Magazine.</a:t>
            </a:r>
          </a:p>
          <a:p>
            <a:pPr algn="just"/>
            <a:r>
              <a:rPr lang="en-US" sz="3400" dirty="0">
                <a:solidFill>
                  <a:schemeClr val="bg1"/>
                </a:solidFill>
              </a:rPr>
              <a:t>“This, then, is my personal defense of Homer Hailey as a man who has earned the respect and esteem of the Christians of our time. Or, more accurately, it is my explanation of why Hailey has won wide esteem among Christians </a:t>
            </a:r>
            <a:r>
              <a:rPr lang="en-US" sz="3400" b="1" u="sng" dirty="0">
                <a:solidFill>
                  <a:schemeClr val="bg1"/>
                </a:solidFill>
              </a:rPr>
              <a:t>in spite of his views on the subject of divorce and remarriage.</a:t>
            </a:r>
            <a:r>
              <a:rPr lang="en-US" sz="3400" u="sng" dirty="0">
                <a:solidFill>
                  <a:schemeClr val="bg1"/>
                </a:solidFill>
              </a:rPr>
              <a:t> </a:t>
            </a:r>
            <a:r>
              <a:rPr lang="en-US" sz="3400" dirty="0">
                <a:solidFill>
                  <a:schemeClr val="bg1"/>
                </a:solidFill>
              </a:rPr>
              <a:t>(emphasis mine, JC)” (Ed Harrell, </a:t>
            </a:r>
            <a:r>
              <a:rPr lang="en-US" sz="3400" i="1" dirty="0">
                <a:solidFill>
                  <a:schemeClr val="bg1"/>
                </a:solidFill>
              </a:rPr>
              <a:t>“Homer Hailey: False Teacher?”</a:t>
            </a:r>
            <a:r>
              <a:rPr lang="en-US" sz="3400" dirty="0">
                <a:solidFill>
                  <a:schemeClr val="bg1"/>
                </a:solidFill>
              </a:rPr>
              <a:t>, </a:t>
            </a:r>
            <a:r>
              <a:rPr lang="en-US" sz="3400" i="1" dirty="0">
                <a:solidFill>
                  <a:schemeClr val="bg1"/>
                </a:solidFill>
              </a:rPr>
              <a:t>Christianity Magazine</a:t>
            </a:r>
            <a:r>
              <a:rPr lang="en-US" sz="3400" dirty="0">
                <a:solidFill>
                  <a:schemeClr val="bg1"/>
                </a:solidFill>
              </a:rPr>
              <a:t>, Vol 5, No 11, November 1988, p 6)</a:t>
            </a:r>
          </a:p>
          <a:p>
            <a:pPr algn="just"/>
            <a:r>
              <a:rPr lang="en-US" sz="3400" dirty="0">
                <a:solidFill>
                  <a:schemeClr val="bg1"/>
                </a:solidFill>
              </a:rPr>
              <a:t>“Homer Hailey believes that those who are baptized into Christ may remain in their present marital state…I have discussed the matter with brother Hailey on more than one occasion, and, although I am impressed by the erudition and sincerity of his arguments, </a:t>
            </a:r>
            <a:r>
              <a:rPr lang="en-US" sz="3400" b="1" u="sng" dirty="0">
                <a:solidFill>
                  <a:schemeClr val="bg1"/>
                </a:solidFill>
              </a:rPr>
              <a:t>I do not believe that he is correct. </a:t>
            </a:r>
            <a:r>
              <a:rPr lang="en-US" sz="3400" dirty="0">
                <a:solidFill>
                  <a:schemeClr val="bg1"/>
                </a:solidFill>
              </a:rPr>
              <a:t>(emphasis mine, JC)” (Ibid.)</a:t>
            </a:r>
          </a:p>
          <a:p>
            <a:pPr algn="just"/>
            <a:endParaRPr lang="en-US" sz="3200" dirty="0">
              <a:solidFill>
                <a:schemeClr val="bg1"/>
              </a:solidFill>
            </a:endParaRPr>
          </a:p>
        </p:txBody>
      </p:sp>
    </p:spTree>
    <p:extLst>
      <p:ext uri="{BB962C8B-B14F-4D97-AF65-F5344CB8AC3E}">
        <p14:creationId xmlns:p14="http://schemas.microsoft.com/office/powerpoint/2010/main" val="18513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Lingering Error from the Past</a:t>
            </a: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2400" dirty="0">
                <a:solidFill>
                  <a:schemeClr val="bg1"/>
                </a:solidFill>
              </a:rPr>
              <a:t>Ed Harrell defends Homer Hailey</a:t>
            </a:r>
          </a:p>
          <a:p>
            <a:pPr algn="just"/>
            <a:r>
              <a:rPr lang="en-US" sz="2900" b="1" u="sng" dirty="0">
                <a:solidFill>
                  <a:schemeClr val="bg1"/>
                </a:solidFill>
              </a:rPr>
              <a:t>February 1989 – June 1990:</a:t>
            </a:r>
            <a:r>
              <a:rPr lang="en-US" sz="2900" b="1" dirty="0">
                <a:solidFill>
                  <a:schemeClr val="bg1"/>
                </a:solidFill>
              </a:rPr>
              <a:t> </a:t>
            </a:r>
            <a:r>
              <a:rPr lang="en-US" sz="2900" dirty="0">
                <a:solidFill>
                  <a:schemeClr val="bg1"/>
                </a:solidFill>
              </a:rPr>
              <a:t>Ed Harrell published 16 articles on </a:t>
            </a:r>
            <a:r>
              <a:rPr lang="en-US" sz="2900" i="1" dirty="0">
                <a:solidFill>
                  <a:schemeClr val="bg1"/>
                </a:solidFill>
              </a:rPr>
              <a:t>“The Bounds of Christian Unity” </a:t>
            </a:r>
            <a:r>
              <a:rPr lang="en-US" sz="2900" dirty="0">
                <a:solidFill>
                  <a:schemeClr val="bg1"/>
                </a:solidFill>
              </a:rPr>
              <a:t>in </a:t>
            </a:r>
            <a:r>
              <a:rPr lang="en-US" sz="2900" i="1" dirty="0">
                <a:solidFill>
                  <a:schemeClr val="bg1"/>
                </a:solidFill>
              </a:rPr>
              <a:t>Christianity Magazine</a:t>
            </a:r>
            <a:r>
              <a:rPr lang="en-US" sz="2900" dirty="0">
                <a:solidFill>
                  <a:schemeClr val="bg1"/>
                </a:solidFill>
              </a:rPr>
              <a:t>.</a:t>
            </a:r>
          </a:p>
          <a:p>
            <a:pPr lvl="1" algn="just"/>
            <a:r>
              <a:rPr lang="en-US" sz="2900" dirty="0">
                <a:solidFill>
                  <a:schemeClr val="bg1"/>
                </a:solidFill>
              </a:rPr>
              <a:t>Explanation on position of fellowship regarding Homer Hailey.</a:t>
            </a:r>
          </a:p>
          <a:p>
            <a:pPr lvl="1" algn="just"/>
            <a:r>
              <a:rPr lang="en-US" sz="2900" dirty="0">
                <a:solidFill>
                  <a:schemeClr val="bg1"/>
                </a:solidFill>
              </a:rPr>
              <a:t>Error taught on Romans 14 and fellowship.</a:t>
            </a:r>
          </a:p>
          <a:p>
            <a:pPr algn="just"/>
            <a:r>
              <a:rPr lang="en-US" sz="2900" b="1" u="sng" dirty="0">
                <a:solidFill>
                  <a:schemeClr val="bg1"/>
                </a:solidFill>
              </a:rPr>
              <a:t>Why discuss this?</a:t>
            </a:r>
            <a:r>
              <a:rPr lang="en-US" sz="2900" b="1" dirty="0">
                <a:solidFill>
                  <a:schemeClr val="bg1"/>
                </a:solidFill>
              </a:rPr>
              <a:t>: </a:t>
            </a:r>
            <a:r>
              <a:rPr lang="en-US" sz="2900" dirty="0">
                <a:solidFill>
                  <a:schemeClr val="bg1"/>
                </a:solidFill>
              </a:rPr>
              <a:t>Lingering effects </a:t>
            </a:r>
            <a:r>
              <a:rPr lang="en-US" sz="2900">
                <a:solidFill>
                  <a:schemeClr val="bg1"/>
                </a:solidFill>
              </a:rPr>
              <a:t>of the situation </a:t>
            </a:r>
            <a:r>
              <a:rPr lang="en-US" sz="2900" dirty="0">
                <a:solidFill>
                  <a:schemeClr val="bg1"/>
                </a:solidFill>
              </a:rPr>
              <a:t>and teaching on fellowship.</a:t>
            </a:r>
          </a:p>
        </p:txBody>
      </p:sp>
    </p:spTree>
    <p:extLst>
      <p:ext uri="{BB962C8B-B14F-4D97-AF65-F5344CB8AC3E}">
        <p14:creationId xmlns:p14="http://schemas.microsoft.com/office/powerpoint/2010/main" val="22338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Who should we receive, or not receive?</a:t>
            </a:r>
          </a:p>
          <a:p>
            <a:pPr marL="0" indent="0" algn="ctr">
              <a:buNone/>
            </a:pPr>
            <a:r>
              <a:rPr lang="en-US" sz="3200" u="sng" dirty="0">
                <a:solidFill>
                  <a:schemeClr val="bg1"/>
                </a:solidFill>
              </a:rPr>
              <a:t>Receive</a:t>
            </a:r>
            <a:r>
              <a:rPr lang="en-US" sz="3200" dirty="0">
                <a:solidFill>
                  <a:schemeClr val="bg1"/>
                </a:solidFill>
              </a:rPr>
              <a:t> – </a:t>
            </a:r>
            <a:r>
              <a:rPr lang="en-US" sz="3200" i="1" dirty="0">
                <a:solidFill>
                  <a:schemeClr val="bg1"/>
                </a:solidFill>
              </a:rPr>
              <a:t>Romans 14:1; 15:7</a:t>
            </a:r>
          </a:p>
          <a:p>
            <a:pPr marL="0" indent="0" algn="ctr">
              <a:buNone/>
            </a:pPr>
            <a:r>
              <a:rPr lang="en-US" sz="3200" u="sng" dirty="0">
                <a:solidFill>
                  <a:schemeClr val="bg1"/>
                </a:solidFill>
              </a:rPr>
              <a:t>Do Not Receive</a:t>
            </a:r>
            <a:r>
              <a:rPr lang="en-US" sz="3200" dirty="0">
                <a:solidFill>
                  <a:schemeClr val="bg1"/>
                </a:solidFill>
              </a:rPr>
              <a:t> – </a:t>
            </a:r>
            <a:r>
              <a:rPr lang="en-US" sz="3200" i="1" dirty="0">
                <a:solidFill>
                  <a:schemeClr val="bg1"/>
                </a:solidFill>
              </a:rPr>
              <a:t>2 John 9-11</a:t>
            </a:r>
          </a:p>
        </p:txBody>
      </p:sp>
    </p:spTree>
    <p:extLst>
      <p:ext uri="{BB962C8B-B14F-4D97-AF65-F5344CB8AC3E}">
        <p14:creationId xmlns:p14="http://schemas.microsoft.com/office/powerpoint/2010/main" val="2952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Romans 14 – Receive</a:t>
            </a:r>
          </a:p>
          <a:p>
            <a:pPr marL="0" indent="0" algn="ctr">
              <a:buNone/>
            </a:pPr>
            <a:r>
              <a:rPr lang="en-US" sz="3200" b="1" dirty="0">
                <a:solidFill>
                  <a:schemeClr val="bg1"/>
                </a:solidFill>
              </a:rPr>
              <a:t>Receive who God receives</a:t>
            </a:r>
            <a:r>
              <a:rPr lang="en-US" sz="3200" dirty="0">
                <a:solidFill>
                  <a:schemeClr val="bg1"/>
                </a:solidFill>
              </a:rPr>
              <a:t> – </a:t>
            </a:r>
            <a:r>
              <a:rPr lang="en-US" sz="3200" i="1" dirty="0">
                <a:solidFill>
                  <a:schemeClr val="bg1"/>
                </a:solidFill>
              </a:rPr>
              <a:t>(v. 1-4)</a:t>
            </a:r>
          </a:p>
          <a:p>
            <a:pPr marL="0" indent="0" algn="ctr">
              <a:buNone/>
            </a:pPr>
            <a:r>
              <a:rPr lang="en-US" sz="3200" b="1" i="1" dirty="0">
                <a:solidFill>
                  <a:schemeClr val="bg1"/>
                </a:solidFill>
              </a:rPr>
              <a:t>“weak in the faith”</a:t>
            </a:r>
            <a:r>
              <a:rPr lang="en-US" sz="3200" b="1" dirty="0">
                <a:solidFill>
                  <a:schemeClr val="bg1"/>
                </a:solidFill>
              </a:rPr>
              <a:t>?</a:t>
            </a:r>
            <a:r>
              <a:rPr lang="en-US" sz="3200" dirty="0">
                <a:solidFill>
                  <a:schemeClr val="bg1"/>
                </a:solidFill>
              </a:rPr>
              <a:t> – </a:t>
            </a:r>
            <a:r>
              <a:rPr lang="en-US" sz="3200" i="1" dirty="0">
                <a:solidFill>
                  <a:schemeClr val="bg1"/>
                </a:solidFill>
              </a:rPr>
              <a:t>v. 5</a:t>
            </a:r>
            <a:r>
              <a:rPr lang="en-US" sz="3200" dirty="0">
                <a:solidFill>
                  <a:schemeClr val="bg1"/>
                </a:solidFill>
              </a:rPr>
              <a:t>: fully convinced;     </a:t>
            </a:r>
            <a:r>
              <a:rPr lang="en-US" sz="3200" i="1" dirty="0">
                <a:solidFill>
                  <a:schemeClr val="bg1"/>
                </a:solidFill>
              </a:rPr>
              <a:t>v. 23</a:t>
            </a:r>
            <a:r>
              <a:rPr lang="en-US" sz="3200" dirty="0">
                <a:solidFill>
                  <a:schemeClr val="bg1"/>
                </a:solidFill>
              </a:rPr>
              <a:t>: doubts, not from faith.</a:t>
            </a:r>
          </a:p>
          <a:p>
            <a:pPr marL="0" indent="0" algn="ctr">
              <a:buNone/>
            </a:pPr>
            <a:r>
              <a:rPr lang="en-US" sz="3200" b="1" dirty="0">
                <a:solidFill>
                  <a:schemeClr val="bg1"/>
                </a:solidFill>
              </a:rPr>
              <a:t>Eating meats/Observing days</a:t>
            </a:r>
            <a:r>
              <a:rPr lang="en-US" sz="3200" dirty="0">
                <a:solidFill>
                  <a:schemeClr val="bg1"/>
                </a:solidFill>
              </a:rPr>
              <a:t> – </a:t>
            </a:r>
            <a:r>
              <a:rPr lang="en-US" sz="3200" i="1" dirty="0">
                <a:solidFill>
                  <a:schemeClr val="bg1"/>
                </a:solidFill>
              </a:rPr>
              <a:t>vv. 2, 5</a:t>
            </a:r>
          </a:p>
          <a:p>
            <a:pPr marL="0" indent="0" algn="ctr">
              <a:buNone/>
            </a:pPr>
            <a:r>
              <a:rPr lang="en-US" sz="3200" b="1" dirty="0">
                <a:solidFill>
                  <a:schemeClr val="bg1"/>
                </a:solidFill>
              </a:rPr>
              <a:t>Received by God</a:t>
            </a:r>
            <a:r>
              <a:rPr lang="en-US" sz="3200" dirty="0">
                <a:solidFill>
                  <a:schemeClr val="bg1"/>
                </a:solidFill>
              </a:rPr>
              <a:t> – </a:t>
            </a:r>
            <a:r>
              <a:rPr lang="en-US" sz="3200" i="1" dirty="0">
                <a:solidFill>
                  <a:schemeClr val="bg1"/>
                </a:solidFill>
              </a:rPr>
              <a:t>vv. 3b-4, 6</a:t>
            </a:r>
          </a:p>
          <a:p>
            <a:pPr marL="0" indent="0" algn="ctr">
              <a:buNone/>
            </a:pPr>
            <a:r>
              <a:rPr lang="en-US" sz="3200" b="1" dirty="0">
                <a:solidFill>
                  <a:schemeClr val="bg1"/>
                </a:solidFill>
              </a:rPr>
              <a:t>Nothing Unclean</a:t>
            </a:r>
            <a:r>
              <a:rPr lang="en-US" sz="3200" dirty="0">
                <a:solidFill>
                  <a:schemeClr val="bg1"/>
                </a:solidFill>
              </a:rPr>
              <a:t> – </a:t>
            </a:r>
            <a:r>
              <a:rPr lang="en-US" sz="3200" i="1" dirty="0">
                <a:solidFill>
                  <a:schemeClr val="bg1"/>
                </a:solidFill>
              </a:rPr>
              <a:t>v. 14; 1 Corinthians 8:8</a:t>
            </a:r>
          </a:p>
          <a:p>
            <a:pPr marL="0" indent="0" algn="ctr">
              <a:buNone/>
            </a:pPr>
            <a:r>
              <a:rPr lang="en-US" sz="3200" b="1" dirty="0">
                <a:solidFill>
                  <a:schemeClr val="bg1"/>
                </a:solidFill>
              </a:rPr>
              <a:t>Romans 14 concerns </a:t>
            </a:r>
            <a:r>
              <a:rPr lang="en-US" sz="3200" b="1" u="sng" dirty="0">
                <a:solidFill>
                  <a:schemeClr val="bg1"/>
                </a:solidFill>
              </a:rPr>
              <a:t>INDIFFERENT MATTERS</a:t>
            </a:r>
          </a:p>
        </p:txBody>
      </p:sp>
    </p:spTree>
    <p:extLst>
      <p:ext uri="{BB962C8B-B14F-4D97-AF65-F5344CB8AC3E}">
        <p14:creationId xmlns:p14="http://schemas.microsoft.com/office/powerpoint/2010/main" val="94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gency FB" panose="020B0503020202020204" pitchFamily="34" charset="0"/>
              </a:rPr>
              <a:t>Romans 14 and Fellowship</a:t>
            </a:r>
          </a:p>
        </p:txBody>
      </p:sp>
      <p:sp>
        <p:nvSpPr>
          <p:cNvPr id="3" name="Content Placeholder 2"/>
          <p:cNvSpPr>
            <a:spLocks noGrp="1"/>
          </p:cNvSpPr>
          <p:nvPr>
            <p:ph idx="1"/>
          </p:nvPr>
        </p:nvSpPr>
        <p:spPr>
          <a:xfrm>
            <a:off x="628650" y="1825625"/>
            <a:ext cx="7886700" cy="4813714"/>
          </a:xfrm>
        </p:spPr>
        <p:txBody>
          <a:bodyPr>
            <a:normAutofit fontScale="92500" lnSpcReduction="10000"/>
          </a:bodyPr>
          <a:lstStyle/>
          <a:p>
            <a:pPr marL="0" indent="0" algn="ctr">
              <a:buNone/>
            </a:pPr>
            <a:r>
              <a:rPr lang="en-US" sz="3900" b="1" dirty="0">
                <a:solidFill>
                  <a:schemeClr val="bg1"/>
                </a:solidFill>
              </a:rPr>
              <a:t>Romans 14 – Receive</a:t>
            </a:r>
          </a:p>
          <a:p>
            <a:pPr marL="0" indent="0" algn="just">
              <a:buNone/>
            </a:pPr>
            <a:r>
              <a:rPr lang="en-US" sz="3200" b="1" u="sng" dirty="0">
                <a:solidFill>
                  <a:schemeClr val="bg1"/>
                </a:solidFill>
              </a:rPr>
              <a:t>Ed Harrell on Romans 14:</a:t>
            </a:r>
            <a:r>
              <a:rPr lang="en-US" sz="3200" dirty="0">
                <a:solidFill>
                  <a:schemeClr val="bg1"/>
                </a:solidFill>
              </a:rPr>
              <a:t> “Specifically, Paul teaches that those who retained conscientious scruples about various rituals of the law should understand that </a:t>
            </a:r>
            <a:r>
              <a:rPr lang="en-US" sz="3200" b="1" u="sng" dirty="0">
                <a:solidFill>
                  <a:schemeClr val="bg1"/>
                </a:solidFill>
              </a:rPr>
              <a:t>those issues were not matters bound by God</a:t>
            </a:r>
            <a:r>
              <a:rPr lang="en-US" sz="3200" dirty="0">
                <a:solidFill>
                  <a:schemeClr val="bg1"/>
                </a:solidFill>
              </a:rPr>
              <a:t> (emphasis mine, JC). But the intent of the passage </a:t>
            </a:r>
            <a:r>
              <a:rPr lang="en-US" sz="3200" b="1" u="sng" dirty="0">
                <a:solidFill>
                  <a:schemeClr val="bg1"/>
                </a:solidFill>
              </a:rPr>
              <a:t>clearly encompasses more than that clarification</a:t>
            </a:r>
            <a:r>
              <a:rPr lang="en-US" sz="3200" dirty="0">
                <a:solidFill>
                  <a:schemeClr val="bg1"/>
                </a:solidFill>
              </a:rPr>
              <a:t> (?, emphasis mine, JC). The subject of Romans 14 is the question of brotherly disagreements.” (Ed Harrell – </a:t>
            </a:r>
            <a:r>
              <a:rPr lang="en-US" sz="3200" i="1" dirty="0">
                <a:solidFill>
                  <a:schemeClr val="bg1"/>
                </a:solidFill>
              </a:rPr>
              <a:t>“The Bounds of Christian Unity 3”</a:t>
            </a:r>
            <a:r>
              <a:rPr lang="en-US" sz="3200" dirty="0">
                <a:solidFill>
                  <a:schemeClr val="bg1"/>
                </a:solidFill>
              </a:rPr>
              <a:t>. </a:t>
            </a:r>
            <a:r>
              <a:rPr lang="en-US" sz="3200" i="1" dirty="0">
                <a:solidFill>
                  <a:schemeClr val="bg1"/>
                </a:solidFill>
              </a:rPr>
              <a:t>Christianity Magazine</a:t>
            </a:r>
            <a:r>
              <a:rPr lang="en-US" sz="3200" dirty="0">
                <a:solidFill>
                  <a:schemeClr val="bg1"/>
                </a:solidFill>
              </a:rPr>
              <a:t> / April 1989 p.6)</a:t>
            </a:r>
          </a:p>
        </p:txBody>
      </p:sp>
    </p:spTree>
    <p:extLst>
      <p:ext uri="{BB962C8B-B14F-4D97-AF65-F5344CB8AC3E}">
        <p14:creationId xmlns:p14="http://schemas.microsoft.com/office/powerpoint/2010/main" val="311565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TotalTime>
  <Words>3539</Words>
  <Application>Microsoft Office PowerPoint</Application>
  <PresentationFormat>On-screen Show (4:3)</PresentationFormat>
  <Paragraphs>197</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Agency FB</vt:lpstr>
      <vt:lpstr>Arial</vt:lpstr>
      <vt:lpstr>Calibri</vt:lpstr>
      <vt:lpstr>Calibri Light</vt:lpstr>
      <vt:lpstr>Times New Roman</vt:lpstr>
      <vt:lpstr>Wingdings</vt:lpstr>
      <vt:lpstr>Office Theme</vt:lpstr>
      <vt:lpstr>PowerPoint Presentation</vt:lpstr>
      <vt:lpstr>Romans 14 and Fellowship</vt:lpstr>
      <vt:lpstr>Lingering Error from the Past</vt:lpstr>
      <vt:lpstr>Lingering Error from the Past</vt:lpstr>
      <vt:lpstr>Lingering Error from the Past</vt:lpstr>
      <vt:lpstr>Lingering Error from the Past</vt:lpstr>
      <vt:lpstr>Romans 14 and Fellowship</vt:lpstr>
      <vt:lpstr>Romans 14 and Fellowship</vt:lpstr>
      <vt:lpstr>Romans 14 and Fellowship</vt:lpstr>
      <vt:lpstr>Romans 14 and Fellowship</vt:lpstr>
      <vt:lpstr>Romans 14 and Fellowship</vt:lpstr>
      <vt:lpstr>Romans 14 and Fellowship</vt:lpstr>
      <vt:lpstr>Romans 14 and Fellowship</vt:lpstr>
      <vt:lpstr>Romans 14 and Fellowship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14 and Fellowship</dc:title>
  <dc:creator>Jeremiah Cox</dc:creator>
  <cp:lastModifiedBy>Jeremiah Cox</cp:lastModifiedBy>
  <cp:revision>16</cp:revision>
  <dcterms:created xsi:type="dcterms:W3CDTF">2017-01-28T18:21:55Z</dcterms:created>
  <dcterms:modified xsi:type="dcterms:W3CDTF">2017-01-29T18:00:01Z</dcterms:modified>
</cp:coreProperties>
</file>