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56"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24" y="72"/>
      </p:cViewPr>
      <p:guideLst/>
    </p:cSldViewPr>
  </p:slideViewPr>
  <p:notesTextViewPr>
    <p:cViewPr>
      <p:scale>
        <a:sx n="1" d="1"/>
        <a:sy n="1" d="1"/>
      </p:scale>
      <p:origin x="0" y="0"/>
    </p:cViewPr>
  </p:notesTextViewPr>
  <p:notesViewPr>
    <p:cSldViewPr snapToGrid="0">
      <p:cViewPr varScale="1">
        <p:scale>
          <a:sx n="55" d="100"/>
          <a:sy n="55" d="100"/>
        </p:scale>
        <p:origin x="20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457906-C463-4D4F-8D8F-6F2CC1A3CC64}" type="datetimeFigureOut">
              <a:rPr lang="en-US" smtClean="0"/>
              <a:t>2/12/2017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5FF361-1C28-4D65-A002-04E80A3FDBA8}" type="slidenum">
              <a:rPr lang="en-US" smtClean="0"/>
              <a:t>‹#›</a:t>
            </a:fld>
            <a:endParaRPr lang="en-US"/>
          </a:p>
        </p:txBody>
      </p:sp>
    </p:spTree>
    <p:extLst>
      <p:ext uri="{BB962C8B-B14F-4D97-AF65-F5344CB8AC3E}">
        <p14:creationId xmlns:p14="http://schemas.microsoft.com/office/powerpoint/2010/main" val="3208715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That Spiritual Rock that Followed Them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1 Corinthians 10:1-5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apostle Paul began his discussion on the regulations surrounding Christian liberties in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chapter 8</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 specific topic was that of eating meats offered to idols.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Some could do so without hurting their conscience, knowing it was from God, and thus good to eat.</a:t>
            </a: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“However, there is not in everyone that knowledge” (8:7)</a:t>
            </a:r>
            <a:r>
              <a:rPr lang="en-US" dirty="0">
                <a:latin typeface="Calibri" panose="020F0502020204030204" pitchFamily="34" charset="0"/>
                <a:ea typeface="Calibri" panose="020F0502020204030204" pitchFamily="34" charset="0"/>
                <a:cs typeface="Times New Roman" panose="02020603050405020304" pitchFamily="18" charset="0"/>
              </a:rPr>
              <a:t> – some could not do so without defiling their conscience.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instruction of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chapter 8 and 9</a:t>
            </a:r>
            <a:r>
              <a:rPr lang="en-US" dirty="0">
                <a:latin typeface="Calibri" panose="020F0502020204030204" pitchFamily="34" charset="0"/>
                <a:ea typeface="Calibri" panose="020F0502020204030204" pitchFamily="34" charset="0"/>
                <a:cs typeface="Times New Roman" panose="02020603050405020304" pitchFamily="18" charset="0"/>
              </a:rPr>
              <a:t> was to the one who could do so with a clear conscience – </a:t>
            </a:r>
            <a:r>
              <a:rPr lang="en-US" i="1" dirty="0">
                <a:latin typeface="Calibri" panose="020F0502020204030204" pitchFamily="34" charset="0"/>
                <a:ea typeface="Calibri" panose="020F0502020204030204" pitchFamily="34" charset="0"/>
                <a:cs typeface="Times New Roman" panose="02020603050405020304" pitchFamily="18" charset="0"/>
              </a:rPr>
              <a:t>how was he supposed to act around the weak, and with regard to the liberty itself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9:24-27 – running a race, self-discipline</a:t>
            </a:r>
            <a:r>
              <a:rPr lang="en-US" i="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Some in Corinth were puffed up to the extent that they evidently thought they could participate in ceremonies dedicated to idols without falling from grace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“Therefore let him who thinks he stands take heed lest he fall” (10:12).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They assumed that, since they were baptized, and had the word of God at their disposal (primarily in the abundance of spiritual gifts), and were thus children of God that they could follow these ungodly ways and be okay.</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 apostle Paul used the Israelites as an example to warn them that their unfaithfulness would cost them their souls, despite their baptism, and the word of Christ they had in their possession.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The Presence and Provision of Christ</a:t>
            </a:r>
          </a:p>
          <a:p>
            <a:endParaRPr lang="en-US" dirty="0"/>
          </a:p>
        </p:txBody>
      </p:sp>
      <p:sp>
        <p:nvSpPr>
          <p:cNvPr id="4" name="Slide Number Placeholder 3"/>
          <p:cNvSpPr>
            <a:spLocks noGrp="1"/>
          </p:cNvSpPr>
          <p:nvPr>
            <p:ph type="sldNum" sz="quarter" idx="10"/>
          </p:nvPr>
        </p:nvSpPr>
        <p:spPr/>
        <p:txBody>
          <a:bodyPr/>
          <a:lstStyle/>
          <a:p>
            <a:fld id="{125FF361-1C28-4D65-A002-04E80A3FDBA8}" type="slidenum">
              <a:rPr lang="en-US" smtClean="0"/>
              <a:t>2</a:t>
            </a:fld>
            <a:endParaRPr lang="en-US"/>
          </a:p>
        </p:txBody>
      </p:sp>
    </p:spTree>
    <p:extLst>
      <p:ext uri="{BB962C8B-B14F-4D97-AF65-F5344CB8AC3E}">
        <p14:creationId xmlns:p14="http://schemas.microsoft.com/office/powerpoint/2010/main" val="1951732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The Presence and Provision of Christ</a:t>
            </a:r>
          </a:p>
          <a:p>
            <a:pPr marL="342900" marR="0" lvl="0" indent="-342900">
              <a:lnSpc>
                <a:spcPct val="107000"/>
              </a:lnSpc>
              <a:spcBef>
                <a:spcPts val="0"/>
              </a:spcBef>
              <a:spcAft>
                <a:spcPts val="0"/>
              </a:spcAft>
              <a:buFont typeface="+mj-lt"/>
              <a:buAutoNum type="alphaU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“baptized into Moses”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Jacob’s sons sold his favorite son, Joseph, into slavery and he rose to power in Egypt.</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When a famine came, Joseph ultimately took Jacob, his sons (Joseph’s brothers), and all their family into his care in Egypt.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Genesis 50:20-21</a:t>
            </a:r>
            <a:r>
              <a:rPr lang="en-US" dirty="0">
                <a:latin typeface="Calibri" panose="020F0502020204030204" pitchFamily="34" charset="0"/>
                <a:ea typeface="Calibri" panose="020F0502020204030204" pitchFamily="34" charset="0"/>
                <a:cs typeface="Times New Roman" panose="02020603050405020304" pitchFamily="18" charset="0"/>
              </a:rPr>
              <a:t> – God used this in His providence to carry out His promise.</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Exodus 1:7</a:t>
            </a:r>
            <a:r>
              <a:rPr lang="en-US" dirty="0">
                <a:latin typeface="Calibri" panose="020F0502020204030204" pitchFamily="34" charset="0"/>
                <a:ea typeface="Calibri" panose="020F0502020204030204" pitchFamily="34" charset="0"/>
                <a:cs typeface="Times New Roman" panose="02020603050405020304" pitchFamily="18" charset="0"/>
              </a:rPr>
              <a:t> – The Israelites grew into a great nation as God had promised. </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 relationship between the Israelites and the Egyptians up to this point was positive.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Exodus 1:8-10</a:t>
            </a:r>
            <a:r>
              <a:rPr lang="en-US" dirty="0">
                <a:latin typeface="Calibri" panose="020F0502020204030204" pitchFamily="34" charset="0"/>
                <a:ea typeface="Calibri" panose="020F0502020204030204" pitchFamily="34" charset="0"/>
                <a:cs typeface="Times New Roman" panose="02020603050405020304" pitchFamily="18" charset="0"/>
              </a:rPr>
              <a:t> – The new Pharaoh arose who did not treat the Israelites favorably.</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Exodus 3:7-10</a:t>
            </a:r>
            <a:r>
              <a:rPr lang="en-US" dirty="0">
                <a:latin typeface="Calibri" panose="020F0502020204030204" pitchFamily="34" charset="0"/>
                <a:ea typeface="Calibri" panose="020F0502020204030204" pitchFamily="34" charset="0"/>
                <a:cs typeface="Times New Roman" panose="02020603050405020304" pitchFamily="18" charset="0"/>
              </a:rPr>
              <a:t> – God saw the oppressed Israelites, and determined to deliver them – </a:t>
            </a:r>
            <a:r>
              <a:rPr lang="en-US" b="1" dirty="0">
                <a:latin typeface="Calibri" panose="020F0502020204030204" pitchFamily="34" charset="0"/>
                <a:ea typeface="Calibri" panose="020F0502020204030204" pitchFamily="34" charset="0"/>
                <a:cs typeface="Times New Roman" panose="02020603050405020304" pitchFamily="18" charset="0"/>
              </a:rPr>
              <a:t>Moses would be the one who God would work through.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NOTE: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Deuteronomy 18:15</a:t>
            </a:r>
            <a:r>
              <a:rPr lang="en-US" dirty="0">
                <a:latin typeface="Calibri" panose="020F0502020204030204" pitchFamily="34" charset="0"/>
                <a:ea typeface="Calibri" panose="020F0502020204030204" pitchFamily="34" charset="0"/>
                <a:cs typeface="Times New Roman" panose="02020603050405020304" pitchFamily="18" charset="0"/>
              </a:rPr>
              <a:t> – Moses became a type of the Christ who was to come.</a:t>
            </a:r>
          </a:p>
          <a:p>
            <a:pPr marL="1143000" marR="0" lvl="2" indent="-228600">
              <a:lnSpc>
                <a:spcPct val="107000"/>
              </a:lnSpc>
              <a:spcBef>
                <a:spcPts val="0"/>
              </a:spcBef>
              <a:spcAft>
                <a:spcPts val="0"/>
              </a:spcAft>
              <a:buFont typeface="+mj-lt"/>
              <a:buAutoNum type="romanLcPeriod"/>
            </a:pPr>
            <a:r>
              <a:rPr lang="en-US" b="1" u="sng" dirty="0">
                <a:latin typeface="Calibri" panose="020F0502020204030204" pitchFamily="34" charset="0"/>
                <a:ea typeface="Calibri" panose="020F0502020204030204" pitchFamily="34" charset="0"/>
                <a:cs typeface="Times New Roman" panose="02020603050405020304" pitchFamily="18" charset="0"/>
              </a:rPr>
              <a:t>Just as Moses delivered the Israelites from slavery to the Egyptians, Jesus would deliver the world from slavery to sin.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Corinthians 10:1-2</a:t>
            </a:r>
            <a:r>
              <a:rPr lang="en-US" dirty="0">
                <a:latin typeface="Calibri" panose="020F0502020204030204" pitchFamily="34" charset="0"/>
                <a:ea typeface="Calibri" panose="020F0502020204030204" pitchFamily="34" charset="0"/>
                <a:cs typeface="Times New Roman" panose="02020603050405020304" pitchFamily="18" charset="0"/>
              </a:rPr>
              <a:t> – A reference to the Exodus from Egypt where the Lord delivered the Israelites from the Egyptians.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God gave Moses instruction to give to the Israelites – to cross the Red Sea.</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They followed the word of the Lord spoken by Moses – they were delivered.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“baptized into Moses”</a:t>
            </a:r>
            <a:r>
              <a:rPr lang="en-US" dirty="0">
                <a:latin typeface="Calibri" panose="020F0502020204030204" pitchFamily="34" charset="0"/>
                <a:ea typeface="Calibri" panose="020F0502020204030204" pitchFamily="34" charset="0"/>
                <a:cs typeface="Times New Roman" panose="02020603050405020304" pitchFamily="18" charset="0"/>
              </a:rPr>
              <a:t> – in that they submitted to the authority in his words as a prophet of God, and were delivered.</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This would continue as they were to follow the word of the Lord spoken through Moses, and the Law given through Moses.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Exodus 15:26</a:t>
            </a:r>
            <a:r>
              <a:rPr lang="en-US" dirty="0">
                <a:latin typeface="Calibri" panose="020F0502020204030204" pitchFamily="34" charset="0"/>
                <a:ea typeface="Calibri" panose="020F0502020204030204" pitchFamily="34" charset="0"/>
                <a:cs typeface="Times New Roman" panose="02020603050405020304" pitchFamily="18" charset="0"/>
              </a:rPr>
              <a:t> – They were to follow the word of God to receive healing – Physical (compare to the diseases in Egypt), </a:t>
            </a:r>
            <a:r>
              <a:rPr lang="en-US" b="1" dirty="0">
                <a:latin typeface="Calibri" panose="020F0502020204030204" pitchFamily="34" charset="0"/>
                <a:ea typeface="Calibri" panose="020F0502020204030204" pitchFamily="34" charset="0"/>
                <a:cs typeface="Times New Roman" panose="02020603050405020304" pitchFamily="18" charset="0"/>
              </a:rPr>
              <a:t>but more importantly Spiritual</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“that spiritual Rock that followed them”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Corinthians 10:3-4a</a:t>
            </a:r>
            <a:r>
              <a:rPr lang="en-US" dirty="0">
                <a:latin typeface="Calibri" panose="020F0502020204030204" pitchFamily="34" charset="0"/>
                <a:ea typeface="Calibri" panose="020F0502020204030204" pitchFamily="34" charset="0"/>
                <a:cs typeface="Times New Roman" panose="02020603050405020304" pitchFamily="18" charset="0"/>
              </a:rPr>
              <a:t> – Paul talked about a spiritual food and drink which the Israelites were given.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 reference is to manna, and water from the rock:</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Exodus 16:3-5</a:t>
            </a:r>
            <a:r>
              <a:rPr lang="en-US" dirty="0">
                <a:latin typeface="Calibri" panose="020F0502020204030204" pitchFamily="34" charset="0"/>
                <a:ea typeface="Calibri" panose="020F0502020204030204" pitchFamily="34" charset="0"/>
                <a:cs typeface="Times New Roman" panose="02020603050405020304" pitchFamily="18" charset="0"/>
              </a:rPr>
              <a:t> – In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Wilderness of Sin,”</a:t>
            </a:r>
            <a:r>
              <a:rPr lang="en-US" dirty="0">
                <a:latin typeface="Calibri" panose="020F0502020204030204" pitchFamily="34" charset="0"/>
                <a:ea typeface="Calibri" panose="020F0502020204030204" pitchFamily="34" charset="0"/>
                <a:cs typeface="Times New Roman" panose="02020603050405020304" pitchFamily="18" charset="0"/>
              </a:rPr>
              <a:t> the Israelites grew hungry, and complained, so God determined to feed them with bread from heaven.</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Exodus 17:3-6</a:t>
            </a:r>
            <a:r>
              <a:rPr lang="en-US" dirty="0">
                <a:latin typeface="Calibri" panose="020F0502020204030204" pitchFamily="34" charset="0"/>
                <a:ea typeface="Calibri" panose="020F0502020204030204" pitchFamily="34" charset="0"/>
                <a:cs typeface="Times New Roman" panose="02020603050405020304" pitchFamily="18" charset="0"/>
              </a:rPr>
              <a:t> – Again, the congregation complained about thirst, and God gave them water from the rock which Moses struck according to God’s command.</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What purpose did the giving of Manna, and water from the rock serve? (Other than physical sustenance)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Deuteronomy 8:1-6</a:t>
            </a:r>
            <a:r>
              <a:rPr lang="en-US" dirty="0">
                <a:latin typeface="Calibri" panose="020F0502020204030204" pitchFamily="34" charset="0"/>
                <a:ea typeface="Calibri" panose="020F0502020204030204" pitchFamily="34" charset="0"/>
                <a:cs typeface="Times New Roman" panose="02020603050405020304" pitchFamily="18" charset="0"/>
              </a:rPr>
              <a:t> – The Lord allowed them to hunger so they would understand fully their dependence on Him in all things.</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Their sustenance did not come from their ability to provide for themselves, but from the word of God which made the manna fall.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This would ultimately have to be understood concerning spiritual matters. </a:t>
            </a:r>
            <a:r>
              <a:rPr lang="en-US" b="1" dirty="0">
                <a:latin typeface="Calibri" panose="020F0502020204030204" pitchFamily="34" charset="0"/>
                <a:ea typeface="Calibri" panose="020F0502020204030204" pitchFamily="34" charset="0"/>
                <a:cs typeface="Times New Roman" panose="02020603050405020304" pitchFamily="18" charset="0"/>
              </a:rPr>
              <a:t>If they depended on God for physical things, how much more for the spiritual?</a:t>
            </a:r>
            <a:r>
              <a:rPr lang="en-US" dirty="0">
                <a:latin typeface="Calibri" panose="020F0502020204030204" pitchFamily="34" charset="0"/>
                <a:ea typeface="Calibri" panose="020F0502020204030204" pitchFamily="34" charset="0"/>
                <a:cs typeface="Times New Roman" panose="02020603050405020304" pitchFamily="18" charset="0"/>
              </a:rPr>
              <a:t> Spiritual life and provision can only come from God, and they must follow His words to receive life.</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11-17</a:t>
            </a:r>
            <a:r>
              <a:rPr lang="en-US" dirty="0">
                <a:latin typeface="Calibri" panose="020F0502020204030204" pitchFamily="34" charset="0"/>
                <a:ea typeface="Calibri" panose="020F0502020204030204" pitchFamily="34" charset="0"/>
                <a:cs typeface="Times New Roman" panose="02020603050405020304" pitchFamily="18" charset="0"/>
              </a:rPr>
              <a:t> – The same was accomplished with the water from the rock as with the manna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15b-16</a:t>
            </a:r>
            <a:r>
              <a:rPr lang="en-US" dirty="0">
                <a:latin typeface="Calibri" panose="020F0502020204030204" pitchFamily="34" charset="0"/>
                <a:ea typeface="Calibri" panose="020F0502020204030204" pitchFamily="34" charset="0"/>
                <a:cs typeface="Times New Roman" panose="02020603050405020304" pitchFamily="18" charset="0"/>
              </a:rPr>
              <a:t> – occasion of water and manna mentioned together).</a:t>
            </a: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“and that Rock was Christ”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By this, the apostle Paul indicated that Christ was even with the Israelites in His pre-incarnate state.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All of the provision given to the Israelites was a work of Christ.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This included, most importantly, SPIRITUAL PROVISION IN THE WORD OF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Peter 3:18-20</a:t>
            </a:r>
            <a:r>
              <a:rPr lang="en-US" dirty="0">
                <a:latin typeface="Calibri" panose="020F0502020204030204" pitchFamily="34" charset="0"/>
                <a:ea typeface="Calibri" panose="020F0502020204030204" pitchFamily="34" charset="0"/>
                <a:cs typeface="Times New Roman" panose="02020603050405020304" pitchFamily="18" charset="0"/>
              </a:rPr>
              <a:t> – It was in this way that Christ preached to those in the days of Noah – through Noah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 preacher of righteousness, bringing in the flood on the world of the ungodly” (2 Peter 2:5).</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u="sng" dirty="0">
                <a:latin typeface="Calibri" panose="020F0502020204030204" pitchFamily="34" charset="0"/>
                <a:ea typeface="Calibri" panose="020F0502020204030204" pitchFamily="34" charset="0"/>
                <a:cs typeface="Times New Roman" panose="02020603050405020304" pitchFamily="18" charset="0"/>
              </a:rPr>
              <a:t>In this language, Paul identified Jesus with God who provided for, and spoke His word to the Israelites</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 is the Rock, His work is perfect; for all His ways are justice, a God of truth and without injustice; righteous and upright is He” (Deuteronomy 32:4).</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“with most of them God was not well pleased”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Despite the presence of Christ among the Israelites, the physical protection and provision, </a:t>
            </a:r>
            <a:r>
              <a:rPr lang="en-US" b="1" i="1" u="sng" dirty="0">
                <a:latin typeface="Calibri" panose="020F0502020204030204" pitchFamily="34" charset="0"/>
                <a:ea typeface="Calibri" panose="020F0502020204030204" pitchFamily="34" charset="0"/>
                <a:cs typeface="Times New Roman" panose="02020603050405020304" pitchFamily="18" charset="0"/>
              </a:rPr>
              <a:t>and the spiritual provision offered through the word of God, they lost their souls.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3:16-19</a:t>
            </a:r>
            <a:r>
              <a:rPr lang="en-US" dirty="0">
                <a:latin typeface="Calibri" panose="020F0502020204030204" pitchFamily="34" charset="0"/>
                <a:ea typeface="Calibri" panose="020F0502020204030204" pitchFamily="34" charset="0"/>
                <a:cs typeface="Times New Roman" panose="02020603050405020304" pitchFamily="18" charset="0"/>
              </a:rPr>
              <a:t> – They were given the word of God to live spiritually, but they rejected it, disobeyed, and lost their souls due to unbelief.</a:t>
            </a: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Take Heed Lest You Fall</a:t>
            </a:r>
          </a:p>
          <a:p>
            <a:endParaRPr lang="en-US" dirty="0"/>
          </a:p>
        </p:txBody>
      </p:sp>
      <p:sp>
        <p:nvSpPr>
          <p:cNvPr id="4" name="Slide Number Placeholder 3"/>
          <p:cNvSpPr>
            <a:spLocks noGrp="1"/>
          </p:cNvSpPr>
          <p:nvPr>
            <p:ph type="sldNum" sz="quarter" idx="10"/>
          </p:nvPr>
        </p:nvSpPr>
        <p:spPr/>
        <p:txBody>
          <a:bodyPr/>
          <a:lstStyle/>
          <a:p>
            <a:fld id="{125FF361-1C28-4D65-A002-04E80A3FDBA8}" type="slidenum">
              <a:rPr lang="en-US" smtClean="0"/>
              <a:t>3</a:t>
            </a:fld>
            <a:endParaRPr lang="en-US"/>
          </a:p>
        </p:txBody>
      </p:sp>
    </p:spTree>
    <p:extLst>
      <p:ext uri="{BB962C8B-B14F-4D97-AF65-F5344CB8AC3E}">
        <p14:creationId xmlns:p14="http://schemas.microsoft.com/office/powerpoint/2010/main" val="96314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Take Heed Lest You Fall</a:t>
            </a:r>
          </a:p>
          <a:p>
            <a:pPr marL="342900" marR="0" lvl="0" indent="-342900">
              <a:lnSpc>
                <a:spcPct val="107000"/>
              </a:lnSpc>
              <a:spcBef>
                <a:spcPts val="0"/>
              </a:spcBef>
              <a:spcAft>
                <a:spcPts val="0"/>
              </a:spcAft>
              <a:buFont typeface="+mj-lt"/>
              <a:buAutoNum type="alphaU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“these things became our examples”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 Corinthians thought they were above apostasy, so Paul used the Israelites to show this wasn’t so.</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u="sng" dirty="0">
                <a:latin typeface="Calibri" panose="020F0502020204030204" pitchFamily="34" charset="0"/>
                <a:ea typeface="Calibri" panose="020F0502020204030204" pitchFamily="34" charset="0"/>
                <a:cs typeface="Times New Roman" panose="02020603050405020304" pitchFamily="18" charset="0"/>
              </a:rPr>
              <a:t>Their baptism did not secure their salvation, nor did the provision of Christ in the word of God any more than it did for the Israelites.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4:1-2</a:t>
            </a:r>
            <a:r>
              <a:rPr lang="en-US" dirty="0">
                <a:latin typeface="Calibri" panose="020F0502020204030204" pitchFamily="34" charset="0"/>
                <a:ea typeface="Calibri" panose="020F0502020204030204" pitchFamily="34" charset="0"/>
                <a:cs typeface="Times New Roman" panose="02020603050405020304" pitchFamily="18" charset="0"/>
              </a:rPr>
              <a:t> – The proclamation of the gospel does not save without obedience.</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5:37-40</a:t>
            </a:r>
            <a:r>
              <a:rPr lang="en-US" dirty="0">
                <a:latin typeface="Calibri" panose="020F0502020204030204" pitchFamily="34" charset="0"/>
                <a:ea typeface="Calibri" panose="020F0502020204030204" pitchFamily="34" charset="0"/>
                <a:cs typeface="Times New Roman" panose="02020603050405020304" pitchFamily="18" charset="0"/>
              </a:rPr>
              <a:t> – (TO THE UNBELIEVING JEWS) Salvation was not found in the Scriptures for them because they did not believe and obey what it had to say – specifically concerning the Christ.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6:30-33, 35, 63-64</a:t>
            </a:r>
            <a:r>
              <a:rPr lang="en-US" dirty="0">
                <a:latin typeface="Calibri" panose="020F0502020204030204" pitchFamily="34" charset="0"/>
                <a:ea typeface="Calibri" panose="020F0502020204030204" pitchFamily="34" charset="0"/>
                <a:cs typeface="Times New Roman" panose="02020603050405020304" pitchFamily="18" charset="0"/>
              </a:rPr>
              <a:t> – Jesus is the spiritual food, and the spiritual drink – the same that was given to the Israelites, </a:t>
            </a:r>
            <a:r>
              <a:rPr lang="en-US" b="1" u="sng" dirty="0">
                <a:latin typeface="Calibri" panose="020F0502020204030204" pitchFamily="34" charset="0"/>
                <a:ea typeface="Calibri" panose="020F0502020204030204" pitchFamily="34" charset="0"/>
                <a:cs typeface="Times New Roman" panose="02020603050405020304" pitchFamily="18" charset="0"/>
              </a:rPr>
              <a:t>but it does not profit those who do not believe, i.e. have FAITHFUL OBEDIENCE.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It did not matter that the Corinthians were baptized, or that they had the provision of Christ if they did not follow and obey THE WORD OF CHRIST.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Take Heed Lest You Fall</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Corinthians 10:6-13</a:t>
            </a:r>
            <a:r>
              <a:rPr lang="en-US" dirty="0">
                <a:latin typeface="Calibri" panose="020F0502020204030204" pitchFamily="34" charset="0"/>
                <a:ea typeface="Calibri" panose="020F0502020204030204" pitchFamily="34" charset="0"/>
                <a:cs typeface="Times New Roman" panose="02020603050405020304" pitchFamily="18" charset="0"/>
              </a:rPr>
              <a:t> – In order to receive salvation ultimately in the end, the Christian must not make the same mistakes of those who lost their lives in the past. (</a:t>
            </a:r>
            <a:r>
              <a:rPr lang="en-US" b="1" i="1" dirty="0">
                <a:latin typeface="Calibri" panose="020F0502020204030204" pitchFamily="34" charset="0"/>
                <a:ea typeface="Calibri" panose="020F0502020204030204" pitchFamily="34" charset="0"/>
                <a:cs typeface="Times New Roman" panose="02020603050405020304" pitchFamily="18" charset="0"/>
              </a:rPr>
              <a:t>The Israelites had the instruction from God on how to have spiritual life, but did not obey it, and were severed from Him, losing their souls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 Corinthians needed to place their confidence in God by obeying Christ’s gospel, instead of straying from it in their actions. (In this specific context, the misuse of liberties, especially allowing such to lead them to idolatrous practices.)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4:11-13</a:t>
            </a:r>
            <a:r>
              <a:rPr lang="en-US" dirty="0">
                <a:latin typeface="Calibri" panose="020F0502020204030204" pitchFamily="34" charset="0"/>
                <a:ea typeface="Calibri" panose="020F0502020204030204" pitchFamily="34" charset="0"/>
                <a:cs typeface="Times New Roman" panose="02020603050405020304" pitchFamily="18" charset="0"/>
              </a:rPr>
              <a:t> – The presence of the word of Christ among us should only comfort those who abide in it. </a:t>
            </a:r>
            <a:r>
              <a:rPr lang="en-US" b="1" dirty="0">
                <a:latin typeface="Calibri" panose="020F0502020204030204" pitchFamily="34" charset="0"/>
                <a:ea typeface="Calibri" panose="020F0502020204030204" pitchFamily="34" charset="0"/>
                <a:cs typeface="Times New Roman" panose="02020603050405020304" pitchFamily="18" charset="0"/>
              </a:rPr>
              <a:t>Otherwise, the word is the greatest threat to those who disobey it.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Israelites took the spiritual food and drink they were provided through Christ for granted.</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They did not heed it, but fell in their disobedience, and that same word which was able to save them condemned them in the end.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same is true for us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 who rejects Me, and does not receive My words, has that which judges him – the word that I have spoken will judge him in the last day” (John 12:48).</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25FF361-1C28-4D65-A002-04E80A3FDBA8}" type="slidenum">
              <a:rPr lang="en-US" smtClean="0"/>
              <a:t>4</a:t>
            </a:fld>
            <a:endParaRPr lang="en-US"/>
          </a:p>
        </p:txBody>
      </p:sp>
    </p:spTree>
    <p:extLst>
      <p:ext uri="{BB962C8B-B14F-4D97-AF65-F5344CB8AC3E}">
        <p14:creationId xmlns:p14="http://schemas.microsoft.com/office/powerpoint/2010/main" val="4147313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We must not make the same mistake the Israelites made.</a:t>
            </a:r>
          </a:p>
          <a:p>
            <a:pPr marL="342900" marR="0" lvl="0" indent="-3429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“That spiritual Rock that followed them”</a:t>
            </a:r>
            <a:r>
              <a:rPr lang="en-US" dirty="0">
                <a:latin typeface="Calibri" panose="020F0502020204030204" pitchFamily="34" charset="0"/>
                <a:ea typeface="Calibri" panose="020F0502020204030204" pitchFamily="34" charset="0"/>
                <a:cs typeface="Times New Roman" panose="02020603050405020304" pitchFamily="18" charset="0"/>
              </a:rPr>
              <a:t> is with us today. </a:t>
            </a:r>
            <a:r>
              <a:rPr lang="en-US" b="1" dirty="0">
                <a:latin typeface="Calibri" panose="020F0502020204030204" pitchFamily="34" charset="0"/>
                <a:ea typeface="Calibri" panose="020F0502020204030204" pitchFamily="34" charset="0"/>
                <a:cs typeface="Times New Roman" panose="02020603050405020304" pitchFamily="18" charset="0"/>
              </a:rPr>
              <a:t>Christ provides for us spiritually through His word, but His word cannot help us unless we obey it.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We must not fool ourselves into thinking we are safe simply because of our baptism, and the fact that we have the truth. </a:t>
            </a:r>
            <a:r>
              <a:rPr lang="en-US" b="1" dirty="0">
                <a:latin typeface="Calibri" panose="020F0502020204030204" pitchFamily="34" charset="0"/>
                <a:ea typeface="Calibri" panose="020F0502020204030204" pitchFamily="34" charset="0"/>
                <a:cs typeface="Times New Roman" panose="02020603050405020304" pitchFamily="18" charset="0"/>
              </a:rPr>
              <a:t>WE MUST CONTINUE TO ABIDE IN THE TRUTH TO BE SAVED IN THE END!</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25FF361-1C28-4D65-A002-04E80A3FDBA8}" type="slidenum">
              <a:rPr lang="en-US" smtClean="0"/>
              <a:t>5</a:t>
            </a:fld>
            <a:endParaRPr lang="en-US"/>
          </a:p>
        </p:txBody>
      </p:sp>
    </p:spTree>
    <p:extLst>
      <p:ext uri="{BB962C8B-B14F-4D97-AF65-F5344CB8AC3E}">
        <p14:creationId xmlns:p14="http://schemas.microsoft.com/office/powerpoint/2010/main" val="246282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808ED83-BB92-40CC-831F-CAF610878608}"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9DB31-5149-402B-9955-C9EBDA81891E}" type="slidenum">
              <a:rPr lang="en-US" smtClean="0"/>
              <a:t>‹#›</a:t>
            </a:fld>
            <a:endParaRPr lang="en-US"/>
          </a:p>
        </p:txBody>
      </p:sp>
    </p:spTree>
    <p:extLst>
      <p:ext uri="{BB962C8B-B14F-4D97-AF65-F5344CB8AC3E}">
        <p14:creationId xmlns:p14="http://schemas.microsoft.com/office/powerpoint/2010/main" val="86000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F808ED83-BB92-40CC-831F-CAF610878608}"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9DB31-5149-402B-9955-C9EBDA81891E}" type="slidenum">
              <a:rPr lang="en-US" smtClean="0"/>
              <a:t>‹#›</a:t>
            </a:fld>
            <a:endParaRPr lang="en-US"/>
          </a:p>
        </p:txBody>
      </p:sp>
    </p:spTree>
    <p:extLst>
      <p:ext uri="{BB962C8B-B14F-4D97-AF65-F5344CB8AC3E}">
        <p14:creationId xmlns:p14="http://schemas.microsoft.com/office/powerpoint/2010/main" val="1941796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F808ED83-BB92-40CC-831F-CAF610878608}"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9DB31-5149-402B-9955-C9EBDA81891E}" type="slidenum">
              <a:rPr lang="en-US" smtClean="0"/>
              <a:t>‹#›</a:t>
            </a:fld>
            <a:endParaRPr lang="en-US"/>
          </a:p>
        </p:txBody>
      </p:sp>
    </p:spTree>
    <p:extLst>
      <p:ext uri="{BB962C8B-B14F-4D97-AF65-F5344CB8AC3E}">
        <p14:creationId xmlns:p14="http://schemas.microsoft.com/office/powerpoint/2010/main" val="1879313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F808ED83-BB92-40CC-831F-CAF610878608}"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9DB31-5149-402B-9955-C9EBDA81891E}" type="slidenum">
              <a:rPr lang="en-US" smtClean="0"/>
              <a:t>‹#›</a:t>
            </a:fld>
            <a:endParaRPr lang="en-US"/>
          </a:p>
        </p:txBody>
      </p:sp>
    </p:spTree>
    <p:extLst>
      <p:ext uri="{BB962C8B-B14F-4D97-AF65-F5344CB8AC3E}">
        <p14:creationId xmlns:p14="http://schemas.microsoft.com/office/powerpoint/2010/main" val="4128632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08ED83-BB92-40CC-831F-CAF610878608}"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9DB31-5149-402B-9955-C9EBDA81891E}" type="slidenum">
              <a:rPr lang="en-US" smtClean="0"/>
              <a:t>‹#›</a:t>
            </a:fld>
            <a:endParaRPr lang="en-US"/>
          </a:p>
        </p:txBody>
      </p:sp>
    </p:spTree>
    <p:extLst>
      <p:ext uri="{BB962C8B-B14F-4D97-AF65-F5344CB8AC3E}">
        <p14:creationId xmlns:p14="http://schemas.microsoft.com/office/powerpoint/2010/main" val="1446796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F808ED83-BB92-40CC-831F-CAF610878608}"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9DB31-5149-402B-9955-C9EBDA81891E}" type="slidenum">
              <a:rPr lang="en-US" smtClean="0"/>
              <a:t>‹#›</a:t>
            </a:fld>
            <a:endParaRPr lang="en-US"/>
          </a:p>
        </p:txBody>
      </p:sp>
    </p:spTree>
    <p:extLst>
      <p:ext uri="{BB962C8B-B14F-4D97-AF65-F5344CB8AC3E}">
        <p14:creationId xmlns:p14="http://schemas.microsoft.com/office/powerpoint/2010/main" val="1474425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F808ED83-BB92-40CC-831F-CAF610878608}"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49DB31-5149-402B-9955-C9EBDA81891E}" type="slidenum">
              <a:rPr lang="en-US" smtClean="0"/>
              <a:t>‹#›</a:t>
            </a:fld>
            <a:endParaRPr lang="en-US"/>
          </a:p>
        </p:txBody>
      </p:sp>
    </p:spTree>
    <p:extLst>
      <p:ext uri="{BB962C8B-B14F-4D97-AF65-F5344CB8AC3E}">
        <p14:creationId xmlns:p14="http://schemas.microsoft.com/office/powerpoint/2010/main" val="3480699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808ED83-BB92-40CC-831F-CAF610878608}"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49DB31-5149-402B-9955-C9EBDA81891E}" type="slidenum">
              <a:rPr lang="en-US" smtClean="0"/>
              <a:t>‹#›</a:t>
            </a:fld>
            <a:endParaRPr lang="en-US"/>
          </a:p>
        </p:txBody>
      </p:sp>
    </p:spTree>
    <p:extLst>
      <p:ext uri="{BB962C8B-B14F-4D97-AF65-F5344CB8AC3E}">
        <p14:creationId xmlns:p14="http://schemas.microsoft.com/office/powerpoint/2010/main" val="260728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08ED83-BB92-40CC-831F-CAF610878608}"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49DB31-5149-402B-9955-C9EBDA81891E}" type="slidenum">
              <a:rPr lang="en-US" smtClean="0"/>
              <a:t>‹#›</a:t>
            </a:fld>
            <a:endParaRPr lang="en-US"/>
          </a:p>
        </p:txBody>
      </p:sp>
    </p:spTree>
    <p:extLst>
      <p:ext uri="{BB962C8B-B14F-4D97-AF65-F5344CB8AC3E}">
        <p14:creationId xmlns:p14="http://schemas.microsoft.com/office/powerpoint/2010/main" val="2374807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808ED83-BB92-40CC-831F-CAF610878608}"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9DB31-5149-402B-9955-C9EBDA81891E}" type="slidenum">
              <a:rPr lang="en-US" smtClean="0"/>
              <a:t>‹#›</a:t>
            </a:fld>
            <a:endParaRPr lang="en-US"/>
          </a:p>
        </p:txBody>
      </p:sp>
    </p:spTree>
    <p:extLst>
      <p:ext uri="{BB962C8B-B14F-4D97-AF65-F5344CB8AC3E}">
        <p14:creationId xmlns:p14="http://schemas.microsoft.com/office/powerpoint/2010/main" val="563549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808ED83-BB92-40CC-831F-CAF610878608}"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9DB31-5149-402B-9955-C9EBDA81891E}" type="slidenum">
              <a:rPr lang="en-US" smtClean="0"/>
              <a:t>‹#›</a:t>
            </a:fld>
            <a:endParaRPr lang="en-US"/>
          </a:p>
        </p:txBody>
      </p:sp>
    </p:spTree>
    <p:extLst>
      <p:ext uri="{BB962C8B-B14F-4D97-AF65-F5344CB8AC3E}">
        <p14:creationId xmlns:p14="http://schemas.microsoft.com/office/powerpoint/2010/main" val="38843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808ED83-BB92-40CC-831F-CAF610878608}" type="datetimeFigureOut">
              <a:rPr lang="en-US" smtClean="0"/>
              <a:t>2/12/2017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149DB31-5149-402B-9955-C9EBDA81891E}" type="slidenum">
              <a:rPr lang="en-US" smtClean="0"/>
              <a:t>‹#›</a:t>
            </a:fld>
            <a:endParaRPr lang="en-US"/>
          </a:p>
        </p:txBody>
      </p:sp>
    </p:spTree>
    <p:extLst>
      <p:ext uri="{BB962C8B-B14F-4D97-AF65-F5344CB8AC3E}">
        <p14:creationId xmlns:p14="http://schemas.microsoft.com/office/powerpoint/2010/main" val="1400040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6494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5679" y="1943654"/>
            <a:ext cx="3879574" cy="2387600"/>
          </a:xfrm>
        </p:spPr>
        <p:txBody>
          <a:bodyPr>
            <a:normAutofit fontScale="90000"/>
          </a:bodyPr>
          <a:lstStyle/>
          <a:p>
            <a:r>
              <a:rPr lang="en-US" sz="7200" b="1" dirty="0">
                <a:latin typeface="Edwardian Script ITC" panose="030303020407070D0804" pitchFamily="66" charset="0"/>
              </a:rPr>
              <a:t>That Spiritual Rock that Followed Them</a:t>
            </a:r>
          </a:p>
        </p:txBody>
      </p:sp>
      <p:sp>
        <p:nvSpPr>
          <p:cNvPr id="3" name="Subtitle 2"/>
          <p:cNvSpPr>
            <a:spLocks noGrp="1"/>
          </p:cNvSpPr>
          <p:nvPr>
            <p:ph type="subTitle" idx="1"/>
          </p:nvPr>
        </p:nvSpPr>
        <p:spPr>
          <a:xfrm>
            <a:off x="-783534" y="4569447"/>
            <a:ext cx="6858000" cy="1655762"/>
          </a:xfrm>
        </p:spPr>
        <p:txBody>
          <a:bodyPr>
            <a:normAutofit/>
          </a:bodyPr>
          <a:lstStyle/>
          <a:p>
            <a:r>
              <a:rPr lang="en-US" sz="3200" b="1" i="1" dirty="0"/>
              <a:t>1 Corinthians 10:1-5</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3094" y="1321146"/>
            <a:ext cx="2903254" cy="437931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5349661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Autofit/>
          </a:bodyPr>
          <a:lstStyle/>
          <a:p>
            <a:pPr algn="ctr"/>
            <a:r>
              <a:rPr lang="en-US" sz="5400" b="1" dirty="0">
                <a:latin typeface="Edwardian Script ITC" panose="030303020407070D0804" pitchFamily="66" charset="0"/>
              </a:rPr>
              <a:t>The Presence and Provision of Christ</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sz="3200" b="1" i="1" dirty="0"/>
              <a:t>“baptized into Moses”</a:t>
            </a:r>
          </a:p>
          <a:p>
            <a:pPr marL="0" indent="0" algn="ctr">
              <a:buNone/>
            </a:pPr>
            <a:r>
              <a:rPr lang="en-US" sz="2600" i="1" dirty="0"/>
              <a:t>– Genesis 50:20-21; Exodus 1:7-10; 3:7-10;                                   1 Corinthians 10:1-2; Exodus 15:26 –</a:t>
            </a:r>
          </a:p>
          <a:p>
            <a:pPr marL="0" indent="0" algn="ctr">
              <a:buNone/>
            </a:pPr>
            <a:r>
              <a:rPr lang="en-US" sz="3200" b="1" i="1" dirty="0"/>
              <a:t>“that spiritual Rock that followed them”</a:t>
            </a:r>
          </a:p>
          <a:p>
            <a:pPr marL="0" indent="0" algn="ctr">
              <a:buNone/>
            </a:pPr>
            <a:r>
              <a:rPr lang="en-US" sz="2600" i="1" dirty="0"/>
              <a:t>– 1 Corinthians 10:3-4a; Exodus 16:3-5; 17:3-6;                  Deuteronomy 8:1-6, 11-17 –</a:t>
            </a:r>
          </a:p>
          <a:p>
            <a:pPr marL="0" indent="0" algn="ctr">
              <a:buNone/>
            </a:pPr>
            <a:r>
              <a:rPr lang="en-US" sz="3200" b="1" i="1" dirty="0"/>
              <a:t>“and that Rock was Christ”</a:t>
            </a:r>
          </a:p>
          <a:p>
            <a:pPr marL="0" indent="0" algn="ctr">
              <a:buNone/>
            </a:pPr>
            <a:r>
              <a:rPr lang="en-US" sz="2600" i="1" dirty="0"/>
              <a:t>– 1 Peter 3:18-20; 2 Peter 2:5; Deuteronomy 32:4 –</a:t>
            </a:r>
          </a:p>
          <a:p>
            <a:pPr marL="0" indent="0" algn="ctr">
              <a:buNone/>
            </a:pPr>
            <a:r>
              <a:rPr lang="en-US" sz="3200" b="1" i="1" dirty="0"/>
              <a:t>“with most of them God was not well pleased”</a:t>
            </a:r>
          </a:p>
          <a:p>
            <a:pPr marL="0" indent="0" algn="ctr">
              <a:buNone/>
            </a:pPr>
            <a:r>
              <a:rPr lang="en-US" sz="2600" i="1" dirty="0"/>
              <a:t>– Hebrews 3:16-19 –</a:t>
            </a:r>
          </a:p>
        </p:txBody>
      </p:sp>
    </p:spTree>
    <p:extLst>
      <p:ext uri="{BB962C8B-B14F-4D97-AF65-F5344CB8AC3E}">
        <p14:creationId xmlns:p14="http://schemas.microsoft.com/office/powerpoint/2010/main" val="2668054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Autofit/>
          </a:bodyPr>
          <a:lstStyle/>
          <a:p>
            <a:pPr algn="ctr"/>
            <a:r>
              <a:rPr lang="en-US" sz="5400" b="1" dirty="0">
                <a:latin typeface="Edwardian Script ITC" panose="030303020407070D0804" pitchFamily="66" charset="0"/>
              </a:rPr>
              <a:t>Take Heed Lest You Fall</a:t>
            </a:r>
          </a:p>
        </p:txBody>
      </p:sp>
      <p:sp>
        <p:nvSpPr>
          <p:cNvPr id="3" name="Content Placeholder 2"/>
          <p:cNvSpPr>
            <a:spLocks noGrp="1"/>
          </p:cNvSpPr>
          <p:nvPr>
            <p:ph idx="1"/>
          </p:nvPr>
        </p:nvSpPr>
        <p:spPr/>
        <p:txBody>
          <a:bodyPr>
            <a:normAutofit/>
          </a:bodyPr>
          <a:lstStyle/>
          <a:p>
            <a:pPr marL="0" indent="0" algn="ctr">
              <a:buNone/>
            </a:pPr>
            <a:r>
              <a:rPr lang="en-US" sz="3600" b="1" i="1" dirty="0"/>
              <a:t>“these things became our examples”</a:t>
            </a:r>
          </a:p>
          <a:p>
            <a:pPr marL="0" indent="0" algn="ctr">
              <a:buNone/>
            </a:pPr>
            <a:r>
              <a:rPr lang="en-US" sz="2800" i="1" dirty="0"/>
              <a:t>– Hebrews 4:1-2; John 5:37-40; 6:30-33, 35, 63-64 –</a:t>
            </a:r>
          </a:p>
          <a:p>
            <a:pPr marL="0" indent="0" algn="ctr">
              <a:buNone/>
            </a:pPr>
            <a:r>
              <a:rPr lang="en-US" sz="3600" b="1" i="1" dirty="0"/>
              <a:t>Take Heed Lest You Fall</a:t>
            </a:r>
          </a:p>
          <a:p>
            <a:pPr marL="0" indent="0" algn="ctr">
              <a:buNone/>
            </a:pPr>
            <a:r>
              <a:rPr lang="en-US" sz="2800" i="1" dirty="0"/>
              <a:t>– 1 Corinthians 10:6-13; Hebrews 4:11-13;                        John 12:48 –</a:t>
            </a:r>
          </a:p>
        </p:txBody>
      </p:sp>
    </p:spTree>
    <p:extLst>
      <p:ext uri="{BB962C8B-B14F-4D97-AF65-F5344CB8AC3E}">
        <p14:creationId xmlns:p14="http://schemas.microsoft.com/office/powerpoint/2010/main" val="34038368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5679" y="1943654"/>
            <a:ext cx="3879574" cy="2387600"/>
          </a:xfrm>
        </p:spPr>
        <p:txBody>
          <a:bodyPr>
            <a:normAutofit fontScale="90000"/>
          </a:bodyPr>
          <a:lstStyle/>
          <a:p>
            <a:r>
              <a:rPr lang="en-US" sz="7200" b="1" dirty="0">
                <a:latin typeface="Edwardian Script ITC" panose="030303020407070D0804" pitchFamily="66" charset="0"/>
              </a:rPr>
              <a:t>That Spiritual Rock that Followed Them</a:t>
            </a:r>
          </a:p>
        </p:txBody>
      </p:sp>
      <p:sp>
        <p:nvSpPr>
          <p:cNvPr id="3" name="Subtitle 2"/>
          <p:cNvSpPr>
            <a:spLocks noGrp="1"/>
          </p:cNvSpPr>
          <p:nvPr>
            <p:ph type="subTitle" idx="1"/>
          </p:nvPr>
        </p:nvSpPr>
        <p:spPr>
          <a:xfrm>
            <a:off x="-783534" y="4569447"/>
            <a:ext cx="6858000" cy="1655762"/>
          </a:xfrm>
        </p:spPr>
        <p:txBody>
          <a:bodyPr>
            <a:normAutofit/>
          </a:bodyPr>
          <a:lstStyle/>
          <a:p>
            <a:r>
              <a:rPr lang="en-US" sz="3200" b="1" i="1" dirty="0"/>
              <a:t>1 Corinthians 10:1-5</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3094" y="1321146"/>
            <a:ext cx="2903254" cy="437931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0824694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1696</Words>
  <Application>Microsoft Office PowerPoint</Application>
  <PresentationFormat>On-screen Show (4:3)</PresentationFormat>
  <Paragraphs>90</Paragraphs>
  <Slides>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Edwardian Script ITC</vt:lpstr>
      <vt:lpstr>Times New Roman</vt:lpstr>
      <vt:lpstr>Wingdings</vt:lpstr>
      <vt:lpstr>Office Theme</vt:lpstr>
      <vt:lpstr>PowerPoint Presentation</vt:lpstr>
      <vt:lpstr>That Spiritual Rock that Followed Them</vt:lpstr>
      <vt:lpstr>The Presence and Provision of Christ</vt:lpstr>
      <vt:lpstr>Take Heed Lest You Fall</vt:lpstr>
      <vt:lpstr>That Spiritual Rock that Followed Them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2</cp:revision>
  <dcterms:created xsi:type="dcterms:W3CDTF">2017-02-12T23:03:29Z</dcterms:created>
  <dcterms:modified xsi:type="dcterms:W3CDTF">2017-02-12T23:11:50Z</dcterms:modified>
</cp:coreProperties>
</file>