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C105C-C097-47D3-A8BB-16DDB722081E}" type="datetimeFigureOut">
              <a:rPr lang="en-US" smtClean="0"/>
              <a:t>2/5/2017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D5C6D-C03A-48B6-865F-708F7360440D}" type="slidenum">
              <a:rPr lang="en-US" smtClean="0"/>
              <a:t>‹#›</a:t>
            </a:fld>
            <a:endParaRPr lang="en-US"/>
          </a:p>
        </p:txBody>
      </p:sp>
    </p:spTree>
    <p:extLst>
      <p:ext uri="{BB962C8B-B14F-4D97-AF65-F5344CB8AC3E}">
        <p14:creationId xmlns:p14="http://schemas.microsoft.com/office/powerpoint/2010/main" val="1871542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Last Day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John 12:48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12:48</a:t>
            </a:r>
            <a:r>
              <a:rPr lang="en-US" dirty="0">
                <a:latin typeface="Calibri" panose="020F0502020204030204" pitchFamily="34" charset="0"/>
                <a:ea typeface="Calibri" panose="020F0502020204030204" pitchFamily="34" charset="0"/>
                <a:cs typeface="Times New Roman" panose="02020603050405020304" pitchFamily="18" charset="0"/>
              </a:rPr>
              <a:t> – Jesus spoke of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Many scientists believe the universe to be eternal.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Although there may be a day when man becomes extinct, everything else will continue to exist.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Jesus, and all the inspired scripture, taught that there will be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Many in the religious world have guessed about many things concerning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will the last day be?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What will happen in the last day?</a:t>
            </a:r>
          </a:p>
          <a:p>
            <a:pPr marL="742950" marR="0" lvl="1" indent="-285750">
              <a:lnSpc>
                <a:spcPct val="107000"/>
              </a:lnSpc>
              <a:spcBef>
                <a:spcPts val="0"/>
              </a:spcBef>
              <a:spcAft>
                <a:spcPts val="0"/>
              </a:spcAft>
              <a:buFont typeface="+mj-lt"/>
              <a:buAutoNum type="alphaLcPeriod"/>
            </a:pPr>
            <a:r>
              <a:rPr lang="en-US" dirty="0" err="1">
                <a:latin typeface="Calibri" panose="020F0502020204030204" pitchFamily="34" charset="0"/>
                <a:ea typeface="Calibri" panose="020F0502020204030204" pitchFamily="34" charset="0"/>
                <a:cs typeface="Times New Roman" panose="02020603050405020304" pitchFamily="18" charset="0"/>
              </a:rPr>
              <a:t>Ect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Eschatology – a branch of theology concerned with the final events in the history of the world or of humankind. (Merriam-Webster dictionary)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Bible is very clear about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last day”</a:t>
            </a:r>
            <a:r>
              <a:rPr lang="en-US" dirty="0">
                <a:latin typeface="Calibri" panose="020F0502020204030204" pitchFamily="34" charset="0"/>
                <a:ea typeface="Calibri" panose="020F0502020204030204" pitchFamily="34" charset="0"/>
                <a:cs typeface="Times New Roman" panose="02020603050405020304" pitchFamily="18" charset="0"/>
              </a:rPr>
              <a:t> which Jesus referred to. We need only search the scriptures to discover God’s teaching on the last day.</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Before the “Last Day”</a:t>
            </a:r>
          </a:p>
          <a:p>
            <a:endParaRPr lang="en-US" dirty="0"/>
          </a:p>
        </p:txBody>
      </p:sp>
      <p:sp>
        <p:nvSpPr>
          <p:cNvPr id="4" name="Slide Number Placeholder 3"/>
          <p:cNvSpPr>
            <a:spLocks noGrp="1"/>
          </p:cNvSpPr>
          <p:nvPr>
            <p:ph type="sldNum" sz="quarter" idx="10"/>
          </p:nvPr>
        </p:nvSpPr>
        <p:spPr/>
        <p:txBody>
          <a:bodyPr/>
          <a:lstStyle/>
          <a:p>
            <a:fld id="{859D5C6D-C03A-48B6-865F-708F7360440D}" type="slidenum">
              <a:rPr lang="en-US" smtClean="0"/>
              <a:t>2</a:t>
            </a:fld>
            <a:endParaRPr lang="en-US"/>
          </a:p>
        </p:txBody>
      </p:sp>
    </p:spTree>
    <p:extLst>
      <p:ext uri="{BB962C8B-B14F-4D97-AF65-F5344CB8AC3E}">
        <p14:creationId xmlns:p14="http://schemas.microsoft.com/office/powerpoint/2010/main" val="3606407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Before the “Last Day”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Creation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1:1</a:t>
            </a:r>
            <a:r>
              <a:rPr lang="en-US" dirty="0">
                <a:latin typeface="Calibri" panose="020F0502020204030204" pitchFamily="34" charset="0"/>
                <a:ea typeface="Calibri" panose="020F0502020204030204" pitchFamily="34" charset="0"/>
                <a:cs typeface="Times New Roman" panose="02020603050405020304" pitchFamily="18" charset="0"/>
              </a:rPr>
              <a:t> – God has always been, and then He created.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1:26-28</a:t>
            </a:r>
            <a:r>
              <a:rPr lang="en-US" dirty="0">
                <a:latin typeface="Calibri" panose="020F0502020204030204" pitchFamily="34" charset="0"/>
                <a:ea typeface="Calibri" panose="020F0502020204030204" pitchFamily="34" charset="0"/>
                <a:cs typeface="Times New Roman" panose="02020603050405020304" pitchFamily="18" charset="0"/>
              </a:rPr>
              <a:t> – God created man in His image. (Pinnacle of His creation)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Fall of Man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2:15-17</a:t>
            </a:r>
            <a:r>
              <a:rPr lang="en-US" dirty="0">
                <a:latin typeface="Calibri" panose="020F0502020204030204" pitchFamily="34" charset="0"/>
                <a:ea typeface="Calibri" panose="020F0502020204030204" pitchFamily="34" charset="0"/>
                <a:cs typeface="Times New Roman" panose="02020603050405020304" pitchFamily="18" charset="0"/>
              </a:rPr>
              <a:t> – God gave man a law – don’t eat of this tree.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3:6-7</a:t>
            </a:r>
            <a:r>
              <a:rPr lang="en-US" dirty="0">
                <a:latin typeface="Calibri" panose="020F0502020204030204" pitchFamily="34" charset="0"/>
                <a:ea typeface="Calibri" panose="020F0502020204030204" pitchFamily="34" charset="0"/>
                <a:cs typeface="Times New Roman" panose="02020603050405020304" pitchFamily="18" charset="0"/>
              </a:rPr>
              <a:t> – The serpent deceived Eve, and she ate and gave to her husband, sin entered the world, and they died spiritually.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5:12</a:t>
            </a:r>
            <a:r>
              <a:rPr lang="en-US" dirty="0">
                <a:latin typeface="Calibri" panose="020F0502020204030204" pitchFamily="34" charset="0"/>
                <a:ea typeface="Calibri" panose="020F0502020204030204" pitchFamily="34" charset="0"/>
                <a:cs typeface="Times New Roman" panose="02020603050405020304" pitchFamily="18" charset="0"/>
              </a:rPr>
              <a:t> – This death spread to each man as each man sinned.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3:23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Scarlet Thread of Redemption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knew man would fall short, and He designed a plan for man’s redemption even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“before the foundation of the world” (Ephesians 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is sometimes referred to the “Scarlet Thread of Redemption.” The Bible reveals that plan.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3:15</a:t>
            </a:r>
            <a:r>
              <a:rPr lang="en-US" dirty="0">
                <a:latin typeface="Calibri" panose="020F0502020204030204" pitchFamily="34" charset="0"/>
                <a:ea typeface="Calibri" panose="020F0502020204030204" pitchFamily="34" charset="0"/>
                <a:cs typeface="Times New Roman" panose="02020603050405020304" pitchFamily="18" charset="0"/>
              </a:rPr>
              <a:t> – The plan begins to unfold in God’s promise to the serpent.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12:1-3</a:t>
            </a:r>
            <a:r>
              <a:rPr lang="en-US" dirty="0">
                <a:latin typeface="Calibri" panose="020F0502020204030204" pitchFamily="34" charset="0"/>
                <a:ea typeface="Calibri" panose="020F0502020204030204" pitchFamily="34" charset="0"/>
                <a:cs typeface="Times New Roman" panose="02020603050405020304" pitchFamily="18" charset="0"/>
              </a:rPr>
              <a:t> – The outline of the plan is found in God’s promise to Abraham.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would bless the world through Abraham’s Seed (singular).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 to Abraham and his Seed were the promises mad. He does not say, ‘And to seeds,’ as of many, but as of one, ‘And to your Seed,’ who is Christ” (Galatians 3:16)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1:1, 17</a:t>
            </a:r>
            <a:r>
              <a:rPr lang="en-US" dirty="0">
                <a:latin typeface="Calibri" panose="020F0502020204030204" pitchFamily="34" charset="0"/>
                <a:ea typeface="Calibri" panose="020F0502020204030204" pitchFamily="34" charset="0"/>
                <a:cs typeface="Times New Roman" panose="02020603050405020304" pitchFamily="18" charset="0"/>
              </a:rPr>
              <a:t> – The Christ came through Abraham’s seed.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1:1-2</a:t>
            </a:r>
            <a:r>
              <a:rPr lang="en-US" dirty="0">
                <a:latin typeface="Calibri" panose="020F0502020204030204" pitchFamily="34" charset="0"/>
                <a:ea typeface="Calibri" panose="020F0502020204030204" pitchFamily="34" charset="0"/>
                <a:cs typeface="Times New Roman" panose="02020603050405020304" pitchFamily="18" charset="0"/>
              </a:rPr>
              <a:t> – We are in the Christian Age when God speaks to us through Christ.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a:t>
            </a:r>
            <a:r>
              <a:rPr lang="en-US" dirty="0">
                <a:latin typeface="Calibri" panose="020F0502020204030204" pitchFamily="34" charset="0"/>
                <a:ea typeface="Calibri" panose="020F0502020204030204" pitchFamily="34" charset="0"/>
                <a:cs typeface="Times New Roman" panose="02020603050405020304" pitchFamily="18" charset="0"/>
              </a:rPr>
              <a:t> – Whoever believes in Christ will be saved in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16:16</a:t>
            </a:r>
            <a:r>
              <a:rPr lang="en-US" dirty="0">
                <a:latin typeface="Calibri" panose="020F0502020204030204" pitchFamily="34" charset="0"/>
                <a:ea typeface="Calibri" panose="020F0502020204030204" pitchFamily="34" charset="0"/>
                <a:cs typeface="Times New Roman" panose="02020603050405020304" pitchFamily="18" charset="0"/>
              </a:rPr>
              <a:t> – Those who don’t believe will be condemned in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These days of the Christian Age are called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days” (Hebrews 1:2)</a:t>
            </a:r>
            <a:r>
              <a:rPr lang="en-US" dirty="0">
                <a:latin typeface="Calibri" panose="020F0502020204030204" pitchFamily="34" charset="0"/>
                <a:ea typeface="Calibri" panose="020F0502020204030204" pitchFamily="34" charset="0"/>
                <a:cs typeface="Times New Roman" panose="02020603050405020304" pitchFamily="18" charset="0"/>
              </a:rPr>
              <a:t>, meaning the last days, or age, before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has done all He intended to do, save for the events of the final day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Events of the “Last Day”</a:t>
            </a:r>
          </a:p>
          <a:p>
            <a:endParaRPr lang="en-US" dirty="0"/>
          </a:p>
        </p:txBody>
      </p:sp>
      <p:sp>
        <p:nvSpPr>
          <p:cNvPr id="4" name="Slide Number Placeholder 3"/>
          <p:cNvSpPr>
            <a:spLocks noGrp="1"/>
          </p:cNvSpPr>
          <p:nvPr>
            <p:ph type="sldNum" sz="quarter" idx="10"/>
          </p:nvPr>
        </p:nvSpPr>
        <p:spPr/>
        <p:txBody>
          <a:bodyPr/>
          <a:lstStyle/>
          <a:p>
            <a:fld id="{859D5C6D-C03A-48B6-865F-708F7360440D}" type="slidenum">
              <a:rPr lang="en-US" smtClean="0"/>
              <a:t>3</a:t>
            </a:fld>
            <a:endParaRPr lang="en-US"/>
          </a:p>
        </p:txBody>
      </p:sp>
    </p:spTree>
    <p:extLst>
      <p:ext uri="{BB962C8B-B14F-4D97-AF65-F5344CB8AC3E}">
        <p14:creationId xmlns:p14="http://schemas.microsoft.com/office/powerpoint/2010/main" val="3881862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Events of the “Last Day”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Second Coming of Christ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9:13-14; 10:4</a:t>
            </a:r>
            <a:r>
              <a:rPr lang="en-US" dirty="0">
                <a:latin typeface="Calibri" panose="020F0502020204030204" pitchFamily="34" charset="0"/>
                <a:ea typeface="Calibri" panose="020F0502020204030204" pitchFamily="34" charset="0"/>
                <a:cs typeface="Times New Roman" panose="02020603050405020304" pitchFamily="18" charset="0"/>
              </a:rPr>
              <a:t> – The sacrifices under the Old Law typified the ultimate sacrifice of Christ – the could not fix the sin problem.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9:27-28</a:t>
            </a:r>
            <a:r>
              <a:rPr lang="en-US" dirty="0">
                <a:latin typeface="Calibri" panose="020F0502020204030204" pitchFamily="34" charset="0"/>
                <a:ea typeface="Calibri" panose="020F0502020204030204" pitchFamily="34" charset="0"/>
                <a:cs typeface="Times New Roman" panose="02020603050405020304" pitchFamily="18" charset="0"/>
              </a:rPr>
              <a:t> – The first coming of Christ was to be a sin sacrifice, but His second coming will be apart from sin.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second coming of Christ will not be for any purposes regarding sin. He already accomplished what was needed because of sin. His second coming will be for a different purpose.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1:9-11</a:t>
            </a:r>
            <a:r>
              <a:rPr lang="en-US" dirty="0">
                <a:latin typeface="Calibri" panose="020F0502020204030204" pitchFamily="34" charset="0"/>
                <a:ea typeface="Calibri" panose="020F0502020204030204" pitchFamily="34" charset="0"/>
                <a:cs typeface="Times New Roman" panose="02020603050405020304" pitchFamily="18" charset="0"/>
              </a:rPr>
              <a:t> – He ascended to heaven, and two messengers told the apostles He would come in the same manner.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14:1-6</a:t>
            </a:r>
            <a:r>
              <a:rPr lang="en-US" dirty="0">
                <a:latin typeface="Calibri" panose="020F0502020204030204" pitchFamily="34" charset="0"/>
                <a:ea typeface="Calibri" panose="020F0502020204030204" pitchFamily="34" charset="0"/>
                <a:cs typeface="Times New Roman" panose="02020603050405020304" pitchFamily="18" charset="0"/>
              </a:rPr>
              <a:t> – Jesus’ second coming will be to receive those who are His – those who come to the Father through Him.</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of that day and hour no one knows, not even the angels of heaven, but My Father only” (Matthew 24:36).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Resurrection of the Dead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4:16-18</a:t>
            </a:r>
            <a:r>
              <a:rPr lang="en-US" dirty="0">
                <a:latin typeface="Calibri" panose="020F0502020204030204" pitchFamily="34" charset="0"/>
                <a:ea typeface="Calibri" panose="020F0502020204030204" pitchFamily="34" charset="0"/>
                <a:cs typeface="Times New Roman" panose="02020603050405020304" pitchFamily="18" charset="0"/>
              </a:rPr>
              <a:t> – On this day, when He comes, the dead will be raised – those who are dead in Christ will be raised to be with the Lord forever.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5:28-29</a:t>
            </a:r>
            <a:r>
              <a:rPr lang="en-US" dirty="0">
                <a:latin typeface="Calibri" panose="020F0502020204030204" pitchFamily="34" charset="0"/>
                <a:ea typeface="Calibri" panose="020F0502020204030204" pitchFamily="34" charset="0"/>
                <a:cs typeface="Times New Roman" panose="02020603050405020304" pitchFamily="18" charset="0"/>
              </a:rPr>
              <a:t> – The righteous will not be the only ones raised. The righteous AND the evil will be raised.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15:42-50</a:t>
            </a:r>
            <a:r>
              <a:rPr lang="en-US" dirty="0">
                <a:latin typeface="Calibri" panose="020F0502020204030204" pitchFamily="34" charset="0"/>
                <a:ea typeface="Calibri" panose="020F0502020204030204" pitchFamily="34" charset="0"/>
                <a:cs typeface="Times New Roman" panose="02020603050405020304" pitchFamily="18" charset="0"/>
              </a:rPr>
              <a:t> – The resurrection will be bodily.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body will be spiritual, not fleshly/carnal.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Flesh and blood cannot inherit the kingdom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Those who are not raised are changed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51-52).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The wicked dead will be raised, although we are not told the nature of the body they will inhabit.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15:12-19</a:t>
            </a:r>
            <a:r>
              <a:rPr lang="en-US" dirty="0">
                <a:latin typeface="Calibri" panose="020F0502020204030204" pitchFamily="34" charset="0"/>
                <a:ea typeface="Calibri" panose="020F0502020204030204" pitchFamily="34" charset="0"/>
                <a:cs typeface="Times New Roman" panose="02020603050405020304" pitchFamily="18" charset="0"/>
              </a:rPr>
              <a:t> – The doctrine of the resurrection is very important.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hope given through Jesus requires a LITERAL BODILY resurrection to be realized.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Otherwise we only have hope in this life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Judgment</a:t>
            </a:r>
          </a:p>
          <a:p>
            <a:endParaRPr lang="en-US" dirty="0"/>
          </a:p>
        </p:txBody>
      </p:sp>
      <p:sp>
        <p:nvSpPr>
          <p:cNvPr id="4" name="Slide Number Placeholder 3"/>
          <p:cNvSpPr>
            <a:spLocks noGrp="1"/>
          </p:cNvSpPr>
          <p:nvPr>
            <p:ph type="sldNum" sz="quarter" idx="10"/>
          </p:nvPr>
        </p:nvSpPr>
        <p:spPr/>
        <p:txBody>
          <a:bodyPr/>
          <a:lstStyle/>
          <a:p>
            <a:fld id="{859D5C6D-C03A-48B6-865F-708F7360440D}" type="slidenum">
              <a:rPr lang="en-US" smtClean="0"/>
              <a:t>4</a:t>
            </a:fld>
            <a:endParaRPr lang="en-US"/>
          </a:p>
        </p:txBody>
      </p:sp>
    </p:spTree>
    <p:extLst>
      <p:ext uri="{BB962C8B-B14F-4D97-AF65-F5344CB8AC3E}">
        <p14:creationId xmlns:p14="http://schemas.microsoft.com/office/powerpoint/2010/main" val="3045388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Judgment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17:30-31</a:t>
            </a:r>
            <a:r>
              <a:rPr lang="en-US" dirty="0">
                <a:latin typeface="Calibri" panose="020F0502020204030204" pitchFamily="34" charset="0"/>
                <a:ea typeface="Calibri" panose="020F0502020204030204" pitchFamily="34" charset="0"/>
                <a:cs typeface="Times New Roman" panose="02020603050405020304" pitchFamily="18" charset="0"/>
              </a:rPr>
              <a:t> – In the last day all will be raised from the dead to be judged.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5:10</a:t>
            </a:r>
            <a:r>
              <a:rPr lang="en-US" dirty="0">
                <a:latin typeface="Calibri" panose="020F0502020204030204" pitchFamily="34" charset="0"/>
                <a:ea typeface="Calibri" panose="020F0502020204030204" pitchFamily="34" charset="0"/>
                <a:cs typeface="Times New Roman" panose="02020603050405020304" pitchFamily="18" charset="0"/>
              </a:rPr>
              <a:t> – The judgment seat we appear before will be Christ’s.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Some have a misunderstanding of the judgment.</a:t>
            </a:r>
          </a:p>
          <a:p>
            <a:pPr marL="1143000" marR="0" lvl="2" indent="-228600">
              <a:lnSpc>
                <a:spcPct val="107000"/>
              </a:lnSpc>
              <a:spcBef>
                <a:spcPts val="0"/>
              </a:spcBef>
              <a:spcAft>
                <a:spcPts val="0"/>
              </a:spcAft>
              <a:buFont typeface="+mj-lt"/>
              <a:buAutoNum type="romanLcPeriod"/>
            </a:pPr>
            <a:r>
              <a:rPr lang="en-US" b="1" u="sng" dirty="0">
                <a:latin typeface="Calibri" panose="020F0502020204030204" pitchFamily="34" charset="0"/>
                <a:ea typeface="Calibri" panose="020F0502020204030204" pitchFamily="34" charset="0"/>
                <a:cs typeface="Times New Roman" panose="02020603050405020304" pitchFamily="18" charset="0"/>
              </a:rPr>
              <a:t>Christ will not arbitrarily decide where we will spend eternity for us.</a:t>
            </a:r>
            <a:r>
              <a:rPr lang="en-US" dirty="0">
                <a:latin typeface="Calibri" panose="020F0502020204030204" pitchFamily="34" charset="0"/>
                <a:ea typeface="Calibri" panose="020F0502020204030204" pitchFamily="34" charset="0"/>
                <a:cs typeface="Times New Roman" panose="02020603050405020304" pitchFamily="18" charset="0"/>
              </a:rPr>
              <a:t> Our fate is already sealed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“receive the things done in the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12:48</a:t>
            </a:r>
            <a:r>
              <a:rPr lang="en-US" dirty="0">
                <a:latin typeface="Calibri" panose="020F0502020204030204" pitchFamily="34" charset="0"/>
                <a:ea typeface="Calibri" panose="020F0502020204030204" pitchFamily="34" charset="0"/>
                <a:cs typeface="Times New Roman" panose="02020603050405020304" pitchFamily="18" charset="0"/>
              </a:rPr>
              <a:t> – We are judged by the Lord’s words.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25:31-33</a:t>
            </a:r>
            <a:r>
              <a:rPr lang="en-US" dirty="0">
                <a:latin typeface="Calibri" panose="020F0502020204030204" pitchFamily="34" charset="0"/>
                <a:ea typeface="Calibri" panose="020F0502020204030204" pitchFamily="34" charset="0"/>
                <a:cs typeface="Times New Roman" panose="02020603050405020304" pitchFamily="18" charset="0"/>
              </a:rPr>
              <a:t> – There will merely be a separation on the judgment day.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34)</a:t>
            </a:r>
            <a:r>
              <a:rPr lang="en-US" dirty="0">
                <a:latin typeface="Calibri" panose="020F0502020204030204" pitchFamily="34" charset="0"/>
                <a:ea typeface="Calibri" panose="020F0502020204030204" pitchFamily="34" charset="0"/>
                <a:cs typeface="Times New Roman" panose="02020603050405020304" pitchFamily="18" charset="0"/>
              </a:rPr>
              <a:t> – the sheep/righteous.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41)</a:t>
            </a:r>
            <a:r>
              <a:rPr lang="en-US" dirty="0">
                <a:latin typeface="Calibri" panose="020F0502020204030204" pitchFamily="34" charset="0"/>
                <a:ea typeface="Calibri" panose="020F0502020204030204" pitchFamily="34" charset="0"/>
                <a:cs typeface="Times New Roman" panose="02020603050405020304" pitchFamily="18" charset="0"/>
              </a:rPr>
              <a:t> – the goats/unrighteous.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Thessalonians 1:6-10</a:t>
            </a:r>
            <a:r>
              <a:rPr lang="en-US" dirty="0">
                <a:latin typeface="Calibri" panose="020F0502020204030204" pitchFamily="34" charset="0"/>
                <a:ea typeface="Calibri" panose="020F0502020204030204" pitchFamily="34" charset="0"/>
                <a:cs typeface="Times New Roman" panose="02020603050405020304" pitchFamily="18" charset="0"/>
              </a:rPr>
              <a:t> – Those who are His will receive rest, and those who do not obey the gospel will be eternally punished.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Destruction of the Physical Universe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beginning God created the heavens and the earth” (Genesis 1:1)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created, and has told us He will destroy.</a:t>
            </a:r>
          </a:p>
          <a:p>
            <a:pPr marL="1143000" marR="0" lvl="2" indent="-228600">
              <a:lnSpc>
                <a:spcPct val="107000"/>
              </a:lnSpc>
              <a:spcBef>
                <a:spcPts val="0"/>
              </a:spcBef>
              <a:spcAft>
                <a:spcPts val="0"/>
              </a:spcAft>
              <a:buFont typeface="+mj-lt"/>
              <a:buAutoNum type="romanLcPeriod"/>
            </a:pPr>
            <a:r>
              <a:rPr lang="en-US" b="1" u="sng" dirty="0">
                <a:latin typeface="Calibri" panose="020F0502020204030204" pitchFamily="34" charset="0"/>
                <a:ea typeface="Calibri" panose="020F0502020204030204" pitchFamily="34" charset="0"/>
                <a:cs typeface="Times New Roman" panose="02020603050405020304" pitchFamily="18" charset="0"/>
              </a:rPr>
              <a:t>Many live for the physical things on the earth. This is folly. </a:t>
            </a:r>
            <a:r>
              <a:rPr lang="en-US" b="1" u="sng"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the world is passing away, and the lust of it; but he who does the will of God abides forever” (1 John 2:17).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3:3-14</a:t>
            </a:r>
            <a:r>
              <a:rPr lang="en-US" dirty="0">
                <a:latin typeface="Calibri" panose="020F0502020204030204" pitchFamily="34" charset="0"/>
                <a:ea typeface="Calibri" panose="020F0502020204030204" pitchFamily="34" charset="0"/>
                <a:cs typeface="Times New Roman" panose="02020603050405020304" pitchFamily="18" charset="0"/>
              </a:rPr>
              <a:t> – All that we see in this physical universe will be destroyed on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3-7)</a:t>
            </a:r>
            <a:r>
              <a:rPr lang="en-US" dirty="0">
                <a:latin typeface="Calibri" panose="020F0502020204030204" pitchFamily="34" charset="0"/>
                <a:ea typeface="Calibri" panose="020F0502020204030204" pitchFamily="34" charset="0"/>
                <a:cs typeface="Times New Roman" panose="02020603050405020304" pitchFamily="18" charset="0"/>
              </a:rPr>
              <a:t> – Scoffers in the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century (as well as even today) said it won’t happen – they forgot about the first time God’s promise was fulfilled.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8-10)</a:t>
            </a:r>
            <a:r>
              <a:rPr lang="en-US" dirty="0">
                <a:latin typeface="Calibri" panose="020F0502020204030204" pitchFamily="34" charset="0"/>
                <a:ea typeface="Calibri" panose="020F0502020204030204" pitchFamily="34" charset="0"/>
                <a:cs typeface="Times New Roman" panose="02020603050405020304" pitchFamily="18" charset="0"/>
              </a:rPr>
              <a:t> – We cannot judge by the time that God isn’t going to destroy the world – we can know it is coming, but we cannot know when.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On this day ALL will be destroyed.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There will be none left.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11-14)</a:t>
            </a:r>
            <a:r>
              <a:rPr lang="en-US" dirty="0">
                <a:latin typeface="Calibri" panose="020F0502020204030204" pitchFamily="34" charset="0"/>
                <a:ea typeface="Calibri" panose="020F0502020204030204" pitchFamily="34" charset="0"/>
                <a:cs typeface="Times New Roman" panose="02020603050405020304" pitchFamily="18" charset="0"/>
              </a:rPr>
              <a:t> – There will be a spiritual heavens and earth for God’s people, and we should live accordingly so that when that day comes we will be able to enjoy it for eternity.</a:t>
            </a:r>
          </a:p>
          <a:p>
            <a:endParaRPr lang="en-US" dirty="0"/>
          </a:p>
        </p:txBody>
      </p:sp>
      <p:sp>
        <p:nvSpPr>
          <p:cNvPr id="4" name="Slide Number Placeholder 3"/>
          <p:cNvSpPr>
            <a:spLocks noGrp="1"/>
          </p:cNvSpPr>
          <p:nvPr>
            <p:ph type="sldNum" sz="quarter" idx="10"/>
          </p:nvPr>
        </p:nvSpPr>
        <p:spPr/>
        <p:txBody>
          <a:bodyPr/>
          <a:lstStyle/>
          <a:p>
            <a:fld id="{859D5C6D-C03A-48B6-865F-708F7360440D}" type="slidenum">
              <a:rPr lang="en-US" smtClean="0"/>
              <a:t>5</a:t>
            </a:fld>
            <a:endParaRPr lang="en-US"/>
          </a:p>
        </p:txBody>
      </p:sp>
    </p:spTree>
    <p:extLst>
      <p:ext uri="{BB962C8B-B14F-4D97-AF65-F5344CB8AC3E}">
        <p14:creationId xmlns:p14="http://schemas.microsoft.com/office/powerpoint/2010/main" val="673134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Bible clearly reveals the events of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God has completed His scheme of redemption for man, and we must obey His will in order to receive salvation for eternity.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are in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days”</a:t>
            </a:r>
            <a:r>
              <a:rPr lang="en-US" dirty="0">
                <a:latin typeface="Calibri" panose="020F0502020204030204" pitchFamily="34" charset="0"/>
                <a:ea typeface="Calibri" panose="020F0502020204030204" pitchFamily="34" charset="0"/>
                <a:cs typeface="Times New Roman" panose="02020603050405020304" pitchFamily="18" charset="0"/>
              </a:rPr>
              <a:t> before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ready ourselves for the events of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 will come again.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There will be a resurrection of the dead.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There will be the judgment – sentencing of man for the things done in the flesh.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universe will be no more.</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Are you ready for the events of that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“last day?”</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59D5C6D-C03A-48B6-865F-708F7360440D}" type="slidenum">
              <a:rPr lang="en-US" smtClean="0"/>
              <a:t>6</a:t>
            </a:fld>
            <a:endParaRPr lang="en-US"/>
          </a:p>
        </p:txBody>
      </p:sp>
    </p:spTree>
    <p:extLst>
      <p:ext uri="{BB962C8B-B14F-4D97-AF65-F5344CB8AC3E}">
        <p14:creationId xmlns:p14="http://schemas.microsoft.com/office/powerpoint/2010/main" val="3178847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26B81B-179E-4664-9A62-0948C00FF58A}"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381663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6B81B-179E-4664-9A62-0948C00FF58A}"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201714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6B81B-179E-4664-9A62-0948C00FF58A}"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367703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6B81B-179E-4664-9A62-0948C00FF58A}"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171080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26B81B-179E-4664-9A62-0948C00FF58A}" type="datetimeFigureOut">
              <a:rPr lang="en-US" smtClean="0"/>
              <a:t>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2979239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26B81B-179E-4664-9A62-0948C00FF58A}"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366819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26B81B-179E-4664-9A62-0948C00FF58A}" type="datetimeFigureOut">
              <a:rPr lang="en-US" smtClean="0"/>
              <a:t>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113495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26B81B-179E-4664-9A62-0948C00FF58A}" type="datetimeFigureOut">
              <a:rPr lang="en-US" smtClean="0"/>
              <a:t>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155059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6B81B-179E-4664-9A62-0948C00FF58A}" type="datetimeFigureOut">
              <a:rPr lang="en-US" smtClean="0"/>
              <a:t>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102540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26B81B-179E-4664-9A62-0948C00FF58A}"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420837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26B81B-179E-4664-9A62-0948C00FF58A}" type="datetimeFigureOut">
              <a:rPr lang="en-US" smtClean="0"/>
              <a:t>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320C6-389F-4A24-8E99-28B283EDC4BA}" type="slidenum">
              <a:rPr lang="en-US" smtClean="0"/>
              <a:t>‹#›</a:t>
            </a:fld>
            <a:endParaRPr lang="en-US"/>
          </a:p>
        </p:txBody>
      </p:sp>
    </p:spTree>
    <p:extLst>
      <p:ext uri="{BB962C8B-B14F-4D97-AF65-F5344CB8AC3E}">
        <p14:creationId xmlns:p14="http://schemas.microsoft.com/office/powerpoint/2010/main" val="394204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6B81B-179E-4664-9A62-0948C00FF58A}" type="datetimeFigureOut">
              <a:rPr lang="en-US" smtClean="0"/>
              <a:t>2/5/2017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320C6-389F-4A24-8E99-28B283EDC4BA}" type="slidenum">
              <a:rPr lang="en-US" smtClean="0"/>
              <a:t>‹#›</a:t>
            </a:fld>
            <a:endParaRPr lang="en-US"/>
          </a:p>
        </p:txBody>
      </p:sp>
    </p:spTree>
    <p:extLst>
      <p:ext uri="{BB962C8B-B14F-4D97-AF65-F5344CB8AC3E}">
        <p14:creationId xmlns:p14="http://schemas.microsoft.com/office/powerpoint/2010/main" val="2889143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93167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7165"/>
            <a:ext cx="7772400" cy="2387600"/>
          </a:xfrm>
        </p:spPr>
        <p:txBody>
          <a:bodyPr>
            <a:normAutofit/>
          </a:bodyPr>
          <a:lstStyle/>
          <a:p>
            <a:r>
              <a:rPr lang="en-US" sz="8000" dirty="0">
                <a:solidFill>
                  <a:schemeClr val="bg1"/>
                </a:solidFill>
                <a:latin typeface="Algerian" panose="04020705040A02060702" pitchFamily="82" charset="0"/>
              </a:rPr>
              <a:t>The Last Day</a:t>
            </a:r>
          </a:p>
        </p:txBody>
      </p:sp>
      <p:sp>
        <p:nvSpPr>
          <p:cNvPr id="3" name="Subtitle 2"/>
          <p:cNvSpPr>
            <a:spLocks noGrp="1"/>
          </p:cNvSpPr>
          <p:nvPr>
            <p:ph type="subTitle" idx="1"/>
          </p:nvPr>
        </p:nvSpPr>
        <p:spPr>
          <a:xfrm>
            <a:off x="1143000" y="3933345"/>
            <a:ext cx="6858000" cy="1655762"/>
          </a:xfrm>
        </p:spPr>
        <p:txBody>
          <a:bodyPr>
            <a:normAutofit/>
          </a:bodyPr>
          <a:lstStyle/>
          <a:p>
            <a:r>
              <a:rPr lang="en-US" sz="4400" i="1" dirty="0">
                <a:solidFill>
                  <a:schemeClr val="bg1"/>
                </a:solidFill>
              </a:rPr>
              <a:t>John 12:48</a:t>
            </a:r>
          </a:p>
        </p:txBody>
      </p:sp>
    </p:spTree>
    <p:extLst>
      <p:ext uri="{BB962C8B-B14F-4D97-AF65-F5344CB8AC3E}">
        <p14:creationId xmlns:p14="http://schemas.microsoft.com/office/powerpoint/2010/main" val="327998980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a:solidFill>
                  <a:schemeClr val="bg1"/>
                </a:solidFill>
                <a:latin typeface="Algerian" panose="04020705040A02060702" pitchFamily="82" charset="0"/>
              </a:rPr>
              <a:t>Before The “Last Day”</a:t>
            </a:r>
            <a:endParaRPr lang="en-US" sz="4800" dirty="0"/>
          </a:p>
        </p:txBody>
      </p:sp>
      <p:sp>
        <p:nvSpPr>
          <p:cNvPr id="3" name="Content Placeholder 2"/>
          <p:cNvSpPr>
            <a:spLocks noGrp="1"/>
          </p:cNvSpPr>
          <p:nvPr>
            <p:ph idx="1"/>
          </p:nvPr>
        </p:nvSpPr>
        <p:spPr/>
        <p:txBody>
          <a:bodyPr>
            <a:normAutofit lnSpcReduction="10000"/>
          </a:bodyPr>
          <a:lstStyle/>
          <a:p>
            <a:pPr marL="0" indent="0" algn="ctr">
              <a:buNone/>
            </a:pPr>
            <a:r>
              <a:rPr lang="en-US" sz="3600" b="1" dirty="0">
                <a:solidFill>
                  <a:schemeClr val="bg1"/>
                </a:solidFill>
              </a:rPr>
              <a:t>Creation</a:t>
            </a:r>
          </a:p>
          <a:p>
            <a:pPr marL="0" indent="0" algn="ctr">
              <a:buNone/>
            </a:pPr>
            <a:r>
              <a:rPr lang="en-US" sz="3200" i="1" dirty="0">
                <a:solidFill>
                  <a:schemeClr val="bg1"/>
                </a:solidFill>
              </a:rPr>
              <a:t>– Genesis 1:1, 26-28 –</a:t>
            </a:r>
          </a:p>
          <a:p>
            <a:pPr marL="0" indent="0" algn="ctr">
              <a:buNone/>
            </a:pPr>
            <a:r>
              <a:rPr lang="en-US" sz="3600" b="1" dirty="0">
                <a:solidFill>
                  <a:schemeClr val="bg1"/>
                </a:solidFill>
              </a:rPr>
              <a:t>The Fall of Man</a:t>
            </a:r>
          </a:p>
          <a:p>
            <a:pPr marL="0" indent="0" algn="ctr">
              <a:buNone/>
            </a:pPr>
            <a:r>
              <a:rPr lang="en-US" sz="3200" i="1" dirty="0">
                <a:solidFill>
                  <a:schemeClr val="bg1"/>
                </a:solidFill>
              </a:rPr>
              <a:t>– Genesis 2:15-17; 3:6-7; Romans 5:12 –</a:t>
            </a:r>
          </a:p>
          <a:p>
            <a:pPr marL="0" indent="0" algn="ctr">
              <a:buNone/>
            </a:pPr>
            <a:r>
              <a:rPr lang="en-US" sz="3600" b="1" dirty="0">
                <a:solidFill>
                  <a:schemeClr val="bg1"/>
                </a:solidFill>
              </a:rPr>
              <a:t>The Scarlet Thread of Redemption</a:t>
            </a:r>
          </a:p>
          <a:p>
            <a:pPr marL="0" indent="0" algn="ctr">
              <a:buNone/>
            </a:pPr>
            <a:r>
              <a:rPr lang="en-US" sz="3200" i="1" dirty="0">
                <a:solidFill>
                  <a:schemeClr val="bg1"/>
                </a:solidFill>
              </a:rPr>
              <a:t>– Genesis 3:15; 12:1-3; Galatians 3:16; Matthew 1:1, 17; Hebrews 1:1-2;                      Romans 1:16; Mark 16:16 –</a:t>
            </a:r>
          </a:p>
        </p:txBody>
      </p:sp>
    </p:spTree>
    <p:extLst>
      <p:ext uri="{BB962C8B-B14F-4D97-AF65-F5344CB8AC3E}">
        <p14:creationId xmlns:p14="http://schemas.microsoft.com/office/powerpoint/2010/main" val="4064242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3176"/>
            <a:ext cx="7886700" cy="1325563"/>
          </a:xfrm>
        </p:spPr>
        <p:txBody>
          <a:bodyPr>
            <a:noAutofit/>
          </a:bodyPr>
          <a:lstStyle/>
          <a:p>
            <a:pPr algn="ctr"/>
            <a:r>
              <a:rPr lang="en-US" sz="4800" dirty="0">
                <a:solidFill>
                  <a:schemeClr val="bg1"/>
                </a:solidFill>
                <a:latin typeface="Algerian" panose="04020705040A02060702" pitchFamily="82" charset="0"/>
              </a:rPr>
              <a:t>Events of The           “Last Day”</a:t>
            </a:r>
            <a:endParaRPr lang="en-US" sz="4800" dirty="0"/>
          </a:p>
        </p:txBody>
      </p:sp>
      <p:sp>
        <p:nvSpPr>
          <p:cNvPr id="3" name="Content Placeholder 2"/>
          <p:cNvSpPr>
            <a:spLocks noGrp="1"/>
          </p:cNvSpPr>
          <p:nvPr>
            <p:ph idx="1"/>
          </p:nvPr>
        </p:nvSpPr>
        <p:spPr/>
        <p:txBody>
          <a:bodyPr>
            <a:normAutofit/>
          </a:bodyPr>
          <a:lstStyle/>
          <a:p>
            <a:pPr marL="0" indent="0" algn="ctr">
              <a:buNone/>
            </a:pPr>
            <a:endParaRPr lang="en-US" sz="3600" b="1" dirty="0">
              <a:solidFill>
                <a:schemeClr val="bg1"/>
              </a:solidFill>
            </a:endParaRPr>
          </a:p>
          <a:p>
            <a:pPr marL="0" indent="0" algn="ctr">
              <a:buNone/>
            </a:pPr>
            <a:r>
              <a:rPr lang="en-US" sz="3600" b="1" dirty="0">
                <a:solidFill>
                  <a:schemeClr val="bg1"/>
                </a:solidFill>
              </a:rPr>
              <a:t>Second Coming of Christ</a:t>
            </a:r>
          </a:p>
          <a:p>
            <a:pPr marL="0" indent="0" algn="ctr">
              <a:buNone/>
            </a:pPr>
            <a:r>
              <a:rPr lang="en-US" sz="3200" i="1" dirty="0">
                <a:solidFill>
                  <a:schemeClr val="bg1"/>
                </a:solidFill>
              </a:rPr>
              <a:t>– Hebrews 9:13-14; 10:4; 9:27-28; Acts 1:9-11; John 14:1-6; Matthew 24:36 –</a:t>
            </a:r>
          </a:p>
          <a:p>
            <a:pPr marL="0" indent="0" algn="ctr">
              <a:buNone/>
            </a:pPr>
            <a:r>
              <a:rPr lang="en-US" sz="3600" b="1" dirty="0">
                <a:solidFill>
                  <a:schemeClr val="bg1"/>
                </a:solidFill>
              </a:rPr>
              <a:t>Resurrection of the Dead</a:t>
            </a:r>
          </a:p>
          <a:p>
            <a:pPr marL="0" indent="0" algn="ctr">
              <a:buNone/>
            </a:pPr>
            <a:r>
              <a:rPr lang="en-US" sz="3200" i="1" dirty="0">
                <a:solidFill>
                  <a:schemeClr val="bg1"/>
                </a:solidFill>
              </a:rPr>
              <a:t>– 1 Thessalonians 4:16-18; John 5:28-29;           1 Corinthians 15:42-52, 12-19 –</a:t>
            </a:r>
          </a:p>
        </p:txBody>
      </p:sp>
    </p:spTree>
    <p:extLst>
      <p:ext uri="{BB962C8B-B14F-4D97-AF65-F5344CB8AC3E}">
        <p14:creationId xmlns:p14="http://schemas.microsoft.com/office/powerpoint/2010/main" val="1969118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3176"/>
            <a:ext cx="7886700" cy="1325563"/>
          </a:xfrm>
        </p:spPr>
        <p:txBody>
          <a:bodyPr>
            <a:noAutofit/>
          </a:bodyPr>
          <a:lstStyle/>
          <a:p>
            <a:pPr algn="ctr"/>
            <a:r>
              <a:rPr lang="en-US" sz="4800" dirty="0">
                <a:solidFill>
                  <a:schemeClr val="bg1"/>
                </a:solidFill>
                <a:latin typeface="Algerian" panose="04020705040A02060702" pitchFamily="82" charset="0"/>
              </a:rPr>
              <a:t>Events of The           “Last Day”</a:t>
            </a:r>
            <a:endParaRPr lang="en-US" sz="4800" dirty="0"/>
          </a:p>
        </p:txBody>
      </p:sp>
      <p:sp>
        <p:nvSpPr>
          <p:cNvPr id="3" name="Content Placeholder 2"/>
          <p:cNvSpPr>
            <a:spLocks noGrp="1"/>
          </p:cNvSpPr>
          <p:nvPr>
            <p:ph idx="1"/>
          </p:nvPr>
        </p:nvSpPr>
        <p:spPr/>
        <p:txBody>
          <a:bodyPr>
            <a:normAutofit/>
          </a:bodyPr>
          <a:lstStyle/>
          <a:p>
            <a:pPr marL="0" indent="0" algn="ctr">
              <a:buNone/>
            </a:pPr>
            <a:endParaRPr lang="en-US" sz="3600" b="1" dirty="0">
              <a:solidFill>
                <a:schemeClr val="bg1"/>
              </a:solidFill>
            </a:endParaRPr>
          </a:p>
          <a:p>
            <a:pPr marL="0" indent="0" algn="ctr">
              <a:buNone/>
            </a:pPr>
            <a:r>
              <a:rPr lang="en-US" sz="3600" b="1" dirty="0">
                <a:solidFill>
                  <a:schemeClr val="bg1"/>
                </a:solidFill>
              </a:rPr>
              <a:t>Judgment</a:t>
            </a:r>
          </a:p>
          <a:p>
            <a:pPr marL="0" indent="0" algn="ctr">
              <a:buNone/>
            </a:pPr>
            <a:r>
              <a:rPr lang="en-US" sz="3200" i="1" dirty="0">
                <a:solidFill>
                  <a:schemeClr val="bg1"/>
                </a:solidFill>
              </a:rPr>
              <a:t>– Acts 17:30-31; 2 Corinthians 5:10;                John 12:48; Matthew 25:31-33, 34, 41;                       2 Thessalonians 1:6-10 –</a:t>
            </a:r>
          </a:p>
          <a:p>
            <a:pPr marL="0" indent="0" algn="ctr">
              <a:buNone/>
            </a:pPr>
            <a:r>
              <a:rPr lang="en-US" sz="3600" b="1" dirty="0">
                <a:solidFill>
                  <a:schemeClr val="bg1"/>
                </a:solidFill>
              </a:rPr>
              <a:t>Destruction of the Physical Universe</a:t>
            </a:r>
          </a:p>
          <a:p>
            <a:pPr marL="0" indent="0" algn="ctr">
              <a:buNone/>
            </a:pPr>
            <a:r>
              <a:rPr lang="en-US" sz="3200" i="1" dirty="0">
                <a:solidFill>
                  <a:schemeClr val="bg1"/>
                </a:solidFill>
              </a:rPr>
              <a:t>– 2 Peter 3:3-14 –</a:t>
            </a:r>
          </a:p>
        </p:txBody>
      </p:sp>
    </p:spTree>
    <p:extLst>
      <p:ext uri="{BB962C8B-B14F-4D97-AF65-F5344CB8AC3E}">
        <p14:creationId xmlns:p14="http://schemas.microsoft.com/office/powerpoint/2010/main" val="28245215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7165"/>
            <a:ext cx="7772400" cy="2387600"/>
          </a:xfrm>
        </p:spPr>
        <p:txBody>
          <a:bodyPr>
            <a:normAutofit/>
          </a:bodyPr>
          <a:lstStyle/>
          <a:p>
            <a:r>
              <a:rPr lang="en-US" sz="8000" dirty="0">
                <a:solidFill>
                  <a:schemeClr val="bg1"/>
                </a:solidFill>
                <a:latin typeface="Algerian" panose="04020705040A02060702" pitchFamily="82" charset="0"/>
              </a:rPr>
              <a:t>The Last Day</a:t>
            </a:r>
          </a:p>
        </p:txBody>
      </p:sp>
      <p:sp>
        <p:nvSpPr>
          <p:cNvPr id="3" name="Subtitle 2"/>
          <p:cNvSpPr>
            <a:spLocks noGrp="1"/>
          </p:cNvSpPr>
          <p:nvPr>
            <p:ph type="subTitle" idx="1"/>
          </p:nvPr>
        </p:nvSpPr>
        <p:spPr>
          <a:xfrm>
            <a:off x="1143000" y="3933345"/>
            <a:ext cx="6858000" cy="1655762"/>
          </a:xfrm>
        </p:spPr>
        <p:txBody>
          <a:bodyPr>
            <a:normAutofit/>
          </a:bodyPr>
          <a:lstStyle/>
          <a:p>
            <a:r>
              <a:rPr lang="en-US" sz="4400" i="1" dirty="0">
                <a:solidFill>
                  <a:schemeClr val="bg1"/>
                </a:solidFill>
              </a:rPr>
              <a:t>John 12:48</a:t>
            </a:r>
          </a:p>
        </p:txBody>
      </p:sp>
    </p:spTree>
    <p:extLst>
      <p:ext uri="{BB962C8B-B14F-4D97-AF65-F5344CB8AC3E}">
        <p14:creationId xmlns:p14="http://schemas.microsoft.com/office/powerpoint/2010/main" val="981073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1479</Words>
  <Application>Microsoft Office PowerPoint</Application>
  <PresentationFormat>On-screen Show (4:3)</PresentationFormat>
  <Paragraphs>115</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Calibri</vt:lpstr>
      <vt:lpstr>Calibri Light</vt:lpstr>
      <vt:lpstr>Times New Roman</vt:lpstr>
      <vt:lpstr>Wingdings</vt:lpstr>
      <vt:lpstr>Office Theme</vt:lpstr>
      <vt:lpstr>PowerPoint Presentation</vt:lpstr>
      <vt:lpstr>The Last Day</vt:lpstr>
      <vt:lpstr>Before The “Last Day”</vt:lpstr>
      <vt:lpstr>Events of The           “Last Day”</vt:lpstr>
      <vt:lpstr>Events of The           “Last Day”</vt:lpstr>
      <vt:lpstr>The Last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3</cp:revision>
  <dcterms:created xsi:type="dcterms:W3CDTF">2017-02-05T22:17:35Z</dcterms:created>
  <dcterms:modified xsi:type="dcterms:W3CDTF">2017-02-05T23:01:19Z</dcterms:modified>
</cp:coreProperties>
</file>