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6"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3" d="2"/>
        <a:sy n="3" d="2"/>
      </p:scale>
      <p:origin x="0" y="0"/>
    </p:cViewPr>
  </p:notesTextViewPr>
  <p:notesViewPr>
    <p:cSldViewPr snapToGrid="0">
      <p:cViewPr varScale="1">
        <p:scale>
          <a:sx n="55" d="100"/>
          <a:sy n="55" d="100"/>
        </p:scale>
        <p:origin x="20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153572-C4FB-492D-BD52-BE117FFE2C71}" type="datetimeFigureOut">
              <a:rPr lang="en-US" smtClean="0"/>
              <a:t>2/19/2017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1E1518-01EA-4B30-A0AD-A118120FB508}" type="slidenum">
              <a:rPr lang="en-US" smtClean="0"/>
              <a:t>‹#›</a:t>
            </a:fld>
            <a:endParaRPr lang="en-US"/>
          </a:p>
        </p:txBody>
      </p:sp>
    </p:spTree>
    <p:extLst>
      <p:ext uri="{BB962C8B-B14F-4D97-AF65-F5344CB8AC3E}">
        <p14:creationId xmlns:p14="http://schemas.microsoft.com/office/powerpoint/2010/main" val="141781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A God of Order </a:t>
            </a:r>
            <a:r>
              <a:rPr lang="en-US" i="1" dirty="0">
                <a:latin typeface="Calibri" panose="020F0502020204030204" pitchFamily="34" charset="0"/>
                <a:ea typeface="Calibri" panose="020F0502020204030204" pitchFamily="34" charset="0"/>
                <a:cs typeface="Times New Roman" panose="02020603050405020304" pitchFamily="18" charset="0"/>
              </a:rPr>
              <a:t>(1 Corinthians 14:33, 40)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Paul noted that God is not a god of confusion, and that all things were to be done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“decently and in order” (1 Corinthians 14:33, 40).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Disorder in Corinth with regard to spiritual gifts: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26)</a:t>
            </a:r>
            <a:r>
              <a:rPr lang="en-US" dirty="0">
                <a:latin typeface="Calibri" panose="020F0502020204030204" pitchFamily="34" charset="0"/>
                <a:ea typeface="Calibri" panose="020F0502020204030204" pitchFamily="34" charset="0"/>
                <a:cs typeface="Times New Roman" panose="02020603050405020304" pitchFamily="18" charset="0"/>
              </a:rPr>
              <a:t> – People were overlapping each other with speech – speaking over each other. (</a:t>
            </a:r>
            <a:r>
              <a:rPr lang="en-US" b="1" dirty="0">
                <a:latin typeface="Calibri" panose="020F0502020204030204" pitchFamily="34" charset="0"/>
                <a:ea typeface="Calibri" panose="020F0502020204030204" pitchFamily="34" charset="0"/>
                <a:cs typeface="Times New Roman" panose="02020603050405020304" pitchFamily="18" charset="0"/>
              </a:rPr>
              <a:t>A cacophony of unintelligible noise.)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27-28)</a:t>
            </a:r>
            <a:r>
              <a:rPr lang="en-US" dirty="0">
                <a:latin typeface="Calibri" panose="020F0502020204030204" pitchFamily="34" charset="0"/>
                <a:ea typeface="Calibri" panose="020F0502020204030204" pitchFamily="34" charset="0"/>
                <a:cs typeface="Times New Roman" panose="02020603050405020304" pitchFamily="18" charset="0"/>
              </a:rPr>
              <a:t> – Tongue speakers were speaking out of turn, and some without interpreters. (</a:t>
            </a:r>
            <a:r>
              <a:rPr lang="en-US" b="1" dirty="0">
                <a:latin typeface="Calibri" panose="020F0502020204030204" pitchFamily="34" charset="0"/>
                <a:ea typeface="Calibri" panose="020F0502020204030204" pitchFamily="34" charset="0"/>
                <a:cs typeface="Times New Roman" panose="02020603050405020304" pitchFamily="18" charset="0"/>
              </a:rPr>
              <a:t>Speak one at a time, and always have an interpreter.)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29-32)</a:t>
            </a:r>
            <a:r>
              <a:rPr lang="en-US" dirty="0">
                <a:latin typeface="Calibri" panose="020F0502020204030204" pitchFamily="34" charset="0"/>
                <a:ea typeface="Calibri" panose="020F0502020204030204" pitchFamily="34" charset="0"/>
                <a:cs typeface="Times New Roman" panose="02020603050405020304" pitchFamily="18" charset="0"/>
              </a:rPr>
              <a:t> – The prophets were doing the same. (</a:t>
            </a:r>
            <a:r>
              <a:rPr lang="en-US" b="1" dirty="0">
                <a:latin typeface="Calibri" panose="020F0502020204030204" pitchFamily="34" charset="0"/>
                <a:ea typeface="Calibri" panose="020F0502020204030204" pitchFamily="34" charset="0"/>
                <a:cs typeface="Times New Roman" panose="02020603050405020304" pitchFamily="18" charset="0"/>
              </a:rPr>
              <a:t>They were to take turns – one by one – and they had the ability to control themselves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“spirits of the prophets are subject to the prophets.”</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33)</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God does not CAUSE NOR CONDONE confusion and pandemonium. (</a:t>
            </a:r>
            <a:r>
              <a:rPr lang="en-US" b="1" dirty="0">
                <a:latin typeface="Calibri" panose="020F0502020204030204" pitchFamily="34" charset="0"/>
                <a:ea typeface="Calibri" panose="020F0502020204030204" pitchFamily="34" charset="0"/>
                <a:cs typeface="Times New Roman" panose="02020603050405020304" pitchFamily="18" charset="0"/>
              </a:rPr>
              <a:t>He is a God which causes and demands harmonious peace.</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34-35)</a:t>
            </a:r>
            <a:r>
              <a:rPr lang="en-US" dirty="0">
                <a:latin typeface="Calibri" panose="020F0502020204030204" pitchFamily="34" charset="0"/>
                <a:ea typeface="Calibri" panose="020F0502020204030204" pitchFamily="34" charset="0"/>
                <a:cs typeface="Times New Roman" panose="02020603050405020304" pitchFamily="18" charset="0"/>
              </a:rPr>
              <a:t> – Women were speaking and causing disruption contrary to God’s revealed role for them.</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36-40)</a:t>
            </a:r>
            <a:r>
              <a:rPr lang="en-US" dirty="0">
                <a:latin typeface="Calibri" panose="020F0502020204030204" pitchFamily="34" charset="0"/>
                <a:ea typeface="Calibri" panose="020F0502020204030204" pitchFamily="34" charset="0"/>
                <a:cs typeface="Times New Roman" panose="02020603050405020304" pitchFamily="18" charset="0"/>
              </a:rPr>
              <a:t> – The Corinthians were acting contrary to the revealed will of God concerning spiritual gifts. </a:t>
            </a:r>
            <a:r>
              <a:rPr lang="en-US" b="1" dirty="0">
                <a:latin typeface="Calibri" panose="020F0502020204030204" pitchFamily="34" charset="0"/>
                <a:ea typeface="Calibri" panose="020F0502020204030204" pitchFamily="34" charset="0"/>
                <a:cs typeface="Times New Roman" panose="02020603050405020304" pitchFamily="18" charset="0"/>
              </a:rPr>
              <a:t>THEY NEEDED TO PRACTICE THEM, BUT IN AN ORDERLY WAY!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world wants to believe that God is relaxed concerning religious practice. That man can do as he pleases as long as he is sincere.</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Corinthians were doing as they pleased concerning the use of spiritual gifts, and were rebuked by Paul, because God is </a:t>
            </a:r>
            <a:r>
              <a:rPr lang="en-US" b="1" u="sng" dirty="0">
                <a:latin typeface="Calibri" panose="020F0502020204030204" pitchFamily="34" charset="0"/>
                <a:ea typeface="Calibri" panose="020F0502020204030204" pitchFamily="34" charset="0"/>
                <a:cs typeface="Times New Roman" panose="02020603050405020304" pitchFamily="18" charset="0"/>
              </a:rPr>
              <a:t>A God of Order</a:t>
            </a:r>
            <a:r>
              <a:rPr lang="en-US" dirty="0">
                <a:latin typeface="Calibri" panose="020F0502020204030204" pitchFamily="34" charset="0"/>
                <a:ea typeface="Calibri" panose="020F0502020204030204" pitchFamily="34" charset="0"/>
                <a:cs typeface="Times New Roman" panose="02020603050405020304" pitchFamily="18" charset="0"/>
              </a:rPr>
              <a:t>, and had an order concerning spiritual gifts. (</a:t>
            </a:r>
            <a:r>
              <a:rPr lang="en-US" b="1" dirty="0">
                <a:latin typeface="Calibri" panose="020F0502020204030204" pitchFamily="34" charset="0"/>
                <a:ea typeface="Calibri" panose="020F0502020204030204" pitchFamily="34" charset="0"/>
                <a:cs typeface="Times New Roman" panose="02020603050405020304" pitchFamily="18" charset="0"/>
              </a:rPr>
              <a:t>They needed to submit to that order.)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is the same with all other facets of religion. God is </a:t>
            </a:r>
            <a:r>
              <a:rPr lang="en-US" b="1" dirty="0">
                <a:latin typeface="Calibri" panose="020F0502020204030204" pitchFamily="34" charset="0"/>
                <a:ea typeface="Calibri" panose="020F0502020204030204" pitchFamily="34" charset="0"/>
                <a:cs typeface="Times New Roman" panose="02020603050405020304" pitchFamily="18" charset="0"/>
              </a:rPr>
              <a:t>A God of Order</a:t>
            </a:r>
            <a:r>
              <a:rPr lang="en-US" dirty="0">
                <a:latin typeface="Calibri" panose="020F0502020204030204" pitchFamily="34" charset="0"/>
                <a:ea typeface="Calibri" panose="020F0502020204030204" pitchFamily="34" charset="0"/>
                <a:cs typeface="Times New Roman" panose="02020603050405020304" pitchFamily="18" charset="0"/>
              </a:rPr>
              <a:t>, and we must act accordingly – orderly.</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Some understand God is </a:t>
            </a:r>
            <a:r>
              <a:rPr lang="en-US" b="1" dirty="0">
                <a:latin typeface="Calibri" panose="020F0502020204030204" pitchFamily="34" charset="0"/>
                <a:ea typeface="Calibri" panose="020F0502020204030204" pitchFamily="34" charset="0"/>
                <a:cs typeface="Times New Roman" panose="02020603050405020304" pitchFamily="18" charset="0"/>
              </a:rPr>
              <a:t>A God of Order</a:t>
            </a:r>
            <a:r>
              <a:rPr lang="en-US" dirty="0">
                <a:latin typeface="Calibri" panose="020F0502020204030204" pitchFamily="34" charset="0"/>
                <a:ea typeface="Calibri" panose="020F0502020204030204" pitchFamily="34" charset="0"/>
                <a:cs typeface="Times New Roman" panose="02020603050405020304" pitchFamily="18" charset="0"/>
              </a:rPr>
              <a:t>, but are inconsistent with the logic of this concept.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Either God has order, and we must submit to it in every way, or, God has no order, and we can do whatever we want however we want. There is no in between!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A God of Order</a:t>
            </a:r>
          </a:p>
          <a:p>
            <a:endParaRPr lang="en-US" dirty="0"/>
          </a:p>
        </p:txBody>
      </p:sp>
      <p:sp>
        <p:nvSpPr>
          <p:cNvPr id="4" name="Slide Number Placeholder 3"/>
          <p:cNvSpPr>
            <a:spLocks noGrp="1"/>
          </p:cNvSpPr>
          <p:nvPr>
            <p:ph type="sldNum" sz="quarter" idx="10"/>
          </p:nvPr>
        </p:nvSpPr>
        <p:spPr/>
        <p:txBody>
          <a:bodyPr/>
          <a:lstStyle/>
          <a:p>
            <a:fld id="{851E1518-01EA-4B30-A0AD-A118120FB508}" type="slidenum">
              <a:rPr lang="en-US" smtClean="0"/>
              <a:t>2</a:t>
            </a:fld>
            <a:endParaRPr lang="en-US"/>
          </a:p>
        </p:txBody>
      </p:sp>
    </p:spTree>
    <p:extLst>
      <p:ext uri="{BB962C8B-B14F-4D97-AF65-F5344CB8AC3E}">
        <p14:creationId xmlns:p14="http://schemas.microsoft.com/office/powerpoint/2010/main" val="1932415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A God of Order</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Creation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Genesis 1:31</a:t>
            </a:r>
            <a:r>
              <a:rPr lang="en-US" dirty="0">
                <a:latin typeface="Calibri" panose="020F0502020204030204" pitchFamily="34" charset="0"/>
                <a:ea typeface="Calibri" panose="020F0502020204030204" pitchFamily="34" charset="0"/>
                <a:cs typeface="Times New Roman" panose="02020603050405020304" pitchFamily="18" charset="0"/>
              </a:rPr>
              <a:t> – After God created everything, He saw it was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“very good.”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use of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“very good”</a:t>
            </a:r>
            <a:r>
              <a:rPr lang="en-US" dirty="0">
                <a:latin typeface="Calibri" panose="020F0502020204030204" pitchFamily="34" charset="0"/>
                <a:ea typeface="Calibri" panose="020F0502020204030204" pitchFamily="34" charset="0"/>
                <a:cs typeface="Times New Roman" panose="02020603050405020304" pitchFamily="18" charset="0"/>
              </a:rPr>
              <a:t> to describe creation inheres a concept of orderliness.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term ‘good,’ as here used does not refer to moral qualities, or to righteousness in any sense; for it was applied to all creation – to the sun, the moon, the stars, the earth, and all things on the earth. Man was good in the sense that all things else were good – they were perfectly adapted to the purpose God had in view when he created them.” (Robert L. Whiteside)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God had a plan in creation, and it was fulfilled TO THE VERY ORDER HE INTENDED. (EXAMPLE: Laws of nature – gravity, etc.)</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i="1" dirty="0">
                <a:latin typeface="Calibri" panose="020F0502020204030204" pitchFamily="34" charset="0"/>
                <a:ea typeface="Calibri" panose="020F0502020204030204" pitchFamily="34" charset="0"/>
                <a:cs typeface="Times New Roman" panose="02020603050405020304" pitchFamily="18" charset="0"/>
              </a:rPr>
              <a:t>The ways of nature, all the cycles and patterns, are according to the divine order.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Man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Ecclesiastes 12:13</a:t>
            </a:r>
            <a:r>
              <a:rPr lang="en-US" dirty="0">
                <a:latin typeface="Calibri" panose="020F0502020204030204" pitchFamily="34" charset="0"/>
                <a:ea typeface="Calibri" panose="020F0502020204030204" pitchFamily="34" charset="0"/>
                <a:cs typeface="Times New Roman" panose="02020603050405020304" pitchFamily="18" charset="0"/>
              </a:rPr>
              <a:t> – God’s order for man was essentially to live orderly – i.e. according to His commands.</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steps of a man are ordered by the Lord, and He delights in his way” (Psalm 37:23).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“O Lord, I know the way of man is not in himself; It is not in man who walks to direct his own steps” (Jeremiah 10:23).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God has not left man to his own devices, but has supplied him with sufficient instruction – order.</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His Church</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16:15-19</a:t>
            </a:r>
            <a:r>
              <a:rPr lang="en-US" dirty="0">
                <a:latin typeface="Calibri" panose="020F0502020204030204" pitchFamily="34" charset="0"/>
                <a:ea typeface="Calibri" panose="020F0502020204030204" pitchFamily="34" charset="0"/>
                <a:cs typeface="Times New Roman" panose="02020603050405020304" pitchFamily="18" charset="0"/>
              </a:rPr>
              <a:t> – Jesus established His church with order.</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foundation of His church is the truth of Peter’s confession – Jesus is the Christ, the Son of the living God. (</a:t>
            </a:r>
            <a:r>
              <a:rPr lang="en-US" b="1" dirty="0">
                <a:latin typeface="Calibri" panose="020F0502020204030204" pitchFamily="34" charset="0"/>
                <a:ea typeface="Calibri" panose="020F0502020204030204" pitchFamily="34" charset="0"/>
                <a:cs typeface="Times New Roman" panose="02020603050405020304" pitchFamily="18" charset="0"/>
              </a:rPr>
              <a:t>All other churches built on a different foundation are not according to the Lord’s order</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Corinthians 3:11)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19)</a:t>
            </a:r>
            <a:r>
              <a:rPr lang="en-US" dirty="0">
                <a:latin typeface="Calibri" panose="020F0502020204030204" pitchFamily="34" charset="0"/>
                <a:ea typeface="Calibri" panose="020F0502020204030204" pitchFamily="34" charset="0"/>
                <a:cs typeface="Times New Roman" panose="02020603050405020304" pitchFamily="18" charset="0"/>
              </a:rPr>
              <a:t> – There is a divine binding and loosing – orderliness of behavior revealed by God.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Timothy 3:14-15</a:t>
            </a:r>
            <a:r>
              <a:rPr lang="en-US" dirty="0">
                <a:latin typeface="Calibri" panose="020F0502020204030204" pitchFamily="34" charset="0"/>
                <a:ea typeface="Calibri" panose="020F0502020204030204" pitchFamily="34" charset="0"/>
                <a:cs typeface="Times New Roman" panose="02020603050405020304" pitchFamily="18" charset="0"/>
              </a:rPr>
              <a:t> – Paul wrote Timothy about an order within the church which he was to adhere to.</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10:21</a:t>
            </a:r>
            <a:r>
              <a:rPr lang="en-US" dirty="0">
                <a:latin typeface="Calibri" panose="020F0502020204030204" pitchFamily="34" charset="0"/>
                <a:ea typeface="Calibri" panose="020F0502020204030204" pitchFamily="34" charset="0"/>
                <a:cs typeface="Times New Roman" panose="02020603050405020304" pitchFamily="18" charset="0"/>
              </a:rPr>
              <a:t> – Jesus is the High Priest over this house.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8:3-6</a:t>
            </a:r>
            <a:r>
              <a:rPr lang="en-US" dirty="0">
                <a:latin typeface="Calibri" panose="020F0502020204030204" pitchFamily="34" charset="0"/>
                <a:ea typeface="Calibri" panose="020F0502020204030204" pitchFamily="34" charset="0"/>
                <a:cs typeface="Times New Roman" panose="02020603050405020304" pitchFamily="18" charset="0"/>
              </a:rPr>
              <a:t> – This house, or sanctuary, is the figure of the shadow that was the tabernacle, </a:t>
            </a:r>
            <a:r>
              <a:rPr lang="en-US" b="1" dirty="0">
                <a:latin typeface="Calibri" panose="020F0502020204030204" pitchFamily="34" charset="0"/>
                <a:ea typeface="Calibri" panose="020F0502020204030204" pitchFamily="34" charset="0"/>
                <a:cs typeface="Times New Roman" panose="02020603050405020304" pitchFamily="18" charset="0"/>
              </a:rPr>
              <a:t>which was to be made according to a pattern shown by God – an order from God</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God has given an order for the church</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If God has an ORDER for His church, how does the concept of denominationalism work – </a:t>
            </a:r>
            <a:r>
              <a:rPr lang="en-US" b="1" i="1" u="sng" dirty="0">
                <a:latin typeface="Calibri" panose="020F0502020204030204" pitchFamily="34" charset="0"/>
                <a:ea typeface="Calibri" panose="020F0502020204030204" pitchFamily="34" charset="0"/>
                <a:cs typeface="Times New Roman" panose="02020603050405020304" pitchFamily="18" charset="0"/>
              </a:rPr>
              <a:t>has as much disorder as Corinth had with regard to spiritual gifts.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b="1" dirty="0">
                <a:latin typeface="Calibri" panose="020F0502020204030204" pitchFamily="34" charset="0"/>
                <a:ea typeface="Calibri" panose="020F0502020204030204" pitchFamily="34" charset="0"/>
                <a:cs typeface="Times New Roman" panose="02020603050405020304" pitchFamily="18" charset="0"/>
              </a:rPr>
              <a:t>For everything God has given an order. He has intelligently designed everything to function in a certain way, and has revealed the divine order to man. All is found in the scriptures.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There Must Be Order (</a:t>
            </a:r>
            <a:r>
              <a:rPr lang="en-US" i="1" dirty="0">
                <a:latin typeface="Calibri" panose="020F0502020204030204" pitchFamily="34" charset="0"/>
                <a:ea typeface="Calibri" panose="020F0502020204030204" pitchFamily="34" charset="0"/>
                <a:cs typeface="Times New Roman" panose="02020603050405020304" pitchFamily="18" charset="0"/>
              </a:rPr>
              <a:t>If God is a God of order, and we are His children who have been revealed the order of God, then there must be order among us. We must be orderly according to God’s requirements.</a:t>
            </a:r>
            <a:r>
              <a:rPr lang="en-US" dirty="0">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
        <p:nvSpPr>
          <p:cNvPr id="4" name="Slide Number Placeholder 3"/>
          <p:cNvSpPr>
            <a:spLocks noGrp="1"/>
          </p:cNvSpPr>
          <p:nvPr>
            <p:ph type="sldNum" sz="quarter" idx="10"/>
          </p:nvPr>
        </p:nvSpPr>
        <p:spPr/>
        <p:txBody>
          <a:bodyPr/>
          <a:lstStyle/>
          <a:p>
            <a:fld id="{851E1518-01EA-4B30-A0AD-A118120FB508}" type="slidenum">
              <a:rPr lang="en-US" smtClean="0"/>
              <a:t>3</a:t>
            </a:fld>
            <a:endParaRPr lang="en-US"/>
          </a:p>
        </p:txBody>
      </p:sp>
    </p:spTree>
    <p:extLst>
      <p:ext uri="{BB962C8B-B14F-4D97-AF65-F5344CB8AC3E}">
        <p14:creationId xmlns:p14="http://schemas.microsoft.com/office/powerpoint/2010/main" val="3634788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There Must Be Order (</a:t>
            </a:r>
            <a:r>
              <a:rPr lang="en-US" i="1" dirty="0">
                <a:latin typeface="Calibri" panose="020F0502020204030204" pitchFamily="34" charset="0"/>
                <a:ea typeface="Calibri" panose="020F0502020204030204" pitchFamily="34" charset="0"/>
                <a:cs typeface="Times New Roman" panose="02020603050405020304" pitchFamily="18" charset="0"/>
              </a:rPr>
              <a:t>If God is a God of order, and we are His children who have been revealed the order of God, then there must be order among us. We must be orderly according to God’s requirements.</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Order Required in History</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Noah</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Genesis 6:13-15a</a:t>
            </a:r>
            <a:r>
              <a:rPr lang="en-US" dirty="0">
                <a:latin typeface="Calibri" panose="020F0502020204030204" pitchFamily="34" charset="0"/>
                <a:ea typeface="Calibri" panose="020F0502020204030204" pitchFamily="34" charset="0"/>
                <a:cs typeface="Times New Roman" panose="02020603050405020304" pitchFamily="18" charset="0"/>
              </a:rPr>
              <a:t> – God told Noah to make an ark, and gave him specific instructions.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22</a:t>
            </a:r>
            <a:r>
              <a:rPr lang="en-US" dirty="0">
                <a:latin typeface="Calibri" panose="020F0502020204030204" pitchFamily="34" charset="0"/>
                <a:ea typeface="Calibri" panose="020F0502020204030204" pitchFamily="34" charset="0"/>
                <a:cs typeface="Times New Roman" panose="02020603050405020304" pitchFamily="18" charset="0"/>
              </a:rPr>
              <a:t> – Noah followed all of God’s instructions.)</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Moses</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Numbers 20:7-12</a:t>
            </a:r>
            <a:r>
              <a:rPr lang="en-US" dirty="0">
                <a:latin typeface="Calibri" panose="020F0502020204030204" pitchFamily="34" charset="0"/>
                <a:ea typeface="Calibri" panose="020F0502020204030204" pitchFamily="34" charset="0"/>
                <a:cs typeface="Times New Roman" panose="02020603050405020304" pitchFamily="18" charset="0"/>
              </a:rPr>
              <a:t> – A second time where God brought water from the rock, Moses disobeyed the direct commands of God. (He was without order!)</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8)</a:t>
            </a:r>
            <a:r>
              <a:rPr lang="en-US" dirty="0">
                <a:latin typeface="Calibri" panose="020F0502020204030204" pitchFamily="34" charset="0"/>
                <a:ea typeface="Calibri" panose="020F0502020204030204" pitchFamily="34" charset="0"/>
                <a:cs typeface="Times New Roman" panose="02020603050405020304" pitchFamily="18" charset="0"/>
              </a:rPr>
              <a:t> – Take the rod. Speak to the rock.</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9, 11)</a:t>
            </a:r>
            <a:r>
              <a:rPr lang="en-US" dirty="0">
                <a:latin typeface="Calibri" panose="020F0502020204030204" pitchFamily="34" charset="0"/>
                <a:ea typeface="Calibri" panose="020F0502020204030204" pitchFamily="34" charset="0"/>
                <a:cs typeface="Times New Roman" panose="02020603050405020304" pitchFamily="18" charset="0"/>
              </a:rPr>
              <a:t> – He took the rod. He struck the rock.</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He disobeyed the DIVINE ORDER!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12)</a:t>
            </a:r>
            <a:r>
              <a:rPr lang="en-US" dirty="0">
                <a:latin typeface="Calibri" panose="020F0502020204030204" pitchFamily="34" charset="0"/>
                <a:ea typeface="Calibri" panose="020F0502020204030204" pitchFamily="34" charset="0"/>
                <a:cs typeface="Times New Roman" panose="02020603050405020304" pitchFamily="18" charset="0"/>
              </a:rPr>
              <a:t> – He failed to regard God as holy in his failure to act according to God’s order.</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What about the circumstances? Was it fair for God to punish him like that?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1a)</a:t>
            </a:r>
            <a:r>
              <a:rPr lang="en-US" dirty="0">
                <a:latin typeface="Calibri" panose="020F0502020204030204" pitchFamily="34" charset="0"/>
                <a:ea typeface="Calibri" panose="020F0502020204030204" pitchFamily="34" charset="0"/>
                <a:cs typeface="Times New Roman" panose="02020603050405020304" pitchFamily="18" charset="0"/>
              </a:rPr>
              <a:t> – After being sentenced to wonder 40 years in the wilderness for a lack of faith when the spies were sent in, they finally approached the very same place. (</a:t>
            </a:r>
            <a:r>
              <a:rPr lang="en-US" b="1" dirty="0">
                <a:latin typeface="Calibri" panose="020F0502020204030204" pitchFamily="34" charset="0"/>
                <a:ea typeface="Calibri" panose="020F0502020204030204" pitchFamily="34" charset="0"/>
                <a:cs typeface="Times New Roman" panose="02020603050405020304" pitchFamily="18" charset="0"/>
              </a:rPr>
              <a:t>Through all that time they complained to Moses, </a:t>
            </a:r>
            <a:r>
              <a:rPr lang="en-US" b="1" u="sng" dirty="0">
                <a:latin typeface="Calibri" panose="020F0502020204030204" pitchFamily="34" charset="0"/>
                <a:ea typeface="Calibri" panose="020F0502020204030204" pitchFamily="34" charset="0"/>
                <a:cs typeface="Times New Roman" panose="02020603050405020304" pitchFamily="18" charset="0"/>
              </a:rPr>
              <a:t>and the land they approached was sure to remind Moses of their lack of faith previous when the spies were sent in.</a:t>
            </a:r>
            <a:r>
              <a:rPr lang="en-US" u="sng"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1b)</a:t>
            </a:r>
            <a:r>
              <a:rPr lang="en-US" dirty="0">
                <a:latin typeface="Calibri" panose="020F0502020204030204" pitchFamily="34" charset="0"/>
                <a:ea typeface="Calibri" panose="020F0502020204030204" pitchFamily="34" charset="0"/>
                <a:cs typeface="Times New Roman" panose="02020603050405020304" pitchFamily="18" charset="0"/>
              </a:rPr>
              <a:t> – Miriam, Moses’ sister, had recently died. (His emotions were sure to have been at an all-time high.)</a:t>
            </a:r>
          </a:p>
          <a:p>
            <a:pPr marL="1600200" marR="0" lvl="3" indent="-228600">
              <a:lnSpc>
                <a:spcPct val="107000"/>
              </a:lnSpc>
              <a:spcBef>
                <a:spcPts val="0"/>
              </a:spcBef>
              <a:spcAft>
                <a:spcPts val="0"/>
              </a:spcAft>
              <a:buFont typeface="+mj-lt"/>
              <a:buAutoNum type="arabicPeriod"/>
            </a:pPr>
            <a:r>
              <a:rPr lang="en-US" i="1" dirty="0">
                <a:latin typeface="Calibri" panose="020F0502020204030204" pitchFamily="34" charset="0"/>
                <a:ea typeface="Calibri" panose="020F0502020204030204" pitchFamily="34" charset="0"/>
                <a:cs typeface="Times New Roman" panose="02020603050405020304" pitchFamily="18" charset="0"/>
              </a:rPr>
              <a:t>Perhaps his emotions, and all the surrounding events led him to strike the rock instead of speak in his frustration.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IT DOES NOT MATTER. GOD REQUIRES ORDER, AND WE MUST CONTROL OURSELVES SO AS TO CONFORM TO THAT ORDER.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God required order among His people then, and He requires order now!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Order Required Now</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Thessalonians 2:15</a:t>
            </a:r>
            <a:r>
              <a:rPr lang="en-US" dirty="0">
                <a:latin typeface="Calibri" panose="020F0502020204030204" pitchFamily="34" charset="0"/>
                <a:ea typeface="Calibri" panose="020F0502020204030204" pitchFamily="34" charset="0"/>
                <a:cs typeface="Times New Roman" panose="02020603050405020304" pitchFamily="18" charset="0"/>
              </a:rPr>
              <a:t> – The apostolic traditions must not be compromised. They must be kept. </a:t>
            </a:r>
            <a:r>
              <a:rPr lang="en-US" b="1" dirty="0">
                <a:latin typeface="Calibri" panose="020F0502020204030204" pitchFamily="34" charset="0"/>
                <a:ea typeface="Calibri" panose="020F0502020204030204" pitchFamily="34" charset="0"/>
                <a:cs typeface="Times New Roman" panose="02020603050405020304" pitchFamily="18" charset="0"/>
              </a:rPr>
              <a:t>WE MUST HOLD FAST TO THEM</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3:6</a:t>
            </a:r>
            <a:r>
              <a:rPr lang="en-US" dirty="0">
                <a:latin typeface="Calibri" panose="020F0502020204030204" pitchFamily="34" charset="0"/>
                <a:ea typeface="Calibri" panose="020F0502020204030204" pitchFamily="34" charset="0"/>
                <a:cs typeface="Times New Roman" panose="02020603050405020304" pitchFamily="18" charset="0"/>
              </a:rPr>
              <a:t> – Paul commanded that they withdraw from those who walk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“disorderly.”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There must be orderliness!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4:24</a:t>
            </a:r>
            <a:r>
              <a:rPr lang="en-US" dirty="0">
                <a:latin typeface="Calibri" panose="020F0502020204030204" pitchFamily="34" charset="0"/>
                <a:ea typeface="Calibri" panose="020F0502020204030204" pitchFamily="34" charset="0"/>
                <a:cs typeface="Times New Roman" panose="02020603050405020304" pitchFamily="18" charset="0"/>
              </a:rPr>
              <a:t> – Jesus indicated that worship must be orderly!</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Spirit</a:t>
            </a:r>
            <a:r>
              <a:rPr lang="en-US" dirty="0">
                <a:latin typeface="Calibri" panose="020F0502020204030204" pitchFamily="34" charset="0"/>
                <a:ea typeface="Calibri" panose="020F0502020204030204" pitchFamily="34" charset="0"/>
                <a:cs typeface="Times New Roman" panose="02020603050405020304" pitchFamily="18" charset="0"/>
              </a:rPr>
              <a:t> – God wants all our heart, soul, and mind. (Sincere worship)</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Truth</a:t>
            </a:r>
            <a:r>
              <a:rPr lang="en-US" dirty="0">
                <a:latin typeface="Calibri" panose="020F0502020204030204" pitchFamily="34" charset="0"/>
                <a:ea typeface="Calibri" panose="020F0502020204030204" pitchFamily="34" charset="0"/>
                <a:cs typeface="Times New Roman" panose="02020603050405020304" pitchFamily="18" charset="0"/>
              </a:rPr>
              <a:t> – According to the revealed truth, or order of worship!</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Titus 1:5</a:t>
            </a:r>
            <a:r>
              <a:rPr lang="en-US" dirty="0">
                <a:latin typeface="Calibri" panose="020F0502020204030204" pitchFamily="34" charset="0"/>
                <a:ea typeface="Calibri" panose="020F0502020204030204" pitchFamily="34" charset="0"/>
                <a:cs typeface="Times New Roman" panose="02020603050405020304" pitchFamily="18" charset="0"/>
              </a:rPr>
              <a:t> – Paul left Titus in Crete to set things in order. (</a:t>
            </a:r>
            <a:r>
              <a:rPr lang="en-US" b="1" dirty="0">
                <a:latin typeface="Calibri" panose="020F0502020204030204" pitchFamily="34" charset="0"/>
                <a:ea typeface="Calibri" panose="020F0502020204030204" pitchFamily="34" charset="0"/>
                <a:cs typeface="Times New Roman" panose="02020603050405020304" pitchFamily="18" charset="0"/>
              </a:rPr>
              <a:t>There is an order in the church established by God, and we must conform to it.</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Jude 3</a:t>
            </a:r>
            <a:r>
              <a:rPr lang="en-US" dirty="0">
                <a:latin typeface="Calibri" panose="020F0502020204030204" pitchFamily="34" charset="0"/>
                <a:ea typeface="Calibri" panose="020F0502020204030204" pitchFamily="34" charset="0"/>
                <a:cs typeface="Times New Roman" panose="02020603050405020304" pitchFamily="18" charset="0"/>
              </a:rPr>
              <a:t> – Contending for the faith is contending for order!</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“Let all things be done decently and in order” (1 Corinthians 14:40)</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What is decent? What is orderly? – </a:t>
            </a:r>
            <a:r>
              <a:rPr lang="en-US" b="1" dirty="0">
                <a:latin typeface="Calibri" panose="020F0502020204030204" pitchFamily="34" charset="0"/>
                <a:ea typeface="Calibri" panose="020F0502020204030204" pitchFamily="34" charset="0"/>
                <a:cs typeface="Times New Roman" panose="02020603050405020304" pitchFamily="18" charset="0"/>
              </a:rPr>
              <a:t>According to the order revealed in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faith.”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7:21-23</a:t>
            </a:r>
            <a:r>
              <a:rPr lang="en-US" dirty="0">
                <a:latin typeface="Calibri" panose="020F0502020204030204" pitchFamily="34" charset="0"/>
                <a:ea typeface="Calibri" panose="020F0502020204030204" pitchFamily="34" charset="0"/>
                <a:cs typeface="Times New Roman" panose="02020603050405020304" pitchFamily="18" charset="0"/>
              </a:rPr>
              <a:t> – Only those who submit to the order of Christ will be able to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“enter the kingdom of heaven.”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Lawlessness</a:t>
            </a:r>
            <a:r>
              <a:rPr lang="en-US" dirty="0">
                <a:latin typeface="Calibri" panose="020F0502020204030204" pitchFamily="34" charset="0"/>
                <a:ea typeface="Calibri" panose="020F0502020204030204" pitchFamily="34" charset="0"/>
                <a:cs typeface="Times New Roman" panose="02020603050405020304" pitchFamily="18" charset="0"/>
              </a:rPr>
              <a:t> – violation of law; without law. (</a:t>
            </a:r>
            <a:r>
              <a:rPr lang="en-US" b="1" i="1" dirty="0">
                <a:latin typeface="Calibri" panose="020F0502020204030204" pitchFamily="34" charset="0"/>
                <a:ea typeface="Calibri" panose="020F0502020204030204" pitchFamily="34" charset="0"/>
                <a:cs typeface="Times New Roman" panose="02020603050405020304" pitchFamily="18" charset="0"/>
              </a:rPr>
              <a:t>Law is order, and lawlessness is a state of disorder.)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“But why do you call Me ‘Lord, Lord,’ and not do the things which I say” (Luke 6:46)?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God is not relaxed concerning these matter of importance. He is A God of Order, AND WE MUST FOLLOW THAT ORDER!</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851E1518-01EA-4B30-A0AD-A118120FB508}" type="slidenum">
              <a:rPr lang="en-US" smtClean="0"/>
              <a:t>4</a:t>
            </a:fld>
            <a:endParaRPr lang="en-US"/>
          </a:p>
        </p:txBody>
      </p:sp>
    </p:spTree>
    <p:extLst>
      <p:ext uri="{BB962C8B-B14F-4D97-AF65-F5344CB8AC3E}">
        <p14:creationId xmlns:p14="http://schemas.microsoft.com/office/powerpoint/2010/main" val="217389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world wants us to believe that God does not care what we do, or how we do it.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must reject that notion, for the scripture clearly reveals that God is </a:t>
            </a:r>
            <a:r>
              <a:rPr lang="en-US" b="1" dirty="0">
                <a:latin typeface="Calibri" panose="020F0502020204030204" pitchFamily="34" charset="0"/>
                <a:ea typeface="Calibri" panose="020F0502020204030204" pitchFamily="34" charset="0"/>
                <a:cs typeface="Times New Roman" panose="02020603050405020304" pitchFamily="18" charset="0"/>
              </a:rPr>
              <a:t>A God of Order</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If this is the case, then we must submit to His order regarding everything!</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851E1518-01EA-4B30-A0AD-A118120FB508}" type="slidenum">
              <a:rPr lang="en-US" smtClean="0"/>
              <a:t>5</a:t>
            </a:fld>
            <a:endParaRPr lang="en-US"/>
          </a:p>
        </p:txBody>
      </p:sp>
    </p:spTree>
    <p:extLst>
      <p:ext uri="{BB962C8B-B14F-4D97-AF65-F5344CB8AC3E}">
        <p14:creationId xmlns:p14="http://schemas.microsoft.com/office/powerpoint/2010/main" val="1805320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2DDD6BF-EC9F-4514-B27D-E6B565AC3B84}"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1AAE2-EF6C-42F2-860E-065DD791CEAE}" type="slidenum">
              <a:rPr lang="en-US" smtClean="0"/>
              <a:t>‹#›</a:t>
            </a:fld>
            <a:endParaRPr lang="en-US"/>
          </a:p>
        </p:txBody>
      </p:sp>
    </p:spTree>
    <p:extLst>
      <p:ext uri="{BB962C8B-B14F-4D97-AF65-F5344CB8AC3E}">
        <p14:creationId xmlns:p14="http://schemas.microsoft.com/office/powerpoint/2010/main" val="3446134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DDD6BF-EC9F-4514-B27D-E6B565AC3B84}"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1AAE2-EF6C-42F2-860E-065DD791CEAE}" type="slidenum">
              <a:rPr lang="en-US" smtClean="0"/>
              <a:t>‹#›</a:t>
            </a:fld>
            <a:endParaRPr lang="en-US"/>
          </a:p>
        </p:txBody>
      </p:sp>
    </p:spTree>
    <p:extLst>
      <p:ext uri="{BB962C8B-B14F-4D97-AF65-F5344CB8AC3E}">
        <p14:creationId xmlns:p14="http://schemas.microsoft.com/office/powerpoint/2010/main" val="558134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DDD6BF-EC9F-4514-B27D-E6B565AC3B84}"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1AAE2-EF6C-42F2-860E-065DD791CEAE}" type="slidenum">
              <a:rPr lang="en-US" smtClean="0"/>
              <a:t>‹#›</a:t>
            </a:fld>
            <a:endParaRPr lang="en-US"/>
          </a:p>
        </p:txBody>
      </p:sp>
    </p:spTree>
    <p:extLst>
      <p:ext uri="{BB962C8B-B14F-4D97-AF65-F5344CB8AC3E}">
        <p14:creationId xmlns:p14="http://schemas.microsoft.com/office/powerpoint/2010/main" val="1531315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DDD6BF-EC9F-4514-B27D-E6B565AC3B84}"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1AAE2-EF6C-42F2-860E-065DD791CEAE}" type="slidenum">
              <a:rPr lang="en-US" smtClean="0"/>
              <a:t>‹#›</a:t>
            </a:fld>
            <a:endParaRPr lang="en-US"/>
          </a:p>
        </p:txBody>
      </p:sp>
    </p:spTree>
    <p:extLst>
      <p:ext uri="{BB962C8B-B14F-4D97-AF65-F5344CB8AC3E}">
        <p14:creationId xmlns:p14="http://schemas.microsoft.com/office/powerpoint/2010/main" val="577515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DDD6BF-EC9F-4514-B27D-E6B565AC3B84}"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1AAE2-EF6C-42F2-860E-065DD791CEAE}" type="slidenum">
              <a:rPr lang="en-US" smtClean="0"/>
              <a:t>‹#›</a:t>
            </a:fld>
            <a:endParaRPr lang="en-US"/>
          </a:p>
        </p:txBody>
      </p:sp>
    </p:spTree>
    <p:extLst>
      <p:ext uri="{BB962C8B-B14F-4D97-AF65-F5344CB8AC3E}">
        <p14:creationId xmlns:p14="http://schemas.microsoft.com/office/powerpoint/2010/main" val="1631671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DDD6BF-EC9F-4514-B27D-E6B565AC3B84}" type="datetimeFigureOut">
              <a:rPr lang="en-US" smtClean="0"/>
              <a:t>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B1AAE2-EF6C-42F2-860E-065DD791CEAE}" type="slidenum">
              <a:rPr lang="en-US" smtClean="0"/>
              <a:t>‹#›</a:t>
            </a:fld>
            <a:endParaRPr lang="en-US"/>
          </a:p>
        </p:txBody>
      </p:sp>
    </p:spTree>
    <p:extLst>
      <p:ext uri="{BB962C8B-B14F-4D97-AF65-F5344CB8AC3E}">
        <p14:creationId xmlns:p14="http://schemas.microsoft.com/office/powerpoint/2010/main" val="1368471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DDD6BF-EC9F-4514-B27D-E6B565AC3B84}" type="datetimeFigureOut">
              <a:rPr lang="en-US" smtClean="0"/>
              <a:t>2/19/2017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B1AAE2-EF6C-42F2-860E-065DD791CEAE}" type="slidenum">
              <a:rPr lang="en-US" smtClean="0"/>
              <a:t>‹#›</a:t>
            </a:fld>
            <a:endParaRPr lang="en-US"/>
          </a:p>
        </p:txBody>
      </p:sp>
    </p:spTree>
    <p:extLst>
      <p:ext uri="{BB962C8B-B14F-4D97-AF65-F5344CB8AC3E}">
        <p14:creationId xmlns:p14="http://schemas.microsoft.com/office/powerpoint/2010/main" val="4121103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DDD6BF-EC9F-4514-B27D-E6B565AC3B84}" type="datetimeFigureOut">
              <a:rPr lang="en-US" smtClean="0"/>
              <a:t>2/19/2017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B1AAE2-EF6C-42F2-860E-065DD791CEAE}" type="slidenum">
              <a:rPr lang="en-US" smtClean="0"/>
              <a:t>‹#›</a:t>
            </a:fld>
            <a:endParaRPr lang="en-US"/>
          </a:p>
        </p:txBody>
      </p:sp>
    </p:spTree>
    <p:extLst>
      <p:ext uri="{BB962C8B-B14F-4D97-AF65-F5344CB8AC3E}">
        <p14:creationId xmlns:p14="http://schemas.microsoft.com/office/powerpoint/2010/main" val="151194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DDD6BF-EC9F-4514-B27D-E6B565AC3B84}" type="datetimeFigureOut">
              <a:rPr lang="en-US" smtClean="0"/>
              <a:t>2/19/2017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B1AAE2-EF6C-42F2-860E-065DD791CEAE}" type="slidenum">
              <a:rPr lang="en-US" smtClean="0"/>
              <a:t>‹#›</a:t>
            </a:fld>
            <a:endParaRPr lang="en-US"/>
          </a:p>
        </p:txBody>
      </p:sp>
    </p:spTree>
    <p:extLst>
      <p:ext uri="{BB962C8B-B14F-4D97-AF65-F5344CB8AC3E}">
        <p14:creationId xmlns:p14="http://schemas.microsoft.com/office/powerpoint/2010/main" val="3016704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2DDD6BF-EC9F-4514-B27D-E6B565AC3B84}" type="datetimeFigureOut">
              <a:rPr lang="en-US" smtClean="0"/>
              <a:t>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B1AAE2-EF6C-42F2-860E-065DD791CEAE}" type="slidenum">
              <a:rPr lang="en-US" smtClean="0"/>
              <a:t>‹#›</a:t>
            </a:fld>
            <a:endParaRPr lang="en-US"/>
          </a:p>
        </p:txBody>
      </p:sp>
    </p:spTree>
    <p:extLst>
      <p:ext uri="{BB962C8B-B14F-4D97-AF65-F5344CB8AC3E}">
        <p14:creationId xmlns:p14="http://schemas.microsoft.com/office/powerpoint/2010/main" val="1547217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2DDD6BF-EC9F-4514-B27D-E6B565AC3B84}" type="datetimeFigureOut">
              <a:rPr lang="en-US" smtClean="0"/>
              <a:t>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B1AAE2-EF6C-42F2-860E-065DD791CEAE}" type="slidenum">
              <a:rPr lang="en-US" smtClean="0"/>
              <a:t>‹#›</a:t>
            </a:fld>
            <a:endParaRPr lang="en-US"/>
          </a:p>
        </p:txBody>
      </p:sp>
    </p:spTree>
    <p:extLst>
      <p:ext uri="{BB962C8B-B14F-4D97-AF65-F5344CB8AC3E}">
        <p14:creationId xmlns:p14="http://schemas.microsoft.com/office/powerpoint/2010/main" val="1248079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DD6BF-EC9F-4514-B27D-E6B565AC3B84}" type="datetimeFigureOut">
              <a:rPr lang="en-US" smtClean="0"/>
              <a:t>2/19/2017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B1AAE2-EF6C-42F2-860E-065DD791CEAE}" type="slidenum">
              <a:rPr lang="en-US" smtClean="0"/>
              <a:t>‹#›</a:t>
            </a:fld>
            <a:endParaRPr lang="en-US"/>
          </a:p>
        </p:txBody>
      </p:sp>
    </p:spTree>
    <p:extLst>
      <p:ext uri="{BB962C8B-B14F-4D97-AF65-F5344CB8AC3E}">
        <p14:creationId xmlns:p14="http://schemas.microsoft.com/office/powerpoint/2010/main" val="34334608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38400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9442"/>
            <a:ext cx="7772400" cy="2387600"/>
          </a:xfrm>
        </p:spPr>
        <p:txBody>
          <a:bodyPr>
            <a:normAutofit/>
          </a:bodyPr>
          <a:lstStyle/>
          <a:p>
            <a:r>
              <a:rPr lang="en-US" sz="8800" b="1" dirty="0">
                <a:ln>
                  <a:solidFill>
                    <a:schemeClr val="tx1"/>
                  </a:solidFill>
                </a:ln>
                <a:solidFill>
                  <a:srgbClr val="2E85A8"/>
                </a:solidFill>
                <a:effectLst>
                  <a:innerShdw blurRad="63500" dist="50800" dir="13500000">
                    <a:prstClr val="black">
                      <a:alpha val="50000"/>
                    </a:prstClr>
                  </a:innerShdw>
                </a:effectLst>
                <a:latin typeface="Agency FB" panose="020B0503020202020204" pitchFamily="34" charset="0"/>
              </a:rPr>
              <a:t>A God of Order</a:t>
            </a:r>
          </a:p>
        </p:txBody>
      </p:sp>
      <p:sp>
        <p:nvSpPr>
          <p:cNvPr id="3" name="Subtitle 2"/>
          <p:cNvSpPr>
            <a:spLocks noGrp="1"/>
          </p:cNvSpPr>
          <p:nvPr>
            <p:ph type="subTitle" idx="1"/>
          </p:nvPr>
        </p:nvSpPr>
        <p:spPr>
          <a:xfrm>
            <a:off x="1143000" y="4039360"/>
            <a:ext cx="6858000" cy="1655762"/>
          </a:xfrm>
        </p:spPr>
        <p:txBody>
          <a:bodyPr>
            <a:normAutofit/>
          </a:bodyPr>
          <a:lstStyle/>
          <a:p>
            <a:r>
              <a:rPr lang="en-US" sz="3600" i="1" dirty="0"/>
              <a:t>1 Corinthians 14:33, 40</a:t>
            </a:r>
          </a:p>
        </p:txBody>
      </p:sp>
    </p:spTree>
    <p:extLst>
      <p:ext uri="{BB962C8B-B14F-4D97-AF65-F5344CB8AC3E}">
        <p14:creationId xmlns:p14="http://schemas.microsoft.com/office/powerpoint/2010/main" val="7891103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dirty="0">
                <a:ln>
                  <a:solidFill>
                    <a:schemeClr val="tx1"/>
                  </a:solidFill>
                </a:ln>
                <a:solidFill>
                  <a:srgbClr val="2E85A8"/>
                </a:solidFill>
                <a:effectLst>
                  <a:innerShdw blurRad="63500" dist="50800" dir="13500000">
                    <a:prstClr val="black">
                      <a:alpha val="50000"/>
                    </a:prstClr>
                  </a:innerShdw>
                </a:effectLst>
                <a:latin typeface="Agency FB" panose="020B0503020202020204" pitchFamily="34" charset="0"/>
              </a:rPr>
              <a:t>A God of Order</a:t>
            </a:r>
            <a:endParaRPr lang="en-US" sz="7200" dirty="0"/>
          </a:p>
        </p:txBody>
      </p:sp>
      <p:sp>
        <p:nvSpPr>
          <p:cNvPr id="3" name="Content Placeholder 2"/>
          <p:cNvSpPr>
            <a:spLocks noGrp="1"/>
          </p:cNvSpPr>
          <p:nvPr>
            <p:ph idx="1"/>
          </p:nvPr>
        </p:nvSpPr>
        <p:spPr>
          <a:solidFill>
            <a:schemeClr val="bg1">
              <a:alpha val="50000"/>
            </a:schemeClr>
          </a:solidFill>
          <a:effectLst>
            <a:softEdge rad="317500"/>
          </a:effectLst>
        </p:spPr>
        <p:txBody>
          <a:bodyPr>
            <a:normAutofit lnSpcReduction="10000"/>
          </a:bodyPr>
          <a:lstStyle/>
          <a:p>
            <a:pPr marL="0" indent="0" algn="ctr">
              <a:buNone/>
            </a:pPr>
            <a:r>
              <a:rPr lang="en-US" sz="3600" b="1" dirty="0"/>
              <a:t>Creation</a:t>
            </a:r>
          </a:p>
          <a:p>
            <a:pPr marL="0" indent="0" algn="ctr">
              <a:buNone/>
            </a:pPr>
            <a:r>
              <a:rPr lang="en-US" sz="3200" i="1" dirty="0"/>
              <a:t>– Genesis 1:31 –</a:t>
            </a:r>
          </a:p>
          <a:p>
            <a:pPr marL="0" indent="0" algn="ctr">
              <a:buNone/>
            </a:pPr>
            <a:r>
              <a:rPr lang="en-US" sz="3600" b="1" dirty="0"/>
              <a:t>Man</a:t>
            </a:r>
          </a:p>
          <a:p>
            <a:pPr marL="0" indent="0" algn="ctr">
              <a:buNone/>
            </a:pPr>
            <a:r>
              <a:rPr lang="en-US" sz="3200" i="1" dirty="0"/>
              <a:t>– Ecclesiastes 12:13; Psalm 37:23;              Jeremiah 10:23 –</a:t>
            </a:r>
          </a:p>
          <a:p>
            <a:pPr marL="0" indent="0" algn="ctr">
              <a:buNone/>
            </a:pPr>
            <a:r>
              <a:rPr lang="en-US" sz="3600" b="1" dirty="0"/>
              <a:t>His Church</a:t>
            </a:r>
          </a:p>
          <a:p>
            <a:pPr marL="0" indent="0" algn="ctr">
              <a:buNone/>
            </a:pPr>
            <a:r>
              <a:rPr lang="en-US" sz="3200" i="1" dirty="0"/>
              <a:t>–  Matthew 16:15-19; 1 Timothy 3:14-15; Hebrews 8:3-6 –</a:t>
            </a:r>
          </a:p>
        </p:txBody>
      </p:sp>
    </p:spTree>
    <p:extLst>
      <p:ext uri="{BB962C8B-B14F-4D97-AF65-F5344CB8AC3E}">
        <p14:creationId xmlns:p14="http://schemas.microsoft.com/office/powerpoint/2010/main" val="2396951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dirty="0">
                <a:ln>
                  <a:solidFill>
                    <a:schemeClr val="tx1"/>
                  </a:solidFill>
                </a:ln>
                <a:solidFill>
                  <a:srgbClr val="2E85A8"/>
                </a:solidFill>
                <a:effectLst>
                  <a:innerShdw blurRad="63500" dist="50800" dir="13500000">
                    <a:prstClr val="black">
                      <a:alpha val="50000"/>
                    </a:prstClr>
                  </a:innerShdw>
                </a:effectLst>
                <a:latin typeface="Agency FB" panose="020B0503020202020204" pitchFamily="34" charset="0"/>
              </a:rPr>
              <a:t>There Must Be Order</a:t>
            </a:r>
            <a:endParaRPr lang="en-US" sz="7200" dirty="0"/>
          </a:p>
        </p:txBody>
      </p:sp>
      <p:sp>
        <p:nvSpPr>
          <p:cNvPr id="3" name="Content Placeholder 2"/>
          <p:cNvSpPr>
            <a:spLocks noGrp="1"/>
          </p:cNvSpPr>
          <p:nvPr>
            <p:ph idx="1"/>
          </p:nvPr>
        </p:nvSpPr>
        <p:spPr>
          <a:solidFill>
            <a:schemeClr val="bg1">
              <a:alpha val="50000"/>
            </a:schemeClr>
          </a:solidFill>
          <a:effectLst>
            <a:softEdge rad="317500"/>
          </a:effectLst>
        </p:spPr>
        <p:txBody>
          <a:bodyPr>
            <a:normAutofit/>
          </a:bodyPr>
          <a:lstStyle/>
          <a:p>
            <a:pPr marL="0" indent="0" algn="ctr">
              <a:buNone/>
            </a:pPr>
            <a:r>
              <a:rPr lang="en-US" sz="3600" b="1" dirty="0"/>
              <a:t>Order Required in History</a:t>
            </a:r>
          </a:p>
          <a:p>
            <a:pPr marL="0" indent="0" algn="ctr">
              <a:buNone/>
            </a:pPr>
            <a:r>
              <a:rPr lang="en-US" sz="3200" i="1" dirty="0"/>
              <a:t>Noah – Genesis 6:13-15a, 22</a:t>
            </a:r>
          </a:p>
          <a:p>
            <a:pPr marL="0" indent="0" algn="ctr">
              <a:buNone/>
            </a:pPr>
            <a:r>
              <a:rPr lang="en-US" sz="3200" i="1" dirty="0"/>
              <a:t>Moses – Numbers 20:7-12</a:t>
            </a:r>
          </a:p>
          <a:p>
            <a:pPr marL="0" indent="0" algn="ctr">
              <a:buNone/>
            </a:pPr>
            <a:r>
              <a:rPr lang="en-US" sz="3600" b="1" dirty="0"/>
              <a:t>Order Required Now</a:t>
            </a:r>
          </a:p>
          <a:p>
            <a:pPr marL="0" indent="0" algn="ctr">
              <a:buNone/>
            </a:pPr>
            <a:r>
              <a:rPr lang="en-US" sz="3200" i="1" dirty="0"/>
              <a:t>– 2 Thessalonians 2:15; 3:6; John 4:24;             Titus 1:5; Jude 3; Matthew 7:21-23 –</a:t>
            </a:r>
          </a:p>
        </p:txBody>
      </p:sp>
    </p:spTree>
    <p:extLst>
      <p:ext uri="{BB962C8B-B14F-4D97-AF65-F5344CB8AC3E}">
        <p14:creationId xmlns:p14="http://schemas.microsoft.com/office/powerpoint/2010/main" val="1661760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9442"/>
            <a:ext cx="7772400" cy="2387600"/>
          </a:xfrm>
        </p:spPr>
        <p:txBody>
          <a:bodyPr>
            <a:normAutofit/>
          </a:bodyPr>
          <a:lstStyle/>
          <a:p>
            <a:r>
              <a:rPr lang="en-US" sz="8800" b="1" dirty="0">
                <a:ln>
                  <a:solidFill>
                    <a:schemeClr val="tx1"/>
                  </a:solidFill>
                </a:ln>
                <a:solidFill>
                  <a:srgbClr val="2E85A8"/>
                </a:solidFill>
                <a:effectLst>
                  <a:innerShdw blurRad="63500" dist="50800" dir="13500000">
                    <a:prstClr val="black">
                      <a:alpha val="50000"/>
                    </a:prstClr>
                  </a:innerShdw>
                </a:effectLst>
                <a:latin typeface="Agency FB" panose="020B0503020202020204" pitchFamily="34" charset="0"/>
              </a:rPr>
              <a:t>A God of Order</a:t>
            </a:r>
          </a:p>
        </p:txBody>
      </p:sp>
      <p:sp>
        <p:nvSpPr>
          <p:cNvPr id="3" name="Subtitle 2"/>
          <p:cNvSpPr>
            <a:spLocks noGrp="1"/>
          </p:cNvSpPr>
          <p:nvPr>
            <p:ph type="subTitle" idx="1"/>
          </p:nvPr>
        </p:nvSpPr>
        <p:spPr>
          <a:xfrm>
            <a:off x="1143000" y="4039360"/>
            <a:ext cx="6858000" cy="1655762"/>
          </a:xfrm>
        </p:spPr>
        <p:txBody>
          <a:bodyPr>
            <a:normAutofit/>
          </a:bodyPr>
          <a:lstStyle/>
          <a:p>
            <a:r>
              <a:rPr lang="en-US" sz="3600" i="1" dirty="0"/>
              <a:t>1 Corinthians 14:33, 40</a:t>
            </a:r>
          </a:p>
        </p:txBody>
      </p:sp>
    </p:spTree>
    <p:extLst>
      <p:ext uri="{BB962C8B-B14F-4D97-AF65-F5344CB8AC3E}">
        <p14:creationId xmlns:p14="http://schemas.microsoft.com/office/powerpoint/2010/main" val="332885318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TotalTime>
  <Words>1689</Words>
  <Application>Microsoft Office PowerPoint</Application>
  <PresentationFormat>On-screen Show (4:3)</PresentationFormat>
  <Paragraphs>92</Paragraphs>
  <Slides>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Agency FB</vt:lpstr>
      <vt:lpstr>Arial</vt:lpstr>
      <vt:lpstr>Calibri</vt:lpstr>
      <vt:lpstr>Calibri Light</vt:lpstr>
      <vt:lpstr>Times New Roman</vt:lpstr>
      <vt:lpstr>Wingdings</vt:lpstr>
      <vt:lpstr>Office Theme</vt:lpstr>
      <vt:lpstr>PowerPoint Presentation</vt:lpstr>
      <vt:lpstr>A God of Order</vt:lpstr>
      <vt:lpstr>A God of Order</vt:lpstr>
      <vt:lpstr>There Must Be Order</vt:lpstr>
      <vt:lpstr>A God of Order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Jeremiah Cox</dc:creator>
  <cp:lastModifiedBy>Jeremiah Cox</cp:lastModifiedBy>
  <cp:revision>2</cp:revision>
  <dcterms:created xsi:type="dcterms:W3CDTF">2017-02-18T22:04:55Z</dcterms:created>
  <dcterms:modified xsi:type="dcterms:W3CDTF">2017-02-19T14:36:07Z</dcterms:modified>
</cp:coreProperties>
</file>