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6" r:id="rId3"/>
    <p:sldId id="258" r:id="rId4"/>
    <p:sldId id="259" r:id="rId5"/>
    <p:sldId id="260" r:id="rId6"/>
    <p:sldId id="262" r:id="rId7"/>
    <p:sldId id="263"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6F8C10-0268-4209-8AA4-F8F61D931980}" type="datetimeFigureOut">
              <a:rPr lang="en-US" smtClean="0"/>
              <a:t>3/5/2017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2C7EF4-1E5C-4BDD-AFBD-A44B5A0C1FA7}" type="slidenum">
              <a:rPr lang="en-US" smtClean="0"/>
              <a:t>‹#›</a:t>
            </a:fld>
            <a:endParaRPr lang="en-US"/>
          </a:p>
        </p:txBody>
      </p:sp>
    </p:spTree>
    <p:extLst>
      <p:ext uri="{BB962C8B-B14F-4D97-AF65-F5344CB8AC3E}">
        <p14:creationId xmlns:p14="http://schemas.microsoft.com/office/powerpoint/2010/main" val="227953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2C7EF4-1E5C-4BDD-AFBD-A44B5A0C1FA7}" type="slidenum">
              <a:rPr lang="en-US" smtClean="0"/>
              <a:t>1</a:t>
            </a:fld>
            <a:endParaRPr lang="en-US"/>
          </a:p>
        </p:txBody>
      </p:sp>
    </p:spTree>
    <p:extLst>
      <p:ext uri="{BB962C8B-B14F-4D97-AF65-F5344CB8AC3E}">
        <p14:creationId xmlns:p14="http://schemas.microsoft.com/office/powerpoint/2010/main" val="2501795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Exhortations to Proper Conduct in the Church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1 Thessalonians 5:12-22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As members of the Lord’s body there are ways in which we must conduct ourselves.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write so that you may know how you ought to conduct yourself in the house of God, which is the church of the living God, the pillar and ground of the truth” (1 Timothy 3:15).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regards, not our conduct in a building, but in the body of Christ which is comprised of saved people – how we act as a group, and interact with each other.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are seen throughout the Bible, and we must continually examine ourselves to find whether we are acting accordingly.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ensure the brethren in Thessalonica were properly conducting themselves in the church, Paul wrote them a few exhortations at the end of his first epistle to them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Thessalonians 5:12-22)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would do well to heed these exhortations.</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Proper Conduct Toward Others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12-15)</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82C7EF4-1E5C-4BDD-AFBD-A44B5A0C1FA7}" type="slidenum">
              <a:rPr lang="en-US" smtClean="0"/>
              <a:t>2</a:t>
            </a:fld>
            <a:endParaRPr lang="en-US"/>
          </a:p>
        </p:txBody>
      </p:sp>
    </p:spTree>
    <p:extLst>
      <p:ext uri="{BB962C8B-B14F-4D97-AF65-F5344CB8AC3E}">
        <p14:creationId xmlns:p14="http://schemas.microsoft.com/office/powerpoint/2010/main" val="1184562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Proper Conduct Toward Others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Toward Elders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Elders are needed.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1:5</a:t>
            </a:r>
            <a:r>
              <a:rPr lang="en-US" dirty="0">
                <a:latin typeface="Calibri" panose="020F0502020204030204" pitchFamily="34" charset="0"/>
                <a:ea typeface="Calibri" panose="020F0502020204030204" pitchFamily="34" charset="0"/>
                <a:cs typeface="Times New Roman" panose="02020603050405020304" pitchFamily="18" charset="0"/>
              </a:rPr>
              <a:t> – Paul left Titus in Crete to set things in order.</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a church is without elders they are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“lacking”</a:t>
            </a:r>
            <a:r>
              <a:rPr lang="en-US" dirty="0">
                <a:latin typeface="Calibri" panose="020F0502020204030204" pitchFamily="34" charset="0"/>
                <a:ea typeface="Calibri" panose="020F0502020204030204" pitchFamily="34" charset="0"/>
                <a:cs typeface="Times New Roman" panose="02020603050405020304" pitchFamily="18" charset="0"/>
              </a:rPr>
              <a:t> according to the Divine pattern.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While in </a:t>
            </a:r>
            <a:r>
              <a:rPr lang="en-US" dirty="0" err="1">
                <a:latin typeface="Calibri" panose="020F0502020204030204" pitchFamily="34" charset="0"/>
                <a:ea typeface="Calibri" panose="020F0502020204030204" pitchFamily="34" charset="0"/>
                <a:cs typeface="Times New Roman" panose="02020603050405020304" pitchFamily="18" charset="0"/>
              </a:rPr>
              <a:t>Lystra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Iconium</a:t>
            </a:r>
            <a:r>
              <a:rPr lang="en-US" dirty="0">
                <a:latin typeface="Calibri" panose="020F0502020204030204" pitchFamily="34" charset="0"/>
                <a:ea typeface="Calibri" panose="020F0502020204030204" pitchFamily="34" charset="0"/>
                <a:cs typeface="Times New Roman" panose="02020603050405020304" pitchFamily="18" charset="0"/>
              </a:rPr>
              <a:t>, and Antioch, Luke records that Paul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“had appointed elders in every church” (Acts 14:23).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Every church NEEDS elders, and 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“lacking”</a:t>
            </a:r>
            <a:r>
              <a:rPr lang="en-US" dirty="0">
                <a:latin typeface="Calibri" panose="020F0502020204030204" pitchFamily="34" charset="0"/>
                <a:ea typeface="Calibri" panose="020F0502020204030204" pitchFamily="34" charset="0"/>
                <a:cs typeface="Times New Roman" panose="02020603050405020304" pitchFamily="18" charset="0"/>
              </a:rPr>
              <a:t> without them.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it is not right to appoint men to this office contrary to the Divine pattern.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Scripturally unorganized</a:t>
            </a:r>
            <a:r>
              <a:rPr lang="en-US" dirty="0">
                <a:latin typeface="Calibri" panose="020F0502020204030204" pitchFamily="34" charset="0"/>
                <a:ea typeface="Calibri" panose="020F0502020204030204" pitchFamily="34" charset="0"/>
                <a:cs typeface="Times New Roman" panose="02020603050405020304" pitchFamily="18" charset="0"/>
              </a:rPr>
              <a:t> – when elders are not present because there are no qualified men.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Qualifications must be met (or prerequisites)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1:6-9; 1 Timothy 3:1-7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For those churches who are scripturally unorganized, </a:t>
            </a:r>
            <a:r>
              <a:rPr lang="en-US" u="sng" dirty="0">
                <a:latin typeface="Calibri" panose="020F0502020204030204" pitchFamily="34" charset="0"/>
                <a:ea typeface="Calibri" panose="020F0502020204030204" pitchFamily="34" charset="0"/>
                <a:cs typeface="Times New Roman" panose="02020603050405020304" pitchFamily="18" charset="0"/>
              </a:rPr>
              <a:t>there should be the goal of such Divine organization</a:t>
            </a:r>
            <a:r>
              <a:rPr lang="en-US" dirty="0">
                <a:latin typeface="Calibri" panose="020F0502020204030204" pitchFamily="34" charset="0"/>
                <a:ea typeface="Calibri" panose="020F0502020204030204" pitchFamily="34" charset="0"/>
                <a:cs typeface="Times New Roman" panose="02020603050405020304" pitchFamily="18" charset="0"/>
              </a:rPr>
              <a:t>, and until that time arrives, </a:t>
            </a:r>
            <a:r>
              <a:rPr lang="en-US" b="1" i="1" dirty="0">
                <a:latin typeface="Calibri" panose="020F0502020204030204" pitchFamily="34" charset="0"/>
                <a:ea typeface="Calibri" panose="020F0502020204030204" pitchFamily="34" charset="0"/>
                <a:cs typeface="Times New Roman" panose="02020603050405020304" pitchFamily="18" charset="0"/>
              </a:rPr>
              <a:t>there should be diligence in study to know the matters concerning the office, and the responsibility a church has before their elders.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know them. (And their work – Helps us to appreciate them.)</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we beseech you, brethren,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know them</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(KJV)</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Know</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oida</a:t>
            </a:r>
            <a:r>
              <a:rPr lang="en-US" dirty="0">
                <a:latin typeface="Calibri" panose="020F0502020204030204" pitchFamily="34" charset="0"/>
                <a:ea typeface="Calibri" panose="020F0502020204030204" pitchFamily="34" charset="0"/>
                <a:cs typeface="Times New Roman" panose="02020603050405020304" pitchFamily="18" charset="0"/>
              </a:rPr>
              <a:t>; to have seen, and by extension, to know: — to know, understand.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 order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“esteem them very highly,”</a:t>
            </a:r>
            <a:r>
              <a:rPr lang="en-US" dirty="0">
                <a:latin typeface="Calibri" panose="020F0502020204030204" pitchFamily="34" charset="0"/>
                <a:ea typeface="Calibri" panose="020F0502020204030204" pitchFamily="34" charset="0"/>
                <a:cs typeface="Times New Roman" panose="02020603050405020304" pitchFamily="18" charset="0"/>
              </a:rPr>
              <a:t> and to act properly in relation to them, the members must KNOW them – </a:t>
            </a:r>
            <a:r>
              <a:rPr lang="en-US" b="1" dirty="0">
                <a:latin typeface="Calibri" panose="020F0502020204030204" pitchFamily="34" charset="0"/>
                <a:ea typeface="Calibri" panose="020F0502020204030204" pitchFamily="34" charset="0"/>
                <a:cs typeface="Times New Roman" panose="02020603050405020304" pitchFamily="18" charset="0"/>
              </a:rPr>
              <a:t>get to know the men personally, and get to know the office they hold. </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i="1" dirty="0">
                <a:latin typeface="Calibri" panose="020F0502020204030204" pitchFamily="34" charset="0"/>
                <a:ea typeface="Calibri" panose="020F0502020204030204" pitchFamily="34" charset="0"/>
                <a:cs typeface="Times New Roman" panose="02020603050405020304" pitchFamily="18" charset="0"/>
              </a:rPr>
              <a:t>Knowing them to the extent of knowing their proven character, and the sincerity they have in their care for the church.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labor among us.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Labor</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kopiao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to feel fatigue</a:t>
            </a:r>
            <a:r>
              <a:rPr lang="en-US" dirty="0">
                <a:latin typeface="Calibri" panose="020F0502020204030204" pitchFamily="34" charset="0"/>
                <a:ea typeface="Calibri" panose="020F0502020204030204" pitchFamily="34" charset="0"/>
                <a:cs typeface="Times New Roman" panose="02020603050405020304" pitchFamily="18" charset="0"/>
              </a:rPr>
              <a:t>; by implication, to work hard: — (bestow) </a:t>
            </a:r>
            <a:r>
              <a:rPr lang="en-US" dirty="0" err="1">
                <a:latin typeface="Calibri" panose="020F0502020204030204" pitchFamily="34" charset="0"/>
                <a:ea typeface="Calibri" panose="020F0502020204030204" pitchFamily="34" charset="0"/>
                <a:cs typeface="Times New Roman" panose="02020603050405020304" pitchFamily="18" charset="0"/>
              </a:rPr>
              <a:t>labour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toil, be wearied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work of an elder is toilsome, </a:t>
            </a:r>
            <a:r>
              <a:rPr lang="en-US" b="1" u="sng" dirty="0">
                <a:latin typeface="Calibri" panose="020F0502020204030204" pitchFamily="34" charset="0"/>
                <a:ea typeface="Calibri" panose="020F0502020204030204" pitchFamily="34" charset="0"/>
                <a:cs typeface="Times New Roman" panose="02020603050405020304" pitchFamily="18" charset="0"/>
              </a:rPr>
              <a:t>and is a work that must be appreciated by the members</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can only grow in our appreciation if we recognize their task.</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5:1-4</a:t>
            </a:r>
            <a:r>
              <a:rPr lang="en-US" dirty="0">
                <a:latin typeface="Calibri" panose="020F0502020204030204" pitchFamily="34" charset="0"/>
                <a:ea typeface="Calibri" panose="020F0502020204030204" pitchFamily="34" charset="0"/>
                <a:cs typeface="Times New Roman" panose="02020603050405020304" pitchFamily="18" charset="0"/>
              </a:rPr>
              <a:t> – Elders, or shepherds, guide, protect, and nourish the sheep spiritually.</a:t>
            </a: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Shepherd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poimaino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to tend as a shepherd of (figuratively, </a:t>
            </a:r>
            <a:r>
              <a:rPr lang="en-US" dirty="0" err="1">
                <a:latin typeface="Calibri" panose="020F0502020204030204" pitchFamily="34" charset="0"/>
                <a:ea typeface="Calibri" panose="020F0502020204030204" pitchFamily="34" charset="0"/>
                <a:cs typeface="Times New Roman" panose="02020603050405020304" pitchFamily="18" charset="0"/>
              </a:rPr>
              <a:t>superviser</a:t>
            </a:r>
            <a:r>
              <a:rPr lang="en-US" dirty="0">
                <a:latin typeface="Calibri" panose="020F0502020204030204" pitchFamily="34" charset="0"/>
                <a:ea typeface="Calibri" panose="020F0502020204030204" pitchFamily="34" charset="0"/>
                <a:cs typeface="Times New Roman" panose="02020603050405020304" pitchFamily="18" charset="0"/>
              </a:rPr>
              <a:t>): — feed (cattle), rule.</a:t>
            </a:r>
          </a:p>
          <a:p>
            <a:pPr marL="2514600" marR="0" lvl="5"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“they watch out for your souls, as those who must give account” (Hebrews 13:17).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Their task is stressful, and wearisome. </a:t>
            </a:r>
            <a:r>
              <a:rPr lang="en-US" b="1" dirty="0">
                <a:latin typeface="Calibri" panose="020F0502020204030204" pitchFamily="34" charset="0"/>
                <a:ea typeface="Calibri" panose="020F0502020204030204" pitchFamily="34" charset="0"/>
                <a:cs typeface="Times New Roman" panose="02020603050405020304" pitchFamily="18" charset="0"/>
              </a:rPr>
              <a:t>The souls of the congregation are in their care!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13:7</a:t>
            </a:r>
            <a:r>
              <a:rPr lang="en-US" dirty="0">
                <a:latin typeface="Calibri" panose="020F0502020204030204" pitchFamily="34" charset="0"/>
                <a:ea typeface="Calibri" panose="020F0502020204030204" pitchFamily="34" charset="0"/>
                <a:cs typeface="Times New Roman" panose="02020603050405020304" pitchFamily="18" charset="0"/>
              </a:rPr>
              <a:t> – As they labor among the flock, the flock must give attention to their actions, and follow their example.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are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“over you in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must be recognized that their authority comes from the Lord.</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To be insubordinate to the elders is to be insubordinate to Jesus.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Jesus is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“Chief Shepherd” (1 Peter 5:4),</a:t>
            </a:r>
            <a:r>
              <a:rPr lang="en-US" dirty="0">
                <a:latin typeface="Calibri" panose="020F0502020204030204" pitchFamily="34" charset="0"/>
                <a:ea typeface="Calibri" panose="020F0502020204030204" pitchFamily="34" charset="0"/>
                <a:cs typeface="Times New Roman" panose="02020603050405020304" pitchFamily="18" charset="0"/>
              </a:rPr>
              <a:t> and He has given authority to the shepherds of local congregations.</a:t>
            </a:r>
          </a:p>
          <a:p>
            <a:pPr marL="2057400" marR="0" lvl="4" indent="-22860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This should cause members to rethink their actions when the elders approach them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admonish us.</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1:9-14</a:t>
            </a:r>
            <a:r>
              <a:rPr lang="en-US" dirty="0">
                <a:latin typeface="Calibri" panose="020F0502020204030204" pitchFamily="34" charset="0"/>
                <a:ea typeface="Calibri" panose="020F0502020204030204" pitchFamily="34" charset="0"/>
                <a:cs typeface="Times New Roman" panose="02020603050405020304" pitchFamily="18" charset="0"/>
              </a:rPr>
              <a:t> – Elders are to hold fast the word, and when members are contrary to the word, to admonish them – correcting them, and pointing them toward righteousness.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They warn us of danger because they care for our souls.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often not an easy task.</a:t>
            </a: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esteem them highly.</a:t>
            </a:r>
          </a:p>
          <a:p>
            <a:endParaRPr lang="en-US" dirty="0"/>
          </a:p>
        </p:txBody>
      </p:sp>
      <p:sp>
        <p:nvSpPr>
          <p:cNvPr id="4" name="Slide Number Placeholder 3"/>
          <p:cNvSpPr>
            <a:spLocks noGrp="1"/>
          </p:cNvSpPr>
          <p:nvPr>
            <p:ph type="sldNum" sz="quarter" idx="10"/>
          </p:nvPr>
        </p:nvSpPr>
        <p:spPr/>
        <p:txBody>
          <a:bodyPr/>
          <a:lstStyle/>
          <a:p>
            <a:fld id="{082C7EF4-1E5C-4BDD-AFBD-A44B5A0C1FA7}" type="slidenum">
              <a:rPr lang="en-US" smtClean="0"/>
              <a:t>3</a:t>
            </a:fld>
            <a:endParaRPr lang="en-US"/>
          </a:p>
        </p:txBody>
      </p:sp>
    </p:spTree>
    <p:extLst>
      <p:ext uri="{BB962C8B-B14F-4D97-AF65-F5344CB8AC3E}">
        <p14:creationId xmlns:p14="http://schemas.microsoft.com/office/powerpoint/2010/main" val="498358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esteem them highly.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Members must have great respect for the elders. They must value them.</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love for their work’s sake”</a:t>
            </a:r>
            <a:r>
              <a:rPr lang="en-US" dirty="0">
                <a:latin typeface="Calibri" panose="020F0502020204030204" pitchFamily="34" charset="0"/>
                <a:ea typeface="Calibri" panose="020F0502020204030204" pitchFamily="34" charset="0"/>
                <a:cs typeface="Times New Roman" panose="02020603050405020304" pitchFamily="18" charset="0"/>
              </a:rPr>
              <a:t> – This relationship is a response of love.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Requirement for elders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“serving as overseers, not by compulsion but willingly” (1 Peter 5:2).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Same for members in submission – </a:t>
            </a:r>
            <a:r>
              <a:rPr lang="en-US" b="1" dirty="0">
                <a:latin typeface="Calibri" panose="020F0502020204030204" pitchFamily="34" charset="0"/>
                <a:ea typeface="Calibri" panose="020F0502020204030204" pitchFamily="34" charset="0"/>
                <a:cs typeface="Times New Roman" panose="02020603050405020304" pitchFamily="18" charset="0"/>
              </a:rPr>
              <a:t>WILLINGLY, AND OUT OF LOVE.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“their work’s sake”</a:t>
            </a:r>
            <a:r>
              <a:rPr lang="en-US" dirty="0">
                <a:latin typeface="Calibri" panose="020F0502020204030204" pitchFamily="34" charset="0"/>
                <a:ea typeface="Calibri" panose="020F0502020204030204" pitchFamily="34" charset="0"/>
                <a:cs typeface="Times New Roman" panose="02020603050405020304" pitchFamily="18" charset="0"/>
              </a:rPr>
              <a:t> – recognize the importance and difficulty of their work, and esteem them highly because of 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Timothy 5:17-18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monetary consideration – worthy of double wages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Elders and the congregation are to be at peace.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Elders and members are to work together in peace</a:t>
            </a:r>
            <a:r>
              <a:rPr lang="en-US" dirty="0">
                <a:latin typeface="Calibri" panose="020F0502020204030204" pitchFamily="34" charset="0"/>
                <a:ea typeface="Calibri" panose="020F0502020204030204" pitchFamily="34" charset="0"/>
                <a:cs typeface="Times New Roman" panose="02020603050405020304" pitchFamily="18" charset="0"/>
              </a:rPr>
              <a:t> – it should be a very positive, and frictionless relationship.</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13:17</a:t>
            </a:r>
            <a:r>
              <a:rPr lang="en-US" dirty="0">
                <a:latin typeface="Calibri" panose="020F0502020204030204" pitchFamily="34" charset="0"/>
                <a:ea typeface="Calibri" panose="020F0502020204030204" pitchFamily="34" charset="0"/>
                <a:cs typeface="Times New Roman" panose="02020603050405020304" pitchFamily="18" charset="0"/>
              </a:rPr>
              <a:t> – This verse implies that the congregation addressed was not submitting to the elders.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were showing them the way to heaven, but the members were turning back to Judaism.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Submit, do not give them grief!</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Also an instruction for elders as well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“nor as being lords…but being examples” (1 Peter 5:3)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Paul continued to instruct concerning the relationships between members in general.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Toward Brethren in General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14-15)</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82C7EF4-1E5C-4BDD-AFBD-A44B5A0C1FA7}" type="slidenum">
              <a:rPr lang="en-US" smtClean="0"/>
              <a:t>4</a:t>
            </a:fld>
            <a:endParaRPr lang="en-US"/>
          </a:p>
        </p:txBody>
      </p:sp>
    </p:spTree>
    <p:extLst>
      <p:ext uri="{BB962C8B-B14F-4D97-AF65-F5344CB8AC3E}">
        <p14:creationId xmlns:p14="http://schemas.microsoft.com/office/powerpoint/2010/main" val="1705479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Toward Brethren in General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Members are to work with each other.</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12:4-5</a:t>
            </a:r>
            <a:r>
              <a:rPr lang="en-US" dirty="0">
                <a:latin typeface="Calibri" panose="020F0502020204030204" pitchFamily="34" charset="0"/>
                <a:ea typeface="Calibri" panose="020F0502020204030204" pitchFamily="34" charset="0"/>
                <a:cs typeface="Times New Roman" panose="02020603050405020304" pitchFamily="18" charset="0"/>
              </a:rPr>
              <a:t> – We are members of the same body, thus members of ONE ANOTHER.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are to care for each other, and serve each other – we depend upon each other.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“there should be no schism in the body, but the members should have the same care for one another” (1 Corinthians 12:25)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There are certain things we are required to do as members of one another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care for each other.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Warn the unruly.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Those who are not “toeing the line” Jesus has drawn must be warned!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Warn of what?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disaster to which insubordination leads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7:21-23</a:t>
            </a:r>
            <a:r>
              <a:rPr lang="en-US" dirty="0">
                <a:latin typeface="Calibri" panose="020F0502020204030204" pitchFamily="34" charset="0"/>
                <a:ea typeface="Calibri" panose="020F0502020204030204" pitchFamily="34" charset="0"/>
                <a:cs typeface="Times New Roman" panose="02020603050405020304" pitchFamily="18" charset="0"/>
              </a:rPr>
              <a:t>. (We will not make it to heaven through unruliness.)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If we have a care for our brethren, we will warn them when they are headed down the path to destruction.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Comfort the fainthearted.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When there are discouraged brethren (for any reason) we have the responsibility to comfort and encourage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Thessalonians 4:13-18</a:t>
            </a:r>
            <a:r>
              <a:rPr lang="en-US" dirty="0">
                <a:latin typeface="Calibri" panose="020F0502020204030204" pitchFamily="34" charset="0"/>
                <a:ea typeface="Calibri" panose="020F0502020204030204" pitchFamily="34" charset="0"/>
                <a:cs typeface="Times New Roman" panose="02020603050405020304" pitchFamily="18" charset="0"/>
              </a:rPr>
              <a:t> – Some in Thessalonica had a misunderstanding about those who died before the 2</a:t>
            </a:r>
            <a:r>
              <a:rPr lang="en-US" baseline="30000" dirty="0">
                <a:latin typeface="Calibri" panose="020F0502020204030204" pitchFamily="34" charset="0"/>
                <a:ea typeface="Calibri" panose="020F0502020204030204" pitchFamily="34" charset="0"/>
                <a:cs typeface="Times New Roman" panose="02020603050405020304" pitchFamily="18" charset="0"/>
              </a:rPr>
              <a:t>nd</a:t>
            </a:r>
            <a:r>
              <a:rPr lang="en-US" dirty="0">
                <a:latin typeface="Calibri" panose="020F0502020204030204" pitchFamily="34" charset="0"/>
                <a:ea typeface="Calibri" panose="020F0502020204030204" pitchFamily="34" charset="0"/>
                <a:cs typeface="Times New Roman" panose="02020603050405020304" pitchFamily="18" charset="0"/>
              </a:rPr>
              <a:t> coming of Christ.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Is hope lost for them because they perished before Christ’s coming? Will they receive the reward?</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Yes, they would, and they should comfort each other with the fact.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Uphold the weak.</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There are always weak brethren (in several capacities). Those who have more strength should help the weak.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Physically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25:37-40</a:t>
            </a:r>
            <a:r>
              <a:rPr lang="en-US" dirty="0">
                <a:latin typeface="Calibri" panose="020F0502020204030204" pitchFamily="34" charset="0"/>
                <a:ea typeface="Calibri" panose="020F0502020204030204" pitchFamily="34" charset="0"/>
                <a:cs typeface="Times New Roman" panose="02020603050405020304" pitchFamily="18" charset="0"/>
              </a:rPr>
              <a:t> (Judgment scene)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Conscientious scruples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15:1</a:t>
            </a:r>
            <a:r>
              <a:rPr lang="en-US" dirty="0">
                <a:latin typeface="Calibri" panose="020F0502020204030204" pitchFamily="34" charset="0"/>
                <a:ea typeface="Calibri" panose="020F0502020204030204" pitchFamily="34" charset="0"/>
                <a:cs typeface="Times New Roman" panose="02020603050405020304" pitchFamily="18" charset="0"/>
              </a:rPr>
              <a:t> (indifferent matters)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Spiritually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6:1-2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Be patient with all.</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When we try to warn the unruly, comfort the fainthearted, and uphold the weak we must be patient!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“Love suffers long” (1 Corinthians 13:4)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a fruit of the Spirit we must possess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5:22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not render evil for evil, but pursue good for all.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5:15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Our first thought when wronged sometimes is pay back. This should not be the case for brethren, or those in the world around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12:17-21</a:t>
            </a:r>
            <a:r>
              <a:rPr lang="en-US" dirty="0">
                <a:latin typeface="Calibri" panose="020F0502020204030204" pitchFamily="34" charset="0"/>
                <a:ea typeface="Calibri" panose="020F0502020204030204" pitchFamily="34" charset="0"/>
                <a:cs typeface="Times New Roman" panose="02020603050405020304" pitchFamily="18" charset="0"/>
              </a:rPr>
              <a:t> – We must not be provoked to wrath, but must maintain the character of Christ.</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“heap coals of fire on his head”</a:t>
            </a:r>
            <a:r>
              <a:rPr lang="en-US" dirty="0">
                <a:latin typeface="Calibri" panose="020F0502020204030204" pitchFamily="34" charset="0"/>
                <a:ea typeface="Calibri" panose="020F0502020204030204" pitchFamily="34" charset="0"/>
                <a:cs typeface="Times New Roman" panose="02020603050405020304" pitchFamily="18" charset="0"/>
              </a:rPr>
              <a:t> – this is not an effort to cause him harm by doing good to him.</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causes shame, and remorse to the one so as to possibly bring him to repentance.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b="1" u="sng" dirty="0">
                <a:latin typeface="Calibri" panose="020F0502020204030204" pitchFamily="34" charset="0"/>
                <a:ea typeface="Calibri" panose="020F0502020204030204" pitchFamily="34" charset="0"/>
                <a:cs typeface="Times New Roman" panose="02020603050405020304" pitchFamily="18" charset="0"/>
              </a:rPr>
              <a:t>This concludes the proper conduct toward others.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PART 2 – P.M.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Proper Conduct Before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16-22)</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82C7EF4-1E5C-4BDD-AFBD-A44B5A0C1FA7}" type="slidenum">
              <a:rPr lang="en-US" smtClean="0"/>
              <a:t>5</a:t>
            </a:fld>
            <a:endParaRPr lang="en-US"/>
          </a:p>
        </p:txBody>
      </p:sp>
    </p:spTree>
    <p:extLst>
      <p:ext uri="{BB962C8B-B14F-4D97-AF65-F5344CB8AC3E}">
        <p14:creationId xmlns:p14="http://schemas.microsoft.com/office/powerpoint/2010/main" val="3550935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PART 2 – P.M.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Proper Conduct Before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These exhortations are appropriate and needful in any situation and at any time in a Christian’s life. Members of the Lord’s body must learn to always possess these characteristics before God as they carry on the work of the church, and live daily for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 Joy, Prayer, and Thanksgiving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Rejoice always.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characteristic is independent from outer circumstances – </a:t>
            </a:r>
            <a:r>
              <a:rPr lang="en-US" b="1" dirty="0">
                <a:latin typeface="Calibri" panose="020F0502020204030204" pitchFamily="34" charset="0"/>
                <a:ea typeface="Calibri" panose="020F0502020204030204" pitchFamily="34" charset="0"/>
                <a:cs typeface="Times New Roman" panose="02020603050405020304" pitchFamily="18" charset="0"/>
              </a:rPr>
              <a:t>it is a Christian paradox</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“ALWAYS!”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Paul said concerning himself in his ministry that he was sometimes,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“sorrowful, yet always rejoicing” (2 Corinthians 6:10a)</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can further be understood by what he said next,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poor, yet making many rich; as having nothing, and yet possessing all things” (2 Corinthians 6:10b).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constant rejoicing is made possible with Christ: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“Rejoice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Lord always</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Again I will say, rejoice” (Philippians 4:4)!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does not mean Christians are to have no sorrow:</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“Rejoice with those who rejoice,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weep with those who weep</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(Romans 12:15).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Some in Thessalonica had sorrow due to the death of some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4:13</a:t>
            </a:r>
            <a:r>
              <a:rPr lang="en-US" dirty="0">
                <a:latin typeface="Calibri" panose="020F0502020204030204" pitchFamily="34" charset="0"/>
                <a:ea typeface="Calibri" panose="020F0502020204030204" pitchFamily="34" charset="0"/>
                <a:cs typeface="Times New Roman" panose="02020603050405020304" pitchFamily="18" charset="0"/>
              </a:rPr>
              <a:t> – there will be sorrow, but not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others WHO HAVE NO HOPE.”).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When negative circumstances come upon a Christian, they must, and are able to rejoice IN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1:2-3, 12</a:t>
            </a:r>
            <a:r>
              <a:rPr lang="en-US" dirty="0">
                <a:latin typeface="Calibri" panose="020F0502020204030204" pitchFamily="34" charset="0"/>
                <a:ea typeface="Calibri" panose="020F0502020204030204" pitchFamily="34" charset="0"/>
                <a:cs typeface="Times New Roman" panose="02020603050405020304" pitchFamily="18" charset="0"/>
              </a:rPr>
              <a:t> – The trials are counted as joy, not because of the pain and heartache they might bring, but because of the spiritual advantage gained through them!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rejoice knowing the hope we have of eternity! This is ALWAYS present with the Christian who is faithful.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Pray without ceasing.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As we read scripture we come to understand the importance of prayer:</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“continuing steadfastly in prayer” (Romans 12:12).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company with the armor of God,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“praying always with all prayer and supplication in the Spirit” (Ephesians 6:18).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“Continue earnestly in prayer, being vigilant in it” (Colossians 4:2).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Paul was a man of prayer as is noted in many places in his epistles:</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“without ceasing I make mention of you always in my prayers” (Romans 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has many prayers worded in his epistles.</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“Without ceasing”</a:t>
            </a:r>
            <a:r>
              <a:rPr lang="en-US" dirty="0">
                <a:latin typeface="Calibri" panose="020F0502020204030204" pitchFamily="34" charset="0"/>
                <a:ea typeface="Calibri" panose="020F0502020204030204" pitchFamily="34" charset="0"/>
                <a:cs typeface="Times New Roman" panose="02020603050405020304" pitchFamily="18" charset="0"/>
              </a:rPr>
              <a:t> – calls for a consistency in prayer. </a:t>
            </a:r>
            <a:r>
              <a:rPr lang="en-US" b="1" dirty="0">
                <a:latin typeface="Calibri" panose="020F0502020204030204" pitchFamily="34" charset="0"/>
                <a:ea typeface="Calibri" panose="020F0502020204030204" pitchFamily="34" charset="0"/>
                <a:cs typeface="Times New Roman" panose="02020603050405020304" pitchFamily="18" charset="0"/>
              </a:rPr>
              <a:t>WE NEED TO BE IN CONTACT WITH OUR GOD! – </a:t>
            </a:r>
            <a:r>
              <a:rPr lang="en-US" b="1" u="sng" dirty="0">
                <a:latin typeface="Calibri" panose="020F0502020204030204" pitchFamily="34" charset="0"/>
                <a:ea typeface="Calibri" panose="020F0502020204030204" pitchFamily="34" charset="0"/>
                <a:cs typeface="Times New Roman" panose="02020603050405020304" pitchFamily="18" charset="0"/>
              </a:rPr>
              <a:t>command</a:t>
            </a:r>
            <a:r>
              <a:rPr lang="en-US" b="1" dirty="0">
                <a:latin typeface="Calibri" panose="020F0502020204030204" pitchFamily="34" charset="0"/>
                <a:ea typeface="Calibri" panose="020F0502020204030204" pitchFamily="34" charset="0"/>
                <a:cs typeface="Times New Roman" panose="02020603050405020304" pitchFamily="18" charset="0"/>
              </a:rPr>
              <a:t>, not merely a suggestion.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Like rejoicing, our prayers should be constant no matter the situation – good or bad.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 fact, </a:t>
            </a:r>
            <a:r>
              <a:rPr lang="en-US" b="1" dirty="0">
                <a:latin typeface="Calibri" panose="020F0502020204030204" pitchFamily="34" charset="0"/>
                <a:ea typeface="Calibri" panose="020F0502020204030204" pitchFamily="34" charset="0"/>
                <a:cs typeface="Times New Roman" panose="02020603050405020304" pitchFamily="18" charset="0"/>
              </a:rPr>
              <a:t>just like prayer is coupled with rejoicing in 1 Thessalonians 5:16, 17</a:t>
            </a:r>
            <a:r>
              <a:rPr lang="en-US" dirty="0">
                <a:latin typeface="Calibri" panose="020F0502020204030204" pitchFamily="34" charset="0"/>
                <a:ea typeface="Calibri" panose="020F0502020204030204" pitchFamily="34" charset="0"/>
                <a:cs typeface="Times New Roman" panose="02020603050405020304" pitchFamily="18" charset="0"/>
              </a:rPr>
              <a:t>, it is as well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4:4-7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EVERYTHING”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Peace comes to those who are constant in prayer.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understand our need to address God in prayer! It is GREAT!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 everything give thanks.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Just as rejoicing and prayer are interrelated, so are prayer and thanksgiving – we thank God through prayer.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3:17</a:t>
            </a:r>
            <a:r>
              <a:rPr lang="en-US" dirty="0">
                <a:latin typeface="Calibri" panose="020F0502020204030204" pitchFamily="34" charset="0"/>
                <a:ea typeface="Calibri" panose="020F0502020204030204" pitchFamily="34" charset="0"/>
                <a:cs typeface="Times New Roman" panose="02020603050405020304" pitchFamily="18" charset="0"/>
              </a:rPr>
              <a:t> – In all that we do we are to give thanks to God.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everything”</a:t>
            </a:r>
            <a:r>
              <a:rPr lang="en-US" dirty="0">
                <a:latin typeface="Calibri" panose="020F0502020204030204" pitchFamily="34" charset="0"/>
                <a:ea typeface="Calibri" panose="020F0502020204030204" pitchFamily="34" charset="0"/>
                <a:cs typeface="Times New Roman" panose="02020603050405020304" pitchFamily="18" charset="0"/>
              </a:rPr>
              <a:t> – sometimes we tend to only give thanks to God for the “big things,” </a:t>
            </a:r>
            <a:r>
              <a:rPr lang="en-US" b="1" dirty="0">
                <a:latin typeface="Calibri" panose="020F0502020204030204" pitchFamily="34" charset="0"/>
                <a:ea typeface="Calibri" panose="020F0502020204030204" pitchFamily="34" charset="0"/>
                <a:cs typeface="Times New Roman" panose="02020603050405020304" pitchFamily="18" charset="0"/>
              </a:rPr>
              <a:t>but really were are to give thanks to Him for EVERYTHING</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1:17-18</a:t>
            </a:r>
            <a:r>
              <a:rPr lang="en-US" dirty="0">
                <a:latin typeface="Calibri" panose="020F0502020204030204" pitchFamily="34" charset="0"/>
                <a:ea typeface="Calibri" panose="020F0502020204030204" pitchFamily="34" charset="0"/>
                <a:cs typeface="Times New Roman" panose="02020603050405020304" pitchFamily="18" charset="0"/>
              </a:rPr>
              <a:t> – He is the giver of all good things, and we should be moved to thanksgiving.</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Especially with regard to spiritual blessings.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deserves thanks for what He has done.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Gentiles were not thankful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a:t>
            </a:r>
            <a:r>
              <a:rPr lang="en-US" b="1" dirty="0">
                <a:latin typeface="Calibri" panose="020F0502020204030204" pitchFamily="34" charset="0"/>
                <a:ea typeface="Calibri" panose="020F0502020204030204" pitchFamily="34" charset="0"/>
                <a:cs typeface="Times New Roman" panose="02020603050405020304" pitchFamily="18" charset="0"/>
              </a:rPr>
              <a:t> and became futile in their thoughts. The Israelites were not thankful and decided to serve other gods who did not provide them with what they had.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Giving thanks to God allows us to maintain perspective, and it 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will of God in Christ Jesus for you.”</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The amounts concerning these topics should impress us </a:t>
            </a:r>
            <a:r>
              <a:rPr lang="en-US" b="1" u="sng" dirty="0">
                <a:latin typeface="Calibri" panose="020F0502020204030204" pitchFamily="34" charset="0"/>
                <a:ea typeface="Calibri" panose="020F0502020204030204" pitchFamily="34" charset="0"/>
                <a:cs typeface="Times New Roman" panose="02020603050405020304" pitchFamily="18" charset="0"/>
              </a:rPr>
              <a:t>– always, without ceasing, in everything</a:t>
            </a:r>
            <a:r>
              <a:rPr lang="en-US" b="1" dirty="0">
                <a:latin typeface="Calibri" panose="020F0502020204030204" pitchFamily="34" charset="0"/>
                <a:ea typeface="Calibri" panose="020F0502020204030204" pitchFamily="34" charset="0"/>
                <a:cs typeface="Times New Roman" panose="02020603050405020304" pitchFamily="18" charset="0"/>
              </a:rPr>
              <a:t>. (OUTWARD CIRCUMSTANCES DO NOT AFFECT THESE THINGS. </a:t>
            </a:r>
            <a:r>
              <a:rPr lang="en-US" b="1" u="sng" dirty="0">
                <a:latin typeface="Calibri" panose="020F0502020204030204" pitchFamily="34" charset="0"/>
                <a:ea typeface="Calibri" panose="020F0502020204030204" pitchFamily="34" charset="0"/>
                <a:cs typeface="Times New Roman" panose="02020603050405020304" pitchFamily="18" charset="0"/>
              </a:rPr>
              <a:t>WE SHOULD ALWAYS REJOICE, PRAY, AND GIVE THANKS.</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 Relation to the Word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19-22)</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82C7EF4-1E5C-4BDD-AFBD-A44B5A0C1FA7}" type="slidenum">
              <a:rPr lang="en-US" smtClean="0"/>
              <a:t>6</a:t>
            </a:fld>
            <a:endParaRPr lang="en-US"/>
          </a:p>
        </p:txBody>
      </p:sp>
    </p:spTree>
    <p:extLst>
      <p:ext uri="{BB962C8B-B14F-4D97-AF65-F5344CB8AC3E}">
        <p14:creationId xmlns:p14="http://schemas.microsoft.com/office/powerpoint/2010/main" val="242526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 Relation to the Word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Do not quench the Spirit, or despise prophecies.</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Spirit,”</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“prophecies”</a:t>
            </a:r>
            <a:r>
              <a:rPr lang="en-US" dirty="0">
                <a:latin typeface="Calibri" panose="020F0502020204030204" pitchFamily="34" charset="0"/>
                <a:ea typeface="Calibri" panose="020F0502020204030204" pitchFamily="34" charset="0"/>
                <a:cs typeface="Times New Roman" panose="02020603050405020304" pitchFamily="18" charset="0"/>
              </a:rPr>
              <a:t> are related – </a:t>
            </a:r>
            <a:r>
              <a:rPr lang="en-US" b="1" dirty="0">
                <a:latin typeface="Calibri" panose="020F0502020204030204" pitchFamily="34" charset="0"/>
                <a:ea typeface="Calibri" panose="020F0502020204030204" pitchFamily="34" charset="0"/>
                <a:cs typeface="Times New Roman" panose="02020603050405020304" pitchFamily="18" charset="0"/>
              </a:rPr>
              <a:t>basically refer to the same concept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Spirit”</a:t>
            </a:r>
            <a:r>
              <a:rPr lang="en-US" dirty="0">
                <a:latin typeface="Calibri" panose="020F0502020204030204" pitchFamily="34" charset="0"/>
                <a:ea typeface="Calibri" panose="020F0502020204030204" pitchFamily="34" charset="0"/>
                <a:cs typeface="Times New Roman" panose="02020603050405020304" pitchFamily="18" charset="0"/>
              </a:rPr>
              <a:t> – reveals the word of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3:3-5</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“Prophecies”</a:t>
            </a:r>
            <a:r>
              <a:rPr lang="en-US" dirty="0">
                <a:latin typeface="Calibri" panose="020F0502020204030204" pitchFamily="34" charset="0"/>
                <a:ea typeface="Calibri" panose="020F0502020204030204" pitchFamily="34" charset="0"/>
                <a:cs typeface="Times New Roman" panose="02020603050405020304" pitchFamily="18" charset="0"/>
              </a:rPr>
              <a:t> – inspired utterances (Prophets and Apostles mentioned in the same breath) (Prophets are mouthpieces of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instruction regarding the Christian’s relationship, and response to God’s instructions.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NOT: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Quench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sbennymi</a:t>
            </a:r>
            <a:r>
              <a:rPr lang="en-US" dirty="0">
                <a:latin typeface="Calibri" panose="020F0502020204030204" pitchFamily="34" charset="0"/>
                <a:ea typeface="Calibri" panose="020F0502020204030204" pitchFamily="34" charset="0"/>
                <a:cs typeface="Times New Roman" panose="02020603050405020304" pitchFamily="18" charset="0"/>
              </a:rPr>
              <a:t>; a prolonged form of an apparently primary verb; to extinguish (literally or figuratively): — go out, quench.</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Despise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exoutheneo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a variation of 1847 and meaning the same: — contemptible, despise, least esteemed, set at </a:t>
            </a:r>
            <a:r>
              <a:rPr lang="en-US" dirty="0" err="1">
                <a:latin typeface="Calibri" panose="020F0502020204030204" pitchFamily="34" charset="0"/>
                <a:ea typeface="Calibri" panose="020F0502020204030204" pitchFamily="34" charset="0"/>
                <a:cs typeface="Times New Roman" panose="02020603050405020304" pitchFamily="18" charset="0"/>
              </a:rPr>
              <a:t>nought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HS is God</a:t>
            </a:r>
            <a:r>
              <a:rPr lang="en-US" dirty="0">
                <a:latin typeface="Calibri" panose="020F0502020204030204" pitchFamily="34" charset="0"/>
                <a:ea typeface="Calibri" panose="020F0502020204030204" pitchFamily="34" charset="0"/>
                <a:cs typeface="Times New Roman" panose="02020603050405020304" pitchFamily="18" charset="0"/>
              </a:rPr>
              <a:t> – we cannot possibly extinguish, or put out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Further understood by the concept of despising prophecies – </a:t>
            </a:r>
            <a:r>
              <a:rPr lang="en-US" b="1" dirty="0">
                <a:latin typeface="Calibri" panose="020F0502020204030204" pitchFamily="34" charset="0"/>
                <a:ea typeface="Calibri" panose="020F0502020204030204" pitchFamily="34" charset="0"/>
                <a:cs typeface="Times New Roman" panose="02020603050405020304" pitchFamily="18" charset="0"/>
              </a:rPr>
              <a:t>suppressing the Spirit’s revelation in some way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CANNOT STOP THE SPIRIT’S WORK, BUT WE CAN DISREGARD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a:t>
            </a:r>
            <a:r>
              <a:rPr lang="en-US" b="1">
                <a:highlight>
                  <a:srgbClr val="FFFF00"/>
                </a:highlight>
                <a:latin typeface="Calibri" panose="020F0502020204030204" pitchFamily="34" charset="0"/>
                <a:ea typeface="Calibri" panose="020F0502020204030204" pitchFamily="34" charset="0"/>
                <a:cs typeface="Times New Roman" panose="02020603050405020304" pitchFamily="18" charset="0"/>
              </a:rPr>
              <a:t>Timothy 4:13</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2 Timothy 2:15</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We must be diligent in study in order to know God’s will, and do it – to neglect study is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“quench the Spirit.”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4:3-4</a:t>
            </a:r>
            <a:r>
              <a:rPr lang="en-US" dirty="0">
                <a:latin typeface="Calibri" panose="020F0502020204030204" pitchFamily="34" charset="0"/>
                <a:ea typeface="Calibri" panose="020F0502020204030204" pitchFamily="34" charset="0"/>
                <a:cs typeface="Times New Roman" panose="02020603050405020304" pitchFamily="18" charset="0"/>
              </a:rPr>
              <a:t> – To turn away from the truth because you don’t like what you hear is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“despise prophecies”</a:t>
            </a:r>
            <a:r>
              <a:rPr lang="en-US" dirty="0">
                <a:latin typeface="Calibri" panose="020F0502020204030204" pitchFamily="34" charset="0"/>
                <a:ea typeface="Calibri" panose="020F0502020204030204" pitchFamily="34" charset="0"/>
                <a:cs typeface="Times New Roman" panose="02020603050405020304" pitchFamily="18" charset="0"/>
              </a:rPr>
              <a:t> – you prefer something else.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desire God’s word, and do as it says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INSTEAD OF QUENCHING THE SPIRIT, AND DESPISING PROPHECIES, CHRISTIANS ARE TO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Test all things: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Specifically testing concerning words spoken that have the claim as being from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Acts 17:11</a:t>
            </a:r>
            <a:r>
              <a:rPr lang="en-US" dirty="0">
                <a:latin typeface="Calibri" panose="020F0502020204030204" pitchFamily="34" charset="0"/>
                <a:ea typeface="Calibri" panose="020F0502020204030204" pitchFamily="34" charset="0"/>
                <a:cs typeface="Times New Roman" panose="02020603050405020304" pitchFamily="18" charset="0"/>
              </a:rPr>
              <a:t> – Bereans did not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“quench the Spirit”</a:t>
            </a:r>
            <a:r>
              <a:rPr lang="en-US" dirty="0">
                <a:latin typeface="Calibri" panose="020F0502020204030204" pitchFamily="34" charset="0"/>
                <a:ea typeface="Calibri" panose="020F0502020204030204" pitchFamily="34" charset="0"/>
                <a:cs typeface="Times New Roman" panose="02020603050405020304" pitchFamily="18" charset="0"/>
              </a:rPr>
              <a:t> or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“despise prophecies,”</a:t>
            </a:r>
            <a:r>
              <a:rPr lang="en-US" dirty="0">
                <a:latin typeface="Calibri" panose="020F0502020204030204" pitchFamily="34" charset="0"/>
                <a:ea typeface="Calibri" panose="020F0502020204030204" pitchFamily="34" charset="0"/>
                <a:cs typeface="Times New Roman" panose="02020603050405020304" pitchFamily="18" charset="0"/>
              </a:rPr>
              <a:t> but gave a fair hearing, and tested those things spoken.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“more fair-minded than those in THESSALONICA.”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the Thessalonians who received the message expressed the same disposition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Thessalonians 2:13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“Beloved, do not believe every spirit, but test the spirits, whether they are of God” (1 John 4:1)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Hold fast to the good.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Upon testing, when something is seen as good </a:t>
            </a:r>
            <a:r>
              <a:rPr lang="en-US" b="1" dirty="0">
                <a:latin typeface="Calibri" panose="020F0502020204030204" pitchFamily="34" charset="0"/>
                <a:ea typeface="Calibri" panose="020F0502020204030204" pitchFamily="34" charset="0"/>
                <a:cs typeface="Times New Roman" panose="02020603050405020304" pitchFamily="18" charset="0"/>
              </a:rPr>
              <a:t>– according to God’s word, and thus necessary and beneficial</a:t>
            </a:r>
            <a:r>
              <a:rPr lang="en-US" dirty="0">
                <a:latin typeface="Calibri" panose="020F0502020204030204" pitchFamily="34" charset="0"/>
                <a:ea typeface="Calibri" panose="020F0502020204030204" pitchFamily="34" charset="0"/>
                <a:cs typeface="Times New Roman" panose="02020603050405020304" pitchFamily="18" charset="0"/>
              </a:rPr>
              <a:t> – we must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“hold fast”</a:t>
            </a:r>
            <a:r>
              <a:rPr lang="en-US" dirty="0">
                <a:latin typeface="Calibri" panose="020F0502020204030204" pitchFamily="34" charset="0"/>
                <a:ea typeface="Calibri" panose="020F0502020204030204" pitchFamily="34" charset="0"/>
                <a:cs typeface="Times New Roman" panose="02020603050405020304" pitchFamily="18" charset="0"/>
              </a:rPr>
              <a:t> to it!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DO NOT COMPROMISE; DO NOT QUENCHE; DO NOT DESPISE.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FOLLOW, AND DO WHAT IT SAYS.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3:14, 16-17</a:t>
            </a:r>
            <a:r>
              <a:rPr lang="en-US" dirty="0">
                <a:latin typeface="Calibri" panose="020F0502020204030204" pitchFamily="34" charset="0"/>
                <a:ea typeface="Calibri" panose="020F0502020204030204" pitchFamily="34" charset="0"/>
                <a:cs typeface="Times New Roman" panose="02020603050405020304" pitchFamily="18" charset="0"/>
              </a:rPr>
              <a:t> – CONTINUE IN THEM, and thus be thoroughly equipped.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Abstain from the evil.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EVERY </a:t>
            </a:r>
            <a:r>
              <a:rPr lang="en-US" b="1" dirty="0">
                <a:latin typeface="Calibri" panose="020F0502020204030204" pitchFamily="34" charset="0"/>
                <a:ea typeface="Calibri" panose="020F0502020204030204" pitchFamily="34" charset="0"/>
                <a:cs typeface="Times New Roman" panose="02020603050405020304" pitchFamily="18" charset="0"/>
              </a:rPr>
              <a:t>FORM</a:t>
            </a:r>
            <a:r>
              <a:rPr lang="en-US" dirty="0">
                <a:latin typeface="Calibri" panose="020F0502020204030204" pitchFamily="34" charset="0"/>
                <a:ea typeface="Calibri" panose="020F0502020204030204" pitchFamily="34" charset="0"/>
                <a:cs typeface="Times New Roman" panose="02020603050405020304" pitchFamily="18" charset="0"/>
              </a:rPr>
              <a:t> – not merely an appearance (it appears to be evil, but may not be evil), but everything that IS EVIL in whatever form.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Some refrain from one portion of the flesh, but engage in others – If it is evil, ABSTAIN FROM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21:7-8</a:t>
            </a:r>
            <a:r>
              <a:rPr lang="en-US" dirty="0">
                <a:latin typeface="Calibri" panose="020F0502020204030204" pitchFamily="34" charset="0"/>
                <a:ea typeface="Calibri" panose="020F0502020204030204" pitchFamily="34" charset="0"/>
                <a:cs typeface="Times New Roman" panose="02020603050405020304" pitchFamily="18" charset="0"/>
              </a:rPr>
              <a:t> – All of these, from liars and cowardly, to murderers and sexually immoral, are FORMS OF EVIL.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ABSTAIN FROM ALL OF THEM!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dirty="0">
                <a:latin typeface="Calibri" panose="020F0502020204030204" pitchFamily="34" charset="0"/>
                <a:ea typeface="Calibri" panose="020F0502020204030204" pitchFamily="34" charset="0"/>
                <a:cs typeface="Times New Roman" panose="02020603050405020304" pitchFamily="18" charset="0"/>
              </a:rPr>
              <a:t>This specific text directly has to do with the word of God, but this is true with ALL THINGS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“TEST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THINGS</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(If good, hold fast. If evil, abstain from it.)</a:t>
            </a:r>
          </a:p>
          <a:p>
            <a:pPr marL="1143000" marR="0" lvl="2" indent="-228600">
              <a:lnSpc>
                <a:spcPct val="107000"/>
              </a:lnSpc>
              <a:spcBef>
                <a:spcPts val="0"/>
              </a:spcBef>
              <a:spcAft>
                <a:spcPts val="80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5:14</a:t>
            </a:r>
            <a:r>
              <a:rPr lang="en-US" dirty="0">
                <a:latin typeface="Calibri" panose="020F0502020204030204" pitchFamily="34" charset="0"/>
                <a:ea typeface="Calibri" panose="020F0502020204030204" pitchFamily="34" charset="0"/>
                <a:cs typeface="Times New Roman" panose="02020603050405020304" pitchFamily="18" charset="0"/>
              </a:rPr>
              <a:t> – We must press on to maturity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(“full age”)</a:t>
            </a:r>
            <a:r>
              <a:rPr lang="en-US" dirty="0">
                <a:latin typeface="Calibri" panose="020F0502020204030204" pitchFamily="34" charset="0"/>
                <a:ea typeface="Calibri" panose="020F0502020204030204" pitchFamily="34" charset="0"/>
                <a:cs typeface="Times New Roman" panose="02020603050405020304" pitchFamily="18" charset="0"/>
              </a:rPr>
              <a:t> – This is accomplished by doing as Paul said in our text – t</a:t>
            </a:r>
            <a:r>
              <a:rPr lang="en-US" b="1" dirty="0">
                <a:latin typeface="Calibri" panose="020F0502020204030204" pitchFamily="34" charset="0"/>
                <a:ea typeface="Calibri" panose="020F0502020204030204" pitchFamily="34" charset="0"/>
                <a:cs typeface="Times New Roman" panose="02020603050405020304" pitchFamily="18" charset="0"/>
              </a:rPr>
              <a:t>est, hold fast, abstain – reason of use, senses exercised.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82C7EF4-1E5C-4BDD-AFBD-A44B5A0C1FA7}" type="slidenum">
              <a:rPr lang="en-US" smtClean="0"/>
              <a:t>7</a:t>
            </a:fld>
            <a:endParaRPr lang="en-US"/>
          </a:p>
        </p:txBody>
      </p:sp>
    </p:spTree>
    <p:extLst>
      <p:ext uri="{BB962C8B-B14F-4D97-AF65-F5344CB8AC3E}">
        <p14:creationId xmlns:p14="http://schemas.microsoft.com/office/powerpoint/2010/main" val="1321255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has given us instruction as to proper conduct in the church.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examine ourselves to see whether we are doing those things which God requires.</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Our relationship with our brethren in the church should be founded on these things, and our relationship with God should be continuously characterized as such.</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82C7EF4-1E5C-4BDD-AFBD-A44B5A0C1FA7}" type="slidenum">
              <a:rPr lang="en-US" smtClean="0"/>
              <a:t>8</a:t>
            </a:fld>
            <a:endParaRPr lang="en-US"/>
          </a:p>
        </p:txBody>
      </p:sp>
    </p:spTree>
    <p:extLst>
      <p:ext uri="{BB962C8B-B14F-4D97-AF65-F5344CB8AC3E}">
        <p14:creationId xmlns:p14="http://schemas.microsoft.com/office/powerpoint/2010/main" val="2701354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CC15E2-D8B5-47FD-BCBF-D5015098B3C8}"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19568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C15E2-D8B5-47FD-BCBF-D5015098B3C8}"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293653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C15E2-D8B5-47FD-BCBF-D5015098B3C8}"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183307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C15E2-D8B5-47FD-BCBF-D5015098B3C8}"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382216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CC15E2-D8B5-47FD-BCBF-D5015098B3C8}"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2763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CC15E2-D8B5-47FD-BCBF-D5015098B3C8}"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177841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CC15E2-D8B5-47FD-BCBF-D5015098B3C8}" type="datetimeFigureOut">
              <a:rPr lang="en-US" smtClean="0"/>
              <a:t>3/5/2017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366043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CC15E2-D8B5-47FD-BCBF-D5015098B3C8}"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336764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C15E2-D8B5-47FD-BCBF-D5015098B3C8}" type="datetimeFigureOut">
              <a:rPr lang="en-US" smtClean="0"/>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366635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CC15E2-D8B5-47FD-BCBF-D5015098B3C8}"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172144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CC15E2-D8B5-47FD-BCBF-D5015098B3C8}"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1432B-6190-4876-8822-57DD71AB2882}" type="slidenum">
              <a:rPr lang="en-US" smtClean="0"/>
              <a:t>‹#›</a:t>
            </a:fld>
            <a:endParaRPr lang="en-US"/>
          </a:p>
        </p:txBody>
      </p:sp>
    </p:spTree>
    <p:extLst>
      <p:ext uri="{BB962C8B-B14F-4D97-AF65-F5344CB8AC3E}">
        <p14:creationId xmlns:p14="http://schemas.microsoft.com/office/powerpoint/2010/main" val="39175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C15E2-D8B5-47FD-BCBF-D5015098B3C8}" type="datetimeFigureOut">
              <a:rPr lang="en-US" smtClean="0"/>
              <a:t>3/5/2017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1432B-6190-4876-8822-57DD71AB2882}" type="slidenum">
              <a:rPr lang="en-US" smtClean="0"/>
              <a:t>‹#›</a:t>
            </a:fld>
            <a:endParaRPr lang="en-US"/>
          </a:p>
        </p:txBody>
      </p:sp>
    </p:spTree>
    <p:extLst>
      <p:ext uri="{BB962C8B-B14F-4D97-AF65-F5344CB8AC3E}">
        <p14:creationId xmlns:p14="http://schemas.microsoft.com/office/powerpoint/2010/main" val="1823173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611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2209"/>
            <a:ext cx="7772400" cy="2387600"/>
          </a:xfrm>
        </p:spPr>
        <p:txBody>
          <a:bodyPr>
            <a:normAutofit/>
          </a:bodyPr>
          <a:lstStyle/>
          <a:p>
            <a:r>
              <a:rPr lang="en-US" sz="7200" dirty="0">
                <a:solidFill>
                  <a:schemeClr val="bg1"/>
                </a:solidFill>
                <a:latin typeface="Blackadder ITC" panose="04020505051007020D02" pitchFamily="82" charset="0"/>
              </a:rPr>
              <a:t>Exhortations to Proper Conduct in the Church</a:t>
            </a:r>
          </a:p>
        </p:txBody>
      </p:sp>
      <p:sp>
        <p:nvSpPr>
          <p:cNvPr id="3" name="Subtitle 2"/>
          <p:cNvSpPr>
            <a:spLocks noGrp="1"/>
          </p:cNvSpPr>
          <p:nvPr>
            <p:ph type="subTitle" idx="1"/>
          </p:nvPr>
        </p:nvSpPr>
        <p:spPr>
          <a:xfrm>
            <a:off x="1143000" y="4211641"/>
            <a:ext cx="6858000" cy="1655762"/>
          </a:xfrm>
        </p:spPr>
        <p:txBody>
          <a:bodyPr>
            <a:normAutofit/>
          </a:bodyPr>
          <a:lstStyle/>
          <a:p>
            <a:r>
              <a:rPr lang="en-US" sz="3600" i="1" dirty="0">
                <a:solidFill>
                  <a:schemeClr val="bg1"/>
                </a:solidFill>
              </a:rPr>
              <a:t>1 Thessalonians 5:12-22</a:t>
            </a:r>
          </a:p>
        </p:txBody>
      </p:sp>
    </p:spTree>
    <p:extLst>
      <p:ext uri="{BB962C8B-B14F-4D97-AF65-F5344CB8AC3E}">
        <p14:creationId xmlns:p14="http://schemas.microsoft.com/office/powerpoint/2010/main" val="21756389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solidFill>
                  <a:schemeClr val="bg1"/>
                </a:solidFill>
                <a:latin typeface="Blackadder ITC" panose="04020505051007020D02" pitchFamily="82" charset="0"/>
              </a:rPr>
              <a:t>Proper Conduct Toward Others           </a:t>
            </a:r>
            <a:r>
              <a:rPr lang="en-US" sz="4000" dirty="0">
                <a:solidFill>
                  <a:schemeClr val="bg1"/>
                </a:solidFill>
                <a:latin typeface="Blackadder ITC" panose="04020505051007020D02" pitchFamily="82" charset="0"/>
              </a:rPr>
              <a:t>(vv.12-15)</a:t>
            </a:r>
            <a:endParaRPr lang="en-US" sz="5400" dirty="0">
              <a:solidFill>
                <a:schemeClr val="bg1"/>
              </a:solidFill>
              <a:latin typeface="Blackadder ITC" panose="04020505051007020D02" pitchFamily="82" charset="0"/>
            </a:endParaRPr>
          </a:p>
        </p:txBody>
      </p:sp>
      <p:sp>
        <p:nvSpPr>
          <p:cNvPr id="3" name="Content Placeholder 2"/>
          <p:cNvSpPr>
            <a:spLocks noGrp="1"/>
          </p:cNvSpPr>
          <p:nvPr>
            <p:ph idx="1"/>
          </p:nvPr>
        </p:nvSpPr>
        <p:spPr/>
        <p:txBody>
          <a:bodyPr/>
          <a:lstStyle/>
          <a:p>
            <a:pPr marL="0" indent="0" algn="ctr">
              <a:buNone/>
            </a:pPr>
            <a:r>
              <a:rPr lang="en-US" sz="3600" b="1" dirty="0">
                <a:solidFill>
                  <a:schemeClr val="bg1"/>
                </a:solidFill>
              </a:rPr>
              <a:t>Toward Elders </a:t>
            </a:r>
            <a:r>
              <a:rPr lang="en-US" i="1" dirty="0">
                <a:solidFill>
                  <a:schemeClr val="bg1"/>
                </a:solidFill>
              </a:rPr>
              <a:t>(vv. 12-13)</a:t>
            </a:r>
          </a:p>
          <a:p>
            <a:pPr marL="0" indent="0" algn="ctr">
              <a:buNone/>
            </a:pPr>
            <a:r>
              <a:rPr lang="en-US" sz="3200" b="1" dirty="0">
                <a:solidFill>
                  <a:schemeClr val="bg1"/>
                </a:solidFill>
              </a:rPr>
              <a:t>They are needed </a:t>
            </a:r>
            <a:r>
              <a:rPr lang="en-US" sz="3200" dirty="0">
                <a:solidFill>
                  <a:schemeClr val="bg1"/>
                </a:solidFill>
              </a:rPr>
              <a:t>– </a:t>
            </a:r>
            <a:r>
              <a:rPr lang="en-US" sz="3200" i="1" dirty="0">
                <a:solidFill>
                  <a:schemeClr val="bg1"/>
                </a:solidFill>
              </a:rPr>
              <a:t>Titus 1:5; Acts 14:23</a:t>
            </a:r>
          </a:p>
          <a:p>
            <a:pPr marL="0" indent="0" algn="ctr">
              <a:buNone/>
            </a:pPr>
            <a:r>
              <a:rPr lang="en-US" sz="3200" b="1" dirty="0">
                <a:solidFill>
                  <a:schemeClr val="bg1"/>
                </a:solidFill>
              </a:rPr>
              <a:t>We must recognize, or </a:t>
            </a:r>
            <a:r>
              <a:rPr lang="en-US" sz="3200" b="1" i="1" dirty="0">
                <a:solidFill>
                  <a:schemeClr val="bg1"/>
                </a:solidFill>
              </a:rPr>
              <a:t>“know” </a:t>
            </a:r>
            <a:r>
              <a:rPr lang="en-US" sz="2400" i="1" dirty="0">
                <a:solidFill>
                  <a:schemeClr val="bg1"/>
                </a:solidFill>
              </a:rPr>
              <a:t>(KJV) </a:t>
            </a:r>
            <a:r>
              <a:rPr lang="en-US" sz="3200" b="1" dirty="0">
                <a:solidFill>
                  <a:schemeClr val="bg1"/>
                </a:solidFill>
              </a:rPr>
              <a:t>them:</a:t>
            </a:r>
          </a:p>
          <a:p>
            <a:pPr marL="0" indent="0" algn="ctr">
              <a:buNone/>
            </a:pPr>
            <a:r>
              <a:rPr lang="en-US" dirty="0">
                <a:solidFill>
                  <a:schemeClr val="bg1"/>
                </a:solidFill>
              </a:rPr>
              <a:t>They labor among us – </a:t>
            </a:r>
            <a:r>
              <a:rPr lang="en-US" i="1" dirty="0">
                <a:solidFill>
                  <a:schemeClr val="bg1"/>
                </a:solidFill>
              </a:rPr>
              <a:t>1 Peter 5:1-4; Hebrews 13:7</a:t>
            </a:r>
          </a:p>
          <a:p>
            <a:pPr marL="0" indent="0" algn="ctr">
              <a:buNone/>
            </a:pPr>
            <a:r>
              <a:rPr lang="en-US" dirty="0">
                <a:solidFill>
                  <a:schemeClr val="bg1"/>
                </a:solidFill>
              </a:rPr>
              <a:t>They are over us in the Lord – Authority from Christ.</a:t>
            </a:r>
          </a:p>
          <a:p>
            <a:pPr marL="0" indent="0" algn="ctr">
              <a:buNone/>
            </a:pPr>
            <a:r>
              <a:rPr lang="en-US" dirty="0">
                <a:solidFill>
                  <a:schemeClr val="bg1"/>
                </a:solidFill>
              </a:rPr>
              <a:t>They admonish us – </a:t>
            </a:r>
            <a:r>
              <a:rPr lang="en-US" i="1" dirty="0">
                <a:solidFill>
                  <a:schemeClr val="bg1"/>
                </a:solidFill>
              </a:rPr>
              <a:t>Titus 1:9-14</a:t>
            </a:r>
          </a:p>
        </p:txBody>
      </p:sp>
    </p:spTree>
    <p:extLst>
      <p:ext uri="{BB962C8B-B14F-4D97-AF65-F5344CB8AC3E}">
        <p14:creationId xmlns:p14="http://schemas.microsoft.com/office/powerpoint/2010/main" val="724895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solidFill>
                  <a:schemeClr val="bg1"/>
                </a:solidFill>
                <a:latin typeface="Blackadder ITC" panose="04020505051007020D02" pitchFamily="82" charset="0"/>
              </a:rPr>
              <a:t>Proper Conduct Toward Others           </a:t>
            </a:r>
            <a:r>
              <a:rPr lang="en-US" sz="4000" dirty="0">
                <a:solidFill>
                  <a:schemeClr val="bg1"/>
                </a:solidFill>
                <a:latin typeface="Blackadder ITC" panose="04020505051007020D02" pitchFamily="82" charset="0"/>
              </a:rPr>
              <a:t>(vv.12-15)</a:t>
            </a:r>
            <a:endParaRPr lang="en-US" sz="5400" dirty="0">
              <a:solidFill>
                <a:schemeClr val="bg1"/>
              </a:solidFill>
              <a:latin typeface="Blackadder ITC" panose="04020505051007020D02" pitchFamily="82" charset="0"/>
            </a:endParaRPr>
          </a:p>
        </p:txBody>
      </p:sp>
      <p:sp>
        <p:nvSpPr>
          <p:cNvPr id="3" name="Content Placeholder 2"/>
          <p:cNvSpPr>
            <a:spLocks noGrp="1"/>
          </p:cNvSpPr>
          <p:nvPr>
            <p:ph idx="1"/>
          </p:nvPr>
        </p:nvSpPr>
        <p:spPr/>
        <p:txBody>
          <a:bodyPr/>
          <a:lstStyle/>
          <a:p>
            <a:pPr marL="0" indent="0" algn="ctr">
              <a:buNone/>
            </a:pPr>
            <a:r>
              <a:rPr lang="en-US" sz="3600" b="1" dirty="0">
                <a:solidFill>
                  <a:schemeClr val="bg1"/>
                </a:solidFill>
              </a:rPr>
              <a:t>Toward Elders </a:t>
            </a:r>
            <a:r>
              <a:rPr lang="en-US" i="1" dirty="0">
                <a:solidFill>
                  <a:schemeClr val="bg1"/>
                </a:solidFill>
              </a:rPr>
              <a:t>(vv. 12-13)</a:t>
            </a:r>
          </a:p>
          <a:p>
            <a:pPr marL="0" indent="0" algn="ctr">
              <a:buNone/>
            </a:pPr>
            <a:r>
              <a:rPr lang="en-US" sz="3200" b="1" dirty="0">
                <a:solidFill>
                  <a:schemeClr val="bg1"/>
                </a:solidFill>
              </a:rPr>
              <a:t>They are needed </a:t>
            </a:r>
            <a:r>
              <a:rPr lang="en-US" sz="3200" dirty="0">
                <a:solidFill>
                  <a:schemeClr val="bg1"/>
                </a:solidFill>
              </a:rPr>
              <a:t>– </a:t>
            </a:r>
            <a:r>
              <a:rPr lang="en-US" sz="3200" i="1" dirty="0">
                <a:solidFill>
                  <a:schemeClr val="bg1"/>
                </a:solidFill>
              </a:rPr>
              <a:t>Titus 1:5; Acts 14:23</a:t>
            </a:r>
          </a:p>
          <a:p>
            <a:pPr marL="0" indent="0" algn="ctr">
              <a:buNone/>
            </a:pPr>
            <a:r>
              <a:rPr lang="en-US" sz="3200" b="1" dirty="0">
                <a:solidFill>
                  <a:schemeClr val="bg1"/>
                </a:solidFill>
              </a:rPr>
              <a:t>We must recognize, or </a:t>
            </a:r>
            <a:r>
              <a:rPr lang="en-US" sz="3200" b="1" i="1" dirty="0">
                <a:solidFill>
                  <a:schemeClr val="bg1"/>
                </a:solidFill>
              </a:rPr>
              <a:t>“know” </a:t>
            </a:r>
            <a:r>
              <a:rPr lang="en-US" sz="2400" i="1" dirty="0">
                <a:solidFill>
                  <a:schemeClr val="bg1"/>
                </a:solidFill>
              </a:rPr>
              <a:t>(KJV) </a:t>
            </a:r>
            <a:r>
              <a:rPr lang="en-US" sz="3200" b="1" dirty="0">
                <a:solidFill>
                  <a:schemeClr val="bg1"/>
                </a:solidFill>
              </a:rPr>
              <a:t>them.</a:t>
            </a:r>
            <a:endParaRPr lang="en-US" i="1" dirty="0">
              <a:solidFill>
                <a:schemeClr val="bg1"/>
              </a:solidFill>
            </a:endParaRPr>
          </a:p>
          <a:p>
            <a:pPr marL="0" indent="0" algn="ctr">
              <a:buNone/>
            </a:pPr>
            <a:r>
              <a:rPr lang="en-US" sz="3200" b="1" dirty="0">
                <a:solidFill>
                  <a:schemeClr val="bg1"/>
                </a:solidFill>
              </a:rPr>
              <a:t>We must esteem them highly </a:t>
            </a:r>
            <a:r>
              <a:rPr lang="en-US" sz="3200" dirty="0">
                <a:solidFill>
                  <a:schemeClr val="bg1"/>
                </a:solidFill>
              </a:rPr>
              <a:t>–                            </a:t>
            </a:r>
            <a:r>
              <a:rPr lang="en-US" sz="3200" i="1" dirty="0">
                <a:solidFill>
                  <a:schemeClr val="bg1"/>
                </a:solidFill>
              </a:rPr>
              <a:t>1 Timothy 5:17-18</a:t>
            </a:r>
          </a:p>
          <a:p>
            <a:pPr marL="0" indent="0" algn="ctr">
              <a:buNone/>
            </a:pPr>
            <a:r>
              <a:rPr lang="en-US" sz="3200" b="1" dirty="0">
                <a:solidFill>
                  <a:schemeClr val="bg1"/>
                </a:solidFill>
              </a:rPr>
              <a:t>There must be peace </a:t>
            </a:r>
            <a:r>
              <a:rPr lang="en-US" sz="3200" dirty="0">
                <a:solidFill>
                  <a:schemeClr val="bg1"/>
                </a:solidFill>
              </a:rPr>
              <a:t>–                                 </a:t>
            </a:r>
            <a:r>
              <a:rPr lang="en-US" sz="3200" i="1" dirty="0">
                <a:solidFill>
                  <a:schemeClr val="bg1"/>
                </a:solidFill>
              </a:rPr>
              <a:t>Hebrews 13:17; 1 Peter 5:3</a:t>
            </a:r>
            <a:endParaRPr lang="en-US" sz="3200" b="1" i="1" dirty="0">
              <a:solidFill>
                <a:schemeClr val="bg1"/>
              </a:solidFill>
            </a:endParaRPr>
          </a:p>
        </p:txBody>
      </p:sp>
    </p:spTree>
    <p:extLst>
      <p:ext uri="{BB962C8B-B14F-4D97-AF65-F5344CB8AC3E}">
        <p14:creationId xmlns:p14="http://schemas.microsoft.com/office/powerpoint/2010/main" val="5047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solidFill>
                  <a:schemeClr val="bg1"/>
                </a:solidFill>
                <a:latin typeface="Blackadder ITC" panose="04020505051007020D02" pitchFamily="82" charset="0"/>
              </a:rPr>
              <a:t>Proper Conduct Toward Others           </a:t>
            </a:r>
            <a:r>
              <a:rPr lang="en-US" sz="4000" dirty="0">
                <a:solidFill>
                  <a:schemeClr val="bg1"/>
                </a:solidFill>
                <a:latin typeface="Blackadder ITC" panose="04020505051007020D02" pitchFamily="82" charset="0"/>
              </a:rPr>
              <a:t>(vv.12-15)</a:t>
            </a:r>
            <a:endParaRPr lang="en-US" sz="5400" dirty="0">
              <a:solidFill>
                <a:schemeClr val="bg1"/>
              </a:solidFill>
              <a:latin typeface="Blackadder ITC" panose="04020505051007020D02" pitchFamily="82" charset="0"/>
            </a:endParaRPr>
          </a:p>
        </p:txBody>
      </p:sp>
      <p:sp>
        <p:nvSpPr>
          <p:cNvPr id="3" name="Content Placeholder 2"/>
          <p:cNvSpPr>
            <a:spLocks noGrp="1"/>
          </p:cNvSpPr>
          <p:nvPr>
            <p:ph idx="1"/>
          </p:nvPr>
        </p:nvSpPr>
        <p:spPr/>
        <p:txBody>
          <a:bodyPr/>
          <a:lstStyle/>
          <a:p>
            <a:pPr marL="0" indent="0" algn="ctr">
              <a:buNone/>
            </a:pPr>
            <a:r>
              <a:rPr lang="en-US" sz="3600" b="1" dirty="0">
                <a:solidFill>
                  <a:schemeClr val="bg1"/>
                </a:solidFill>
              </a:rPr>
              <a:t>Toward Brethren in General </a:t>
            </a:r>
            <a:r>
              <a:rPr lang="en-US" i="1" dirty="0">
                <a:solidFill>
                  <a:schemeClr val="bg1"/>
                </a:solidFill>
              </a:rPr>
              <a:t>(vv. 14-15)</a:t>
            </a:r>
          </a:p>
          <a:p>
            <a:pPr marL="0" indent="0" algn="ctr">
              <a:buNone/>
            </a:pPr>
            <a:r>
              <a:rPr lang="en-US" sz="3200" b="1" dirty="0">
                <a:solidFill>
                  <a:schemeClr val="bg1"/>
                </a:solidFill>
              </a:rPr>
              <a:t>Members of one another </a:t>
            </a:r>
            <a:r>
              <a:rPr lang="en-US" sz="3200" i="1" dirty="0">
                <a:solidFill>
                  <a:schemeClr val="bg1"/>
                </a:solidFill>
              </a:rPr>
              <a:t>– Romans 12:4-5</a:t>
            </a:r>
          </a:p>
          <a:p>
            <a:pPr marL="0" indent="0" algn="ctr">
              <a:buNone/>
            </a:pPr>
            <a:r>
              <a:rPr lang="en-US" sz="3200" b="1" dirty="0">
                <a:solidFill>
                  <a:schemeClr val="bg1"/>
                </a:solidFill>
              </a:rPr>
              <a:t>We must care for each other:</a:t>
            </a:r>
          </a:p>
          <a:p>
            <a:pPr marL="0" indent="0" algn="ctr">
              <a:buNone/>
            </a:pPr>
            <a:r>
              <a:rPr lang="en-US" dirty="0">
                <a:solidFill>
                  <a:schemeClr val="bg1"/>
                </a:solidFill>
              </a:rPr>
              <a:t>Warn unruly – </a:t>
            </a:r>
            <a:r>
              <a:rPr lang="en-US" i="1" dirty="0">
                <a:solidFill>
                  <a:schemeClr val="bg1"/>
                </a:solidFill>
              </a:rPr>
              <a:t>Matthew 7:21-23</a:t>
            </a:r>
          </a:p>
          <a:p>
            <a:pPr marL="0" indent="0" algn="ctr">
              <a:buNone/>
            </a:pPr>
            <a:r>
              <a:rPr lang="en-US" dirty="0">
                <a:solidFill>
                  <a:schemeClr val="bg1"/>
                </a:solidFill>
              </a:rPr>
              <a:t>Comfort fainthearted – </a:t>
            </a:r>
            <a:r>
              <a:rPr lang="en-US" i="1" dirty="0">
                <a:solidFill>
                  <a:schemeClr val="bg1"/>
                </a:solidFill>
              </a:rPr>
              <a:t>1 Thessalonians 4:13-18</a:t>
            </a:r>
          </a:p>
          <a:p>
            <a:pPr marL="0" indent="0" algn="ctr">
              <a:buNone/>
            </a:pPr>
            <a:r>
              <a:rPr lang="en-US" dirty="0">
                <a:solidFill>
                  <a:schemeClr val="bg1"/>
                </a:solidFill>
              </a:rPr>
              <a:t>Uphold weak – </a:t>
            </a:r>
            <a:r>
              <a:rPr lang="en-US" i="1" dirty="0">
                <a:solidFill>
                  <a:schemeClr val="bg1"/>
                </a:solidFill>
              </a:rPr>
              <a:t>Matt. 25:37-40; Rom. 15:1; Gal. 6:1-2</a:t>
            </a:r>
          </a:p>
          <a:p>
            <a:pPr marL="0" indent="0" algn="ctr">
              <a:buNone/>
            </a:pPr>
            <a:r>
              <a:rPr lang="en-US" dirty="0">
                <a:solidFill>
                  <a:schemeClr val="bg1"/>
                </a:solidFill>
              </a:rPr>
              <a:t>Be patient with all – </a:t>
            </a:r>
            <a:r>
              <a:rPr lang="en-US" i="1" dirty="0">
                <a:solidFill>
                  <a:schemeClr val="bg1"/>
                </a:solidFill>
              </a:rPr>
              <a:t>1 Corinthians 13:4</a:t>
            </a:r>
          </a:p>
          <a:p>
            <a:pPr marL="0" indent="0" algn="ctr">
              <a:buNone/>
            </a:pPr>
            <a:r>
              <a:rPr lang="en-US" dirty="0">
                <a:solidFill>
                  <a:schemeClr val="bg1"/>
                </a:solidFill>
              </a:rPr>
              <a:t>Pursue good with all – </a:t>
            </a:r>
            <a:r>
              <a:rPr lang="en-US" i="1" dirty="0">
                <a:solidFill>
                  <a:schemeClr val="bg1"/>
                </a:solidFill>
              </a:rPr>
              <a:t>Romans 12:17-21</a:t>
            </a:r>
          </a:p>
        </p:txBody>
      </p:sp>
    </p:spTree>
    <p:extLst>
      <p:ext uri="{BB962C8B-B14F-4D97-AF65-F5344CB8AC3E}">
        <p14:creationId xmlns:p14="http://schemas.microsoft.com/office/powerpoint/2010/main" val="2014312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solidFill>
                  <a:schemeClr val="bg1"/>
                </a:solidFill>
                <a:latin typeface="Blackadder ITC" panose="04020505051007020D02" pitchFamily="82" charset="0"/>
              </a:rPr>
              <a:t>Proper Conduct Before God           </a:t>
            </a:r>
            <a:r>
              <a:rPr lang="en-US" sz="4000" dirty="0">
                <a:solidFill>
                  <a:schemeClr val="bg1"/>
                </a:solidFill>
                <a:latin typeface="Blackadder ITC" panose="04020505051007020D02" pitchFamily="82" charset="0"/>
              </a:rPr>
              <a:t>(vv.16-22)</a:t>
            </a:r>
            <a:endParaRPr lang="en-US" sz="5400" dirty="0">
              <a:solidFill>
                <a:schemeClr val="bg1"/>
              </a:solidFill>
              <a:latin typeface="Blackadder ITC" panose="04020505051007020D02" pitchFamily="82" charset="0"/>
            </a:endParaRPr>
          </a:p>
        </p:txBody>
      </p:sp>
      <p:sp>
        <p:nvSpPr>
          <p:cNvPr id="3" name="Content Placeholder 2"/>
          <p:cNvSpPr>
            <a:spLocks noGrp="1"/>
          </p:cNvSpPr>
          <p:nvPr>
            <p:ph idx="1"/>
          </p:nvPr>
        </p:nvSpPr>
        <p:spPr/>
        <p:txBody>
          <a:bodyPr/>
          <a:lstStyle/>
          <a:p>
            <a:pPr marL="0" indent="0" algn="ctr">
              <a:buNone/>
            </a:pPr>
            <a:r>
              <a:rPr lang="en-US" sz="3600" b="1" dirty="0">
                <a:solidFill>
                  <a:schemeClr val="bg1"/>
                </a:solidFill>
              </a:rPr>
              <a:t>In Joy, Prayer, and Thanksgiving </a:t>
            </a:r>
            <a:r>
              <a:rPr lang="en-US" i="1" dirty="0">
                <a:solidFill>
                  <a:schemeClr val="bg1"/>
                </a:solidFill>
              </a:rPr>
              <a:t>(vv. 16-18)</a:t>
            </a:r>
          </a:p>
          <a:p>
            <a:pPr marL="0" indent="0" algn="ctr">
              <a:buNone/>
            </a:pPr>
            <a:r>
              <a:rPr lang="en-US" sz="3200" b="1" dirty="0">
                <a:solidFill>
                  <a:schemeClr val="bg1"/>
                </a:solidFill>
              </a:rPr>
              <a:t>Rejoice </a:t>
            </a:r>
            <a:r>
              <a:rPr lang="en-US" sz="3200" b="1" u="sng" dirty="0">
                <a:solidFill>
                  <a:schemeClr val="bg1"/>
                </a:solidFill>
              </a:rPr>
              <a:t>Always</a:t>
            </a:r>
            <a:r>
              <a:rPr lang="en-US" sz="3200" b="1" dirty="0">
                <a:solidFill>
                  <a:schemeClr val="bg1"/>
                </a:solidFill>
              </a:rPr>
              <a:t> – </a:t>
            </a:r>
            <a:r>
              <a:rPr lang="en-US" sz="3200" i="1" dirty="0">
                <a:solidFill>
                  <a:schemeClr val="bg1"/>
                </a:solidFill>
              </a:rPr>
              <a:t>Philippians 4:4; James 1:2-3</a:t>
            </a:r>
          </a:p>
          <a:p>
            <a:pPr marL="0" indent="0" algn="ctr">
              <a:buNone/>
            </a:pPr>
            <a:r>
              <a:rPr lang="en-US" sz="3200" b="1" dirty="0">
                <a:solidFill>
                  <a:schemeClr val="bg1"/>
                </a:solidFill>
              </a:rPr>
              <a:t>Pray </a:t>
            </a:r>
            <a:r>
              <a:rPr lang="en-US" sz="3200" b="1" u="sng" dirty="0">
                <a:solidFill>
                  <a:schemeClr val="bg1"/>
                </a:solidFill>
              </a:rPr>
              <a:t>Without Ceasing</a:t>
            </a:r>
            <a:r>
              <a:rPr lang="en-US" sz="3200" b="1" dirty="0">
                <a:solidFill>
                  <a:schemeClr val="bg1"/>
                </a:solidFill>
              </a:rPr>
              <a:t> – </a:t>
            </a:r>
            <a:r>
              <a:rPr lang="en-US" sz="3200" i="1" dirty="0">
                <a:solidFill>
                  <a:schemeClr val="bg1"/>
                </a:solidFill>
              </a:rPr>
              <a:t>Philippians 4:4-7</a:t>
            </a:r>
          </a:p>
          <a:p>
            <a:pPr marL="0" indent="0" algn="ctr">
              <a:buNone/>
            </a:pPr>
            <a:r>
              <a:rPr lang="en-US" sz="3200" b="1" u="sng" dirty="0">
                <a:solidFill>
                  <a:schemeClr val="bg1"/>
                </a:solidFill>
              </a:rPr>
              <a:t>In Everything</a:t>
            </a:r>
            <a:r>
              <a:rPr lang="en-US" sz="3200" b="1" dirty="0">
                <a:solidFill>
                  <a:schemeClr val="bg1"/>
                </a:solidFill>
              </a:rPr>
              <a:t> Give Thanks – </a:t>
            </a:r>
            <a:r>
              <a:rPr lang="en-US" sz="3200" i="1" dirty="0">
                <a:solidFill>
                  <a:schemeClr val="bg1"/>
                </a:solidFill>
              </a:rPr>
              <a:t>Colossians 3:17</a:t>
            </a:r>
          </a:p>
        </p:txBody>
      </p:sp>
    </p:spTree>
    <p:extLst>
      <p:ext uri="{BB962C8B-B14F-4D97-AF65-F5344CB8AC3E}">
        <p14:creationId xmlns:p14="http://schemas.microsoft.com/office/powerpoint/2010/main" val="464396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solidFill>
                  <a:schemeClr val="bg1"/>
                </a:solidFill>
                <a:latin typeface="Blackadder ITC" panose="04020505051007020D02" pitchFamily="82" charset="0"/>
              </a:rPr>
              <a:t>Proper Conduct Before God           </a:t>
            </a:r>
            <a:r>
              <a:rPr lang="en-US" sz="4000" dirty="0">
                <a:solidFill>
                  <a:schemeClr val="bg1"/>
                </a:solidFill>
                <a:latin typeface="Blackadder ITC" panose="04020505051007020D02" pitchFamily="82" charset="0"/>
              </a:rPr>
              <a:t>(vv.16-22)</a:t>
            </a:r>
            <a:endParaRPr lang="en-US" sz="5400" dirty="0">
              <a:solidFill>
                <a:schemeClr val="bg1"/>
              </a:solidFill>
              <a:latin typeface="Blackadder ITC" panose="04020505051007020D02" pitchFamily="82" charset="0"/>
            </a:endParaRPr>
          </a:p>
        </p:txBody>
      </p:sp>
      <p:sp>
        <p:nvSpPr>
          <p:cNvPr id="3" name="Content Placeholder 2"/>
          <p:cNvSpPr>
            <a:spLocks noGrp="1"/>
          </p:cNvSpPr>
          <p:nvPr>
            <p:ph idx="1"/>
          </p:nvPr>
        </p:nvSpPr>
        <p:spPr/>
        <p:txBody>
          <a:bodyPr/>
          <a:lstStyle/>
          <a:p>
            <a:pPr marL="0" indent="0" algn="ctr">
              <a:buNone/>
            </a:pPr>
            <a:r>
              <a:rPr lang="en-US" sz="3600" b="1" dirty="0">
                <a:solidFill>
                  <a:schemeClr val="bg1"/>
                </a:solidFill>
              </a:rPr>
              <a:t>In Relation to the Word</a:t>
            </a:r>
            <a:r>
              <a:rPr lang="en-US" sz="3200" i="1" dirty="0">
                <a:solidFill>
                  <a:schemeClr val="bg1"/>
                </a:solidFill>
              </a:rPr>
              <a:t> </a:t>
            </a:r>
            <a:r>
              <a:rPr lang="en-US" i="1" dirty="0">
                <a:solidFill>
                  <a:schemeClr val="bg1"/>
                </a:solidFill>
              </a:rPr>
              <a:t>(vv. 19-22)</a:t>
            </a:r>
          </a:p>
          <a:p>
            <a:pPr marL="0" indent="0" algn="ctr">
              <a:buNone/>
            </a:pPr>
            <a:r>
              <a:rPr lang="en-US" sz="3200" b="1">
                <a:solidFill>
                  <a:schemeClr val="bg1"/>
                </a:solidFill>
              </a:rPr>
              <a:t>Do not </a:t>
            </a:r>
            <a:r>
              <a:rPr lang="en-US" sz="3200" b="1" dirty="0">
                <a:solidFill>
                  <a:schemeClr val="bg1"/>
                </a:solidFill>
              </a:rPr>
              <a:t>quench Spirit, or despise prophecy </a:t>
            </a:r>
            <a:r>
              <a:rPr lang="en-US" sz="3200" i="1" dirty="0">
                <a:solidFill>
                  <a:schemeClr val="bg1"/>
                </a:solidFill>
              </a:rPr>
              <a:t>–          1 Timothy 4:13; 2 Timothy 2:15; 4:3-4</a:t>
            </a:r>
          </a:p>
          <a:p>
            <a:pPr marL="0" indent="0" algn="ctr">
              <a:buNone/>
            </a:pPr>
            <a:r>
              <a:rPr lang="en-US" sz="3200" b="1" dirty="0">
                <a:solidFill>
                  <a:schemeClr val="bg1"/>
                </a:solidFill>
              </a:rPr>
              <a:t>Test, hold fast to good, abstain from evil </a:t>
            </a:r>
            <a:r>
              <a:rPr lang="en-US" sz="3200" i="1" dirty="0">
                <a:solidFill>
                  <a:schemeClr val="bg1"/>
                </a:solidFill>
              </a:rPr>
              <a:t>– Acts 17:11; 2 Timothy 3:14, 16-17;            Revelation 21:7-8; Hebrews 5:14</a:t>
            </a:r>
          </a:p>
        </p:txBody>
      </p:sp>
    </p:spTree>
    <p:extLst>
      <p:ext uri="{BB962C8B-B14F-4D97-AF65-F5344CB8AC3E}">
        <p14:creationId xmlns:p14="http://schemas.microsoft.com/office/powerpoint/2010/main" val="256619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2209"/>
            <a:ext cx="7772400" cy="2387600"/>
          </a:xfrm>
        </p:spPr>
        <p:txBody>
          <a:bodyPr>
            <a:normAutofit/>
          </a:bodyPr>
          <a:lstStyle/>
          <a:p>
            <a:r>
              <a:rPr lang="en-US" sz="7200" dirty="0">
                <a:solidFill>
                  <a:schemeClr val="bg1"/>
                </a:solidFill>
                <a:latin typeface="Blackadder ITC" panose="04020505051007020D02" pitchFamily="82" charset="0"/>
              </a:rPr>
              <a:t>Exhortations to Proper Conduct in the Church</a:t>
            </a:r>
          </a:p>
        </p:txBody>
      </p:sp>
      <p:sp>
        <p:nvSpPr>
          <p:cNvPr id="3" name="Subtitle 2"/>
          <p:cNvSpPr>
            <a:spLocks noGrp="1"/>
          </p:cNvSpPr>
          <p:nvPr>
            <p:ph type="subTitle" idx="1"/>
          </p:nvPr>
        </p:nvSpPr>
        <p:spPr>
          <a:xfrm>
            <a:off x="1143000" y="4211641"/>
            <a:ext cx="6858000" cy="1655762"/>
          </a:xfrm>
        </p:spPr>
        <p:txBody>
          <a:bodyPr>
            <a:normAutofit/>
          </a:bodyPr>
          <a:lstStyle/>
          <a:p>
            <a:r>
              <a:rPr lang="en-US" sz="3600" i="1" dirty="0">
                <a:solidFill>
                  <a:schemeClr val="bg1"/>
                </a:solidFill>
              </a:rPr>
              <a:t>1 Thessalonians 5:12-22</a:t>
            </a:r>
          </a:p>
        </p:txBody>
      </p:sp>
    </p:spTree>
    <p:extLst>
      <p:ext uri="{BB962C8B-B14F-4D97-AF65-F5344CB8AC3E}">
        <p14:creationId xmlns:p14="http://schemas.microsoft.com/office/powerpoint/2010/main" val="36104794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3248</Words>
  <Application>Microsoft Office PowerPoint</Application>
  <PresentationFormat>On-screen Show (4:3)</PresentationFormat>
  <Paragraphs>213</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Blackadder ITC</vt:lpstr>
      <vt:lpstr>Calibri</vt:lpstr>
      <vt:lpstr>Calibri Light</vt:lpstr>
      <vt:lpstr>Times New Roman</vt:lpstr>
      <vt:lpstr>Wingdings</vt:lpstr>
      <vt:lpstr>Office Theme</vt:lpstr>
      <vt:lpstr>PowerPoint Presentation</vt:lpstr>
      <vt:lpstr>Exhortations to Proper Conduct in the Church</vt:lpstr>
      <vt:lpstr>Proper Conduct Toward Others           (vv.12-15)</vt:lpstr>
      <vt:lpstr>Proper Conduct Toward Others           (vv.12-15)</vt:lpstr>
      <vt:lpstr>Proper Conduct Toward Others           (vv.12-15)</vt:lpstr>
      <vt:lpstr>Proper Conduct Before God           (vv.16-22)</vt:lpstr>
      <vt:lpstr>Proper Conduct Before God           (vv.16-22)</vt:lpstr>
      <vt:lpstr>Exhortations to Proper Conduct in the Church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15</cp:revision>
  <dcterms:created xsi:type="dcterms:W3CDTF">2017-03-05T03:37:08Z</dcterms:created>
  <dcterms:modified xsi:type="dcterms:W3CDTF">2017-03-05T23:42:47Z</dcterms:modified>
</cp:coreProperties>
</file>