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6"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1470" y="7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946" y="-21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2F4A1A-A9F3-44D3-97DA-74420F03F94A}" type="datetimeFigureOut">
              <a:rPr lang="en-US" smtClean="0"/>
              <a:t>3/11/2017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457FCA-8AF8-4FC2-A123-E0369DCFEA13}" type="slidenum">
              <a:rPr lang="en-US" smtClean="0"/>
              <a:t>‹#›</a:t>
            </a:fld>
            <a:endParaRPr lang="en-US"/>
          </a:p>
        </p:txBody>
      </p:sp>
    </p:spTree>
    <p:extLst>
      <p:ext uri="{BB962C8B-B14F-4D97-AF65-F5344CB8AC3E}">
        <p14:creationId xmlns:p14="http://schemas.microsoft.com/office/powerpoint/2010/main" val="2496967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457FCA-8AF8-4FC2-A123-E0369DCFEA13}" type="slidenum">
              <a:rPr lang="en-US" smtClean="0"/>
              <a:t>1</a:t>
            </a:fld>
            <a:endParaRPr lang="en-US"/>
          </a:p>
        </p:txBody>
      </p:sp>
    </p:spTree>
    <p:extLst>
      <p:ext uri="{BB962C8B-B14F-4D97-AF65-F5344CB8AC3E}">
        <p14:creationId xmlns:p14="http://schemas.microsoft.com/office/powerpoint/2010/main" val="1123993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From Cowardice to Boldness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Hebrews 10:32-39</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While Christians are to be a meek, gentle, and loving people, they cannot afford to be soft, timid, and cowardly. (Meekness often described as strength harnessed.)</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Cowardice is condemned in scripture, while boldness is required and encouraged.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Hebrew writer reminded his audience of this truth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10:32-39):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Evidently they were experiencing persecution due to their faith.</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caused them to shrink to the point of forsaking the assembly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v. 25)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writer warned them about this willful sin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vv. 26-31).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He then encouraged them to remain confident as opposed to drawing back.</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NOTE: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35)</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confidence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parrēsia</a:t>
            </a:r>
            <a:r>
              <a:rPr lang="en-US" dirty="0">
                <a:latin typeface="Calibri" panose="020F0502020204030204" pitchFamily="34" charset="0"/>
                <a:ea typeface="Calibri" panose="020F0502020204030204" pitchFamily="34" charset="0"/>
                <a:cs typeface="Times New Roman" panose="02020603050405020304" pitchFamily="18" charset="0"/>
              </a:rPr>
              <a:t>; all out-</a:t>
            </a:r>
            <a:r>
              <a:rPr lang="en-US" dirty="0" err="1">
                <a:latin typeface="Calibri" panose="020F0502020204030204" pitchFamily="34" charset="0"/>
                <a:ea typeface="Calibri" panose="020F0502020204030204" pitchFamily="34" charset="0"/>
                <a:cs typeface="Times New Roman" panose="02020603050405020304" pitchFamily="18" charset="0"/>
              </a:rPr>
              <a:t>spokenness</a:t>
            </a:r>
            <a:r>
              <a:rPr lang="en-US" dirty="0">
                <a:latin typeface="Calibri" panose="020F0502020204030204" pitchFamily="34" charset="0"/>
                <a:ea typeface="Calibri" panose="020F0502020204030204" pitchFamily="34" charset="0"/>
                <a:cs typeface="Times New Roman" panose="02020603050405020304" pitchFamily="18" charset="0"/>
              </a:rPr>
              <a:t>, i.e. frankness, bluntness, publicity; by implication, assurance: — bold (x -</a:t>
            </a:r>
            <a:r>
              <a:rPr lang="en-US" dirty="0" err="1">
                <a:latin typeface="Calibri" panose="020F0502020204030204" pitchFamily="34" charset="0"/>
                <a:ea typeface="Calibri" panose="020F0502020204030204" pitchFamily="34" charset="0"/>
                <a:cs typeface="Times New Roman" panose="02020603050405020304" pitchFamily="18" charset="0"/>
              </a:rPr>
              <a:t>ly</a:t>
            </a:r>
            <a:r>
              <a:rPr lang="en-US" dirty="0">
                <a:latin typeface="Calibri" panose="020F0502020204030204" pitchFamily="34" charset="0"/>
                <a:ea typeface="Calibri" panose="020F0502020204030204" pitchFamily="34" charset="0"/>
                <a:cs typeface="Times New Roman" panose="02020603050405020304" pitchFamily="18" charset="0"/>
              </a:rPr>
              <a:t>, -ness, -ness of speech), confidence, x freely, x openly, x plainly(-ness). (ASV – “boldness”)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In context, the call is for them to not throw away the boldness, or confidence they had once before in professing and living their faith during persecution.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It takes boldness to confess the name of Christ in word and action in a world of people who do not believe.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38-39)</a:t>
            </a:r>
            <a:r>
              <a:rPr lang="en-US" dirty="0">
                <a:latin typeface="Calibri" panose="020F0502020204030204" pitchFamily="34" charset="0"/>
                <a:ea typeface="Calibri" panose="020F0502020204030204" pitchFamily="34" charset="0"/>
                <a:cs typeface="Times New Roman" panose="02020603050405020304" pitchFamily="18" charset="0"/>
              </a:rPr>
              <a:t> – God does not have pleasure in the cowardly – those who draw back – </a:t>
            </a:r>
            <a:r>
              <a:rPr lang="en-US" b="1" dirty="0">
                <a:latin typeface="Calibri" panose="020F0502020204030204" pitchFamily="34" charset="0"/>
                <a:ea typeface="Calibri" panose="020F0502020204030204" pitchFamily="34" charset="0"/>
                <a:cs typeface="Times New Roman" panose="02020603050405020304" pitchFamily="18" charset="0"/>
              </a:rPr>
              <a:t>and those who draw back do so to their own perdition, or destruction!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We must come to understand the need for a shift From Cowardice to Boldness.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From Cowardice</a:t>
            </a:r>
          </a:p>
          <a:p>
            <a:endParaRPr lang="en-US" dirty="0"/>
          </a:p>
        </p:txBody>
      </p:sp>
      <p:sp>
        <p:nvSpPr>
          <p:cNvPr id="4" name="Slide Number Placeholder 3"/>
          <p:cNvSpPr>
            <a:spLocks noGrp="1"/>
          </p:cNvSpPr>
          <p:nvPr>
            <p:ph type="sldNum" sz="quarter" idx="10"/>
          </p:nvPr>
        </p:nvSpPr>
        <p:spPr/>
        <p:txBody>
          <a:bodyPr/>
          <a:lstStyle/>
          <a:p>
            <a:fld id="{B7457FCA-8AF8-4FC2-A123-E0369DCFEA13}" type="slidenum">
              <a:rPr lang="en-US" smtClean="0"/>
              <a:t>2</a:t>
            </a:fld>
            <a:endParaRPr lang="en-US"/>
          </a:p>
        </p:txBody>
      </p:sp>
    </p:spTree>
    <p:extLst>
      <p:ext uri="{BB962C8B-B14F-4D97-AF65-F5344CB8AC3E}">
        <p14:creationId xmlns:p14="http://schemas.microsoft.com/office/powerpoint/2010/main" val="3189858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From Cowardice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It is condemned.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Revelation 21:8</a:t>
            </a:r>
            <a:r>
              <a:rPr lang="en-US" dirty="0">
                <a:latin typeface="Calibri" panose="020F0502020204030204" pitchFamily="34" charset="0"/>
                <a:ea typeface="Calibri" panose="020F0502020204030204" pitchFamily="34" charset="0"/>
                <a:cs typeface="Times New Roman" panose="02020603050405020304" pitchFamily="18" charset="0"/>
              </a:rPr>
              <a:t> – the first in a list of sins.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Cowardly</a:t>
            </a:r>
            <a:r>
              <a:rPr lang="en-US" i="1"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deilos</a:t>
            </a:r>
            <a:r>
              <a:rPr lang="en-US" dirty="0">
                <a:latin typeface="Calibri" panose="020F0502020204030204" pitchFamily="34" charset="0"/>
                <a:ea typeface="Calibri" panose="020F0502020204030204" pitchFamily="34" charset="0"/>
                <a:cs typeface="Times New Roman" panose="02020603050405020304" pitchFamily="18" charset="0"/>
              </a:rPr>
              <a:t>; from 1402a (dread); timid, i.e. (by implication) faithless: — fearful. (Strong)</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word denotes ‘cowardice and timidity’ and is never used in a good sense” (Vine’s comments on the noun form – </a:t>
            </a:r>
            <a:r>
              <a:rPr lang="en-US" i="1" dirty="0" err="1">
                <a:latin typeface="Calibri" panose="020F0502020204030204" pitchFamily="34" charset="0"/>
                <a:ea typeface="Calibri" panose="020F0502020204030204" pitchFamily="34" charset="0"/>
                <a:cs typeface="Times New Roman" panose="02020603050405020304" pitchFamily="18" charset="0"/>
              </a:rPr>
              <a:t>deilia</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Along with the other heinous sins, cowardice is deserving of the second death.</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God has no pleasure in those who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“draw back” (Hebrews 10:38).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10:32-33</a:t>
            </a:r>
            <a:r>
              <a:rPr lang="en-US" dirty="0">
                <a:latin typeface="Calibri" panose="020F0502020204030204" pitchFamily="34" charset="0"/>
                <a:ea typeface="Calibri" panose="020F0502020204030204" pitchFamily="34" charset="0"/>
                <a:cs typeface="Times New Roman" panose="02020603050405020304" pitchFamily="18" charset="0"/>
              </a:rPr>
              <a:t> – We cannot shrink in cowardice and fail to confess Christ before men.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12:42-43</a:t>
            </a:r>
            <a:r>
              <a:rPr lang="en-US" dirty="0">
                <a:latin typeface="Calibri" panose="020F0502020204030204" pitchFamily="34" charset="0"/>
                <a:ea typeface="Calibri" panose="020F0502020204030204" pitchFamily="34" charset="0"/>
                <a:cs typeface="Times New Roman" panose="02020603050405020304" pitchFamily="18" charset="0"/>
              </a:rPr>
              <a:t> – Men had belief in Jesus after the proof in the miracle of raising Lazarus from the dead, and the triumphal entry, but they did not confess Him because they were cowards – they feared.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Mark 4:35-41</a:t>
            </a:r>
            <a:r>
              <a:rPr lang="en-US" dirty="0">
                <a:latin typeface="Calibri" panose="020F0502020204030204" pitchFamily="34" charset="0"/>
                <a:ea typeface="Calibri" panose="020F0502020204030204" pitchFamily="34" charset="0"/>
                <a:cs typeface="Times New Roman" panose="02020603050405020304" pitchFamily="18" charset="0"/>
              </a:rPr>
              <a:t> – On the boat in the tempest.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Fearful</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deilos</a:t>
            </a:r>
            <a:r>
              <a:rPr lang="en-US" dirty="0">
                <a:latin typeface="Calibri" panose="020F0502020204030204" pitchFamily="34" charset="0"/>
                <a:ea typeface="Calibri" panose="020F0502020204030204" pitchFamily="34" charset="0"/>
                <a:cs typeface="Times New Roman" panose="02020603050405020304" pitchFamily="18" charset="0"/>
              </a:rPr>
              <a:t>. (cowardly – timid)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They had not yet reached the faith toward which Jesus was leading them.</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Their lack of faith lead to cowardice – if they believed in Jesus as the Son of God they would have not shrunk beneath the tempest.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It is contagious.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There cannot be cowardice among God’s people. We must strengthen each other, or else we weaken each other.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Deuteronomy 20:1-4, 8</a:t>
            </a:r>
            <a:r>
              <a:rPr lang="en-US" dirty="0">
                <a:latin typeface="Calibri" panose="020F0502020204030204" pitchFamily="34" charset="0"/>
                <a:ea typeface="Calibri" panose="020F0502020204030204" pitchFamily="34" charset="0"/>
                <a:cs typeface="Times New Roman" panose="02020603050405020304" pitchFamily="18" charset="0"/>
              </a:rPr>
              <a:t> – Instructions in the law concerning preparations for battle.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1-4)</a:t>
            </a:r>
            <a:r>
              <a:rPr lang="en-US" dirty="0">
                <a:latin typeface="Calibri" panose="020F0502020204030204" pitchFamily="34" charset="0"/>
                <a:ea typeface="Calibri" panose="020F0502020204030204" pitchFamily="34" charset="0"/>
                <a:cs typeface="Times New Roman" panose="02020603050405020304" pitchFamily="18" charset="0"/>
              </a:rPr>
              <a:t> – When approaching enemies in Canaan, DO NOT: be afraid, be faint, tremble, be terrified – </a:t>
            </a:r>
            <a:r>
              <a:rPr lang="en-US" b="1" dirty="0">
                <a:latin typeface="Calibri" panose="020F0502020204030204" pitchFamily="34" charset="0"/>
                <a:ea typeface="Calibri" panose="020F0502020204030204" pitchFamily="34" charset="0"/>
                <a:cs typeface="Times New Roman" panose="02020603050405020304" pitchFamily="18" charset="0"/>
              </a:rPr>
              <a:t>FOR GOD IS WITH YOU</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God has not given us a spirit of fear, but of power and of love and of a sound mind”</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(2 Timothy 1:7</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i="1" dirty="0">
                <a:latin typeface="Calibri" panose="020F0502020204030204" pitchFamily="34" charset="0"/>
                <a:ea typeface="Calibri" panose="020F0502020204030204" pitchFamily="34" charset="0"/>
                <a:cs typeface="Times New Roman" panose="02020603050405020304" pitchFamily="18" charset="0"/>
              </a:rPr>
              <a:t>Cowardice or fear does not come from God. It should not be present when God is present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8)</a:t>
            </a:r>
            <a:r>
              <a:rPr lang="en-US" dirty="0">
                <a:latin typeface="Calibri" panose="020F0502020204030204" pitchFamily="34" charset="0"/>
                <a:ea typeface="Calibri" panose="020F0502020204030204" pitchFamily="34" charset="0"/>
                <a:cs typeface="Times New Roman" panose="02020603050405020304" pitchFamily="18" charset="0"/>
              </a:rPr>
              <a:t> – The fearful and fainthearted should not be there, because that will spread to their brethren.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Cowardice spreads to those around.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“We’re only as strong as our weakest link.”</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Instead of being cowardly we are to be bold.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To Boldness</a:t>
            </a:r>
          </a:p>
          <a:p>
            <a:endParaRPr lang="en-US" dirty="0"/>
          </a:p>
        </p:txBody>
      </p:sp>
      <p:sp>
        <p:nvSpPr>
          <p:cNvPr id="4" name="Slide Number Placeholder 3"/>
          <p:cNvSpPr>
            <a:spLocks noGrp="1"/>
          </p:cNvSpPr>
          <p:nvPr>
            <p:ph type="sldNum" sz="quarter" idx="10"/>
          </p:nvPr>
        </p:nvSpPr>
        <p:spPr/>
        <p:txBody>
          <a:bodyPr/>
          <a:lstStyle/>
          <a:p>
            <a:fld id="{B7457FCA-8AF8-4FC2-A123-E0369DCFEA13}" type="slidenum">
              <a:rPr lang="en-US" smtClean="0"/>
              <a:t>3</a:t>
            </a:fld>
            <a:endParaRPr lang="en-US"/>
          </a:p>
        </p:txBody>
      </p:sp>
    </p:spTree>
    <p:extLst>
      <p:ext uri="{BB962C8B-B14F-4D97-AF65-F5344CB8AC3E}">
        <p14:creationId xmlns:p14="http://schemas.microsoft.com/office/powerpoint/2010/main" val="2796279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To Boldness</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It is required.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3:6, 12-14</a:t>
            </a:r>
            <a:r>
              <a:rPr lang="en-US" dirty="0">
                <a:latin typeface="Calibri" panose="020F0502020204030204" pitchFamily="34" charset="0"/>
                <a:ea typeface="Calibri" panose="020F0502020204030204" pitchFamily="34" charset="0"/>
                <a:cs typeface="Times New Roman" panose="02020603050405020304" pitchFamily="18" charset="0"/>
              </a:rPr>
              <a:t> – We are of the household of God if we hold fast our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“confidence”</a:t>
            </a:r>
            <a:r>
              <a:rPr lang="en-US" dirty="0">
                <a:latin typeface="Calibri" panose="020F0502020204030204" pitchFamily="34" charset="0"/>
                <a:ea typeface="Calibri" panose="020F0502020204030204" pitchFamily="34" charset="0"/>
                <a:cs typeface="Times New Roman" panose="02020603050405020304" pitchFamily="18" charset="0"/>
              </a:rPr>
              <a:t> – boldness.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implication is that if we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“cast away”</a:t>
            </a:r>
            <a:r>
              <a:rPr lang="en-US" dirty="0">
                <a:latin typeface="Calibri" panose="020F0502020204030204" pitchFamily="34" charset="0"/>
                <a:ea typeface="Calibri" panose="020F0502020204030204" pitchFamily="34" charset="0"/>
                <a:cs typeface="Times New Roman" panose="02020603050405020304" pitchFamily="18" charset="0"/>
              </a:rPr>
              <a:t> our confidence we will not have the privilege of being of that household.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must not depart from God in cowardice, but press on in confidence – boldness. (</a:t>
            </a:r>
            <a:r>
              <a:rPr lang="en-US" b="1" i="1" dirty="0">
                <a:latin typeface="Calibri" panose="020F0502020204030204" pitchFamily="34" charset="0"/>
                <a:ea typeface="Calibri" panose="020F0502020204030204" pitchFamily="34" charset="0"/>
                <a:cs typeface="Times New Roman" panose="02020603050405020304" pitchFamily="18" charset="0"/>
              </a:rPr>
              <a:t>That is, if we wish to be a partaker with Christ in the heavenly kingdom</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4:14-16</a:t>
            </a:r>
            <a:r>
              <a:rPr lang="en-US" dirty="0">
                <a:latin typeface="Calibri" panose="020F0502020204030204" pitchFamily="34" charset="0"/>
                <a:ea typeface="Calibri" panose="020F0502020204030204" pitchFamily="34" charset="0"/>
                <a:cs typeface="Times New Roman" panose="02020603050405020304" pitchFamily="18" charset="0"/>
              </a:rPr>
              <a:t> – The accomplishment of Jesus, and His provision for us as High Priest does not, </a:t>
            </a:r>
            <a:r>
              <a:rPr lang="en-US" b="1" dirty="0">
                <a:latin typeface="Calibri" panose="020F0502020204030204" pitchFamily="34" charset="0"/>
                <a:ea typeface="Calibri" panose="020F0502020204030204" pitchFamily="34" charset="0"/>
                <a:cs typeface="Times New Roman" panose="02020603050405020304" pitchFamily="18" charset="0"/>
              </a:rPr>
              <a:t>and should not lead to cowardice (</a:t>
            </a:r>
            <a:r>
              <a:rPr lang="en-US" b="1" i="1" dirty="0">
                <a:latin typeface="Calibri" panose="020F0502020204030204" pitchFamily="34" charset="0"/>
                <a:ea typeface="Calibri" panose="020F0502020204030204" pitchFamily="34" charset="0"/>
                <a:cs typeface="Times New Roman" panose="02020603050405020304" pitchFamily="18" charset="0"/>
              </a:rPr>
              <a:t>like the Hebrews had at the time</a:t>
            </a:r>
            <a:r>
              <a:rPr lang="en-US" b="1" dirty="0">
                <a:latin typeface="Calibri" panose="020F0502020204030204" pitchFamily="34" charset="0"/>
                <a:ea typeface="Calibri" panose="020F0502020204030204" pitchFamily="34" charset="0"/>
                <a:cs typeface="Times New Roman" panose="02020603050405020304" pitchFamily="18" charset="0"/>
              </a:rPr>
              <a:t>), but boldness.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It was wrong for them to draw back from what was so richly offered to them through Christ.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Despite persecution, or any other thing, they should BOLDLY approach the throne for help.</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10:19-22</a:t>
            </a:r>
            <a:r>
              <a:rPr lang="en-US" dirty="0">
                <a:latin typeface="Calibri" panose="020F0502020204030204" pitchFamily="34" charset="0"/>
                <a:ea typeface="Calibri" panose="020F0502020204030204" pitchFamily="34" charset="0"/>
                <a:cs typeface="Times New Roman" panose="02020603050405020304" pitchFamily="18" charset="0"/>
              </a:rPr>
              <a:t> – Expresses the same sentiment. The work of Jesus as High Priest, and the benefit we receive from it </a:t>
            </a:r>
            <a:r>
              <a:rPr lang="en-US" b="1" dirty="0">
                <a:latin typeface="Calibri" panose="020F0502020204030204" pitchFamily="34" charset="0"/>
                <a:ea typeface="Calibri" panose="020F0502020204030204" pitchFamily="34" charset="0"/>
                <a:cs typeface="Times New Roman" panose="02020603050405020304" pitchFamily="18" charset="0"/>
              </a:rPr>
              <a:t>should lead us to boldness.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Ender the Holiest – heaven itself.</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This takes BOLDNESS in the face of all the adversity we will face.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latin typeface="Calibri" panose="020F0502020204030204" pitchFamily="34" charset="0"/>
                <a:ea typeface="Calibri" panose="020F0502020204030204" pitchFamily="34" charset="0"/>
                <a:cs typeface="Times New Roman" panose="02020603050405020304" pitchFamily="18" charset="0"/>
              </a:rPr>
              <a:t>Needed by the apostles to preach the gospel, and live for Christ: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2:29-32</a:t>
            </a:r>
            <a:r>
              <a:rPr lang="en-US" dirty="0">
                <a:latin typeface="Calibri" panose="020F0502020204030204" pitchFamily="34" charset="0"/>
                <a:ea typeface="Calibri" panose="020F0502020204030204" pitchFamily="34" charset="0"/>
                <a:cs typeface="Times New Roman" panose="02020603050405020304" pitchFamily="18" charset="0"/>
              </a:rPr>
              <a:t> – The claim of Jesus’ resurrection took boldness to proclaim.</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“freely”</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parrēsia</a:t>
            </a:r>
            <a:r>
              <a:rPr lang="en-US" dirty="0">
                <a:latin typeface="Calibri" panose="020F0502020204030204" pitchFamily="34" charset="0"/>
                <a:ea typeface="Calibri" panose="020F0502020204030204" pitchFamily="34" charset="0"/>
                <a:cs typeface="Times New Roman" panose="02020603050405020304" pitchFamily="18" charset="0"/>
              </a:rPr>
              <a:t>; all out-</a:t>
            </a:r>
            <a:r>
              <a:rPr lang="en-US" dirty="0" err="1">
                <a:latin typeface="Calibri" panose="020F0502020204030204" pitchFamily="34" charset="0"/>
                <a:ea typeface="Calibri" panose="020F0502020204030204" pitchFamily="34" charset="0"/>
                <a:cs typeface="Times New Roman" panose="02020603050405020304" pitchFamily="18" charset="0"/>
              </a:rPr>
              <a:t>spokenness</a:t>
            </a:r>
            <a:r>
              <a:rPr lang="en-US" dirty="0">
                <a:latin typeface="Calibri" panose="020F0502020204030204" pitchFamily="34" charset="0"/>
                <a:ea typeface="Calibri" panose="020F0502020204030204" pitchFamily="34" charset="0"/>
                <a:cs typeface="Times New Roman" panose="02020603050405020304" pitchFamily="18" charset="0"/>
              </a:rPr>
              <a:t>, i.e. frankness, bluntness, publicity; by implication, assurance: — bold (x -</a:t>
            </a:r>
            <a:r>
              <a:rPr lang="en-US" dirty="0" err="1">
                <a:latin typeface="Calibri" panose="020F0502020204030204" pitchFamily="34" charset="0"/>
                <a:ea typeface="Calibri" panose="020F0502020204030204" pitchFamily="34" charset="0"/>
                <a:cs typeface="Times New Roman" panose="02020603050405020304" pitchFamily="18" charset="0"/>
              </a:rPr>
              <a:t>ly</a:t>
            </a:r>
            <a:r>
              <a:rPr lang="en-US" dirty="0">
                <a:latin typeface="Calibri" panose="020F0502020204030204" pitchFamily="34" charset="0"/>
                <a:ea typeface="Calibri" panose="020F0502020204030204" pitchFamily="34" charset="0"/>
                <a:cs typeface="Times New Roman" panose="02020603050405020304" pitchFamily="18" charset="0"/>
              </a:rPr>
              <a:t>, -ness, -ness of speech), confidence, x freely, x openly, x plainly(-ness). (ASV – “boldness”)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4:8-13</a:t>
            </a:r>
            <a:r>
              <a:rPr lang="en-US" dirty="0">
                <a:latin typeface="Calibri" panose="020F0502020204030204" pitchFamily="34" charset="0"/>
                <a:ea typeface="Calibri" panose="020F0502020204030204" pitchFamily="34" charset="0"/>
                <a:cs typeface="Times New Roman" panose="02020603050405020304" pitchFamily="18" charset="0"/>
              </a:rPr>
              <a:t> – Peter after being put in custody by the Sanhedrin for preaching Jesus.</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boldness – NOTE: IT WAS APPARENT!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18-20)</a:t>
            </a:r>
            <a:r>
              <a:rPr lang="en-US" dirty="0">
                <a:latin typeface="Calibri" panose="020F0502020204030204" pitchFamily="34" charset="0"/>
                <a:ea typeface="Calibri" panose="020F0502020204030204" pitchFamily="34" charset="0"/>
                <a:cs typeface="Times New Roman" panose="02020603050405020304" pitchFamily="18" charset="0"/>
              </a:rPr>
              <a:t> – were told not to speak in Jesus’ name, but answered boldly that they would continue to do so.</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Just like cowardice is contagious, so is boldness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It is contagious.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4:23-31</a:t>
            </a:r>
            <a:r>
              <a:rPr lang="en-US" dirty="0">
                <a:latin typeface="Calibri" panose="020F0502020204030204" pitchFamily="34" charset="0"/>
                <a:ea typeface="Calibri" panose="020F0502020204030204" pitchFamily="34" charset="0"/>
                <a:cs typeface="Times New Roman" panose="02020603050405020304" pitchFamily="18" charset="0"/>
              </a:rPr>
              <a:t> – After Peter and John were released by the Sanhedrin, they went to the rest of the apostles to tell them what had happened.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29)</a:t>
            </a:r>
            <a:r>
              <a:rPr lang="en-US" dirty="0">
                <a:latin typeface="Calibri" panose="020F0502020204030204" pitchFamily="34" charset="0"/>
                <a:ea typeface="Calibri" panose="020F0502020204030204" pitchFamily="34" charset="0"/>
                <a:cs typeface="Times New Roman" panose="02020603050405020304" pitchFamily="18" charset="0"/>
              </a:rPr>
              <a:t> – They prayed for boldness to preach.</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31)</a:t>
            </a:r>
            <a:r>
              <a:rPr lang="en-US" dirty="0">
                <a:latin typeface="Calibri" panose="020F0502020204030204" pitchFamily="34" charset="0"/>
                <a:ea typeface="Calibri" panose="020F0502020204030204" pitchFamily="34" charset="0"/>
                <a:cs typeface="Times New Roman" panose="02020603050405020304" pitchFamily="18" charset="0"/>
              </a:rPr>
              <a:t> – Despite the threats, and the news of what had recently happened to Peter and John, they preached with BOLDNESS.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8:1-4</a:t>
            </a:r>
            <a:r>
              <a:rPr lang="en-US" dirty="0">
                <a:latin typeface="Calibri" panose="020F0502020204030204" pitchFamily="34" charset="0"/>
                <a:ea typeface="Calibri" panose="020F0502020204030204" pitchFamily="34" charset="0"/>
                <a:cs typeface="Times New Roman" panose="02020603050405020304" pitchFamily="18" charset="0"/>
              </a:rPr>
              <a:t> – The great display of boldness by Stephen in his martyrdom led those who saw it to great boldness in spreading the word.</a:t>
            </a:r>
          </a:p>
          <a:p>
            <a:pPr marL="342900" marR="0" lvl="0" indent="-342900">
              <a:lnSpc>
                <a:spcPct val="107000"/>
              </a:lnSpc>
              <a:spcBef>
                <a:spcPts val="0"/>
              </a:spcBef>
              <a:spcAft>
                <a:spcPts val="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We must not be cowardly people, but confident, bold people of God. We must know how to grow that boldness!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Growing Boldness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10:32-39</a:t>
            </a:r>
            <a:r>
              <a:rPr lang="en-US" dirty="0">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B7457FCA-8AF8-4FC2-A123-E0369DCFEA13}" type="slidenum">
              <a:rPr lang="en-US" smtClean="0"/>
              <a:t>4</a:t>
            </a:fld>
            <a:endParaRPr lang="en-US"/>
          </a:p>
        </p:txBody>
      </p:sp>
    </p:spTree>
    <p:extLst>
      <p:ext uri="{BB962C8B-B14F-4D97-AF65-F5344CB8AC3E}">
        <p14:creationId xmlns:p14="http://schemas.microsoft.com/office/powerpoint/2010/main" val="1920739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Growing Boldness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10:32-39</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Remember the beginning of your faith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32-33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When we obeyed the gospel of Christ we were awakened to a great confidence and boldness. We were able and willing to endure hardship!</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Thessalonians 1:6-8</a:t>
            </a:r>
            <a:r>
              <a:rPr lang="en-US" dirty="0">
                <a:latin typeface="Calibri" panose="020F0502020204030204" pitchFamily="34" charset="0"/>
                <a:ea typeface="Calibri" panose="020F0502020204030204" pitchFamily="34" charset="0"/>
                <a:cs typeface="Times New Roman" panose="02020603050405020304" pitchFamily="18" charset="0"/>
              </a:rPr>
              <a:t> – The Thessalonians received the word of God in great affliction (persecution), and taught it to others as well. (Their faith was made known.) </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Remember what boldness you had before to endure such hardship. Your faith was fresh and strong!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Remember the reward for endurance and boldness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34-35).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hope we are given activates us to great boldness! If we endure we will be rewarded!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1:6-9</a:t>
            </a:r>
            <a:r>
              <a:rPr lang="en-US" dirty="0">
                <a:latin typeface="Calibri" panose="020F0502020204030204" pitchFamily="34" charset="0"/>
                <a:ea typeface="Calibri" panose="020F0502020204030204" pitchFamily="34" charset="0"/>
                <a:cs typeface="Times New Roman" panose="02020603050405020304" pitchFamily="18" charset="0"/>
              </a:rPr>
              <a:t> – We rejoice in our hope even though we go through trials. This tests our faith, and by enduring we will receive salvation!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Like Stephen and others, if we remember the reward promised to us we will stand before any threat in boldness.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Remember those who have been bold, and endured themselves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36-39).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37-38)</a:t>
            </a:r>
            <a:r>
              <a:rPr lang="en-US" dirty="0">
                <a:latin typeface="Calibri" panose="020F0502020204030204" pitchFamily="34" charset="0"/>
                <a:ea typeface="Calibri" panose="020F0502020204030204" pitchFamily="34" charset="0"/>
                <a:cs typeface="Times New Roman" panose="02020603050405020304" pitchFamily="18" charset="0"/>
              </a:rPr>
              <a:t> – quote from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Habakkuk 2:3-4</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Context in Habakkuk</a:t>
            </a:r>
            <a:r>
              <a:rPr lang="en-US" dirty="0">
                <a:latin typeface="Calibri" panose="020F0502020204030204" pitchFamily="34" charset="0"/>
                <a:ea typeface="Calibri" panose="020F0502020204030204" pitchFamily="34" charset="0"/>
                <a:cs typeface="Times New Roman" panose="02020603050405020304" pitchFamily="18" charset="0"/>
              </a:rPr>
              <a:t> – the prophet in dismay because of the prosperity of the idolatrous Chaldeans, and the oppression of the righteous in Israel.</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God assures Habakkuk that this will only happen for a short while before He avenges His people.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need</a:t>
            </a:r>
            <a:r>
              <a:rPr lang="en-US" dirty="0">
                <a:latin typeface="Calibri" panose="020F0502020204030204" pitchFamily="34" charset="0"/>
                <a:ea typeface="Calibri" panose="020F0502020204030204" pitchFamily="34" charset="0"/>
                <a:cs typeface="Times New Roman" panose="02020603050405020304" pitchFamily="18" charset="0"/>
              </a:rPr>
              <a:t> – steadfast and enduring faithfulness to God.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To the Hebrews</a:t>
            </a:r>
            <a:r>
              <a:rPr lang="en-US" dirty="0">
                <a:latin typeface="Calibri" panose="020F0502020204030204" pitchFamily="34" charset="0"/>
                <a:ea typeface="Calibri" panose="020F0502020204030204" pitchFamily="34" charset="0"/>
                <a:cs typeface="Times New Roman" panose="02020603050405020304" pitchFamily="18" charset="0"/>
              </a:rPr>
              <a:t> – continuing faith during severe persecution and opposition </a:t>
            </a:r>
            <a:r>
              <a:rPr lang="en-US" dirty="0"/>
              <a:t>until Christ comes with their reward</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It is profitable to learn, and receive encouragement from those who have displayed an enduring, and bold faith in the past.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5:10-11</a:t>
            </a:r>
            <a:r>
              <a:rPr lang="en-US" dirty="0">
                <a:latin typeface="Calibri" panose="020F0502020204030204" pitchFamily="34" charset="0"/>
                <a:ea typeface="Calibri" panose="020F0502020204030204" pitchFamily="34" charset="0"/>
                <a:cs typeface="Times New Roman" panose="02020603050405020304" pitchFamily="18" charset="0"/>
              </a:rPr>
              <a:t> – Take the prophets and Job as examples!</a:t>
            </a:r>
          </a:p>
          <a:p>
            <a:endParaRPr lang="en-US" dirty="0"/>
          </a:p>
        </p:txBody>
      </p:sp>
      <p:sp>
        <p:nvSpPr>
          <p:cNvPr id="4" name="Slide Number Placeholder 3"/>
          <p:cNvSpPr>
            <a:spLocks noGrp="1"/>
          </p:cNvSpPr>
          <p:nvPr>
            <p:ph type="sldNum" sz="quarter" idx="10"/>
          </p:nvPr>
        </p:nvSpPr>
        <p:spPr/>
        <p:txBody>
          <a:bodyPr/>
          <a:lstStyle/>
          <a:p>
            <a:fld id="{B7457FCA-8AF8-4FC2-A123-E0369DCFEA13}" type="slidenum">
              <a:rPr lang="en-US" smtClean="0"/>
              <a:t>5</a:t>
            </a:fld>
            <a:endParaRPr lang="en-US"/>
          </a:p>
        </p:txBody>
      </p:sp>
    </p:spTree>
    <p:extLst>
      <p:ext uri="{BB962C8B-B14F-4D97-AF65-F5344CB8AC3E}">
        <p14:creationId xmlns:p14="http://schemas.microsoft.com/office/powerpoint/2010/main" val="3986373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It is of vital importance that we see the sin in cowardice, and the severe need for boldness.</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have confidence in God, and be emboldened to continually stand for, and stand in, the truth.</a:t>
            </a:r>
          </a:p>
          <a:p>
            <a:pPr>
              <a:lnSpc>
                <a:spcPct val="107000"/>
              </a:lnSpc>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B7457FCA-8AF8-4FC2-A123-E0369DCFEA13}" type="slidenum">
              <a:rPr lang="en-US" smtClean="0"/>
              <a:t>6</a:t>
            </a:fld>
            <a:endParaRPr lang="en-US"/>
          </a:p>
        </p:txBody>
      </p:sp>
    </p:spTree>
    <p:extLst>
      <p:ext uri="{BB962C8B-B14F-4D97-AF65-F5344CB8AC3E}">
        <p14:creationId xmlns:p14="http://schemas.microsoft.com/office/powerpoint/2010/main" val="450122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8E3AD0-480C-4DBE-9F57-6D96520441F5}"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D4DE8-460F-47FA-A9E5-9678C918CA8C}" type="slidenum">
              <a:rPr lang="en-US" smtClean="0"/>
              <a:t>‹#›</a:t>
            </a:fld>
            <a:endParaRPr lang="en-US"/>
          </a:p>
        </p:txBody>
      </p:sp>
    </p:spTree>
    <p:extLst>
      <p:ext uri="{BB962C8B-B14F-4D97-AF65-F5344CB8AC3E}">
        <p14:creationId xmlns:p14="http://schemas.microsoft.com/office/powerpoint/2010/main" val="193347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8E3AD0-480C-4DBE-9F57-6D96520441F5}"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D4DE8-460F-47FA-A9E5-9678C918CA8C}" type="slidenum">
              <a:rPr lang="en-US" smtClean="0"/>
              <a:t>‹#›</a:t>
            </a:fld>
            <a:endParaRPr lang="en-US"/>
          </a:p>
        </p:txBody>
      </p:sp>
    </p:spTree>
    <p:extLst>
      <p:ext uri="{BB962C8B-B14F-4D97-AF65-F5344CB8AC3E}">
        <p14:creationId xmlns:p14="http://schemas.microsoft.com/office/powerpoint/2010/main" val="937401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8E3AD0-480C-4DBE-9F57-6D96520441F5}"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D4DE8-460F-47FA-A9E5-9678C918CA8C}" type="slidenum">
              <a:rPr lang="en-US" smtClean="0"/>
              <a:t>‹#›</a:t>
            </a:fld>
            <a:endParaRPr lang="en-US"/>
          </a:p>
        </p:txBody>
      </p:sp>
    </p:spTree>
    <p:extLst>
      <p:ext uri="{BB962C8B-B14F-4D97-AF65-F5344CB8AC3E}">
        <p14:creationId xmlns:p14="http://schemas.microsoft.com/office/powerpoint/2010/main" val="208363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8E3AD0-480C-4DBE-9F57-6D96520441F5}"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D4DE8-460F-47FA-A9E5-9678C918CA8C}" type="slidenum">
              <a:rPr lang="en-US" smtClean="0"/>
              <a:t>‹#›</a:t>
            </a:fld>
            <a:endParaRPr lang="en-US"/>
          </a:p>
        </p:txBody>
      </p:sp>
    </p:spTree>
    <p:extLst>
      <p:ext uri="{BB962C8B-B14F-4D97-AF65-F5344CB8AC3E}">
        <p14:creationId xmlns:p14="http://schemas.microsoft.com/office/powerpoint/2010/main" val="1295725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8E3AD0-480C-4DBE-9F57-6D96520441F5}"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D4DE8-460F-47FA-A9E5-9678C918CA8C}" type="slidenum">
              <a:rPr lang="en-US" smtClean="0"/>
              <a:t>‹#›</a:t>
            </a:fld>
            <a:endParaRPr lang="en-US"/>
          </a:p>
        </p:txBody>
      </p:sp>
    </p:spTree>
    <p:extLst>
      <p:ext uri="{BB962C8B-B14F-4D97-AF65-F5344CB8AC3E}">
        <p14:creationId xmlns:p14="http://schemas.microsoft.com/office/powerpoint/2010/main" val="905977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8E3AD0-480C-4DBE-9F57-6D96520441F5}" type="datetimeFigureOut">
              <a:rPr lang="en-US" smtClean="0"/>
              <a:t>3/11/2017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6D4DE8-460F-47FA-A9E5-9678C918CA8C}" type="slidenum">
              <a:rPr lang="en-US" smtClean="0"/>
              <a:t>‹#›</a:t>
            </a:fld>
            <a:endParaRPr lang="en-US"/>
          </a:p>
        </p:txBody>
      </p:sp>
    </p:spTree>
    <p:extLst>
      <p:ext uri="{BB962C8B-B14F-4D97-AF65-F5344CB8AC3E}">
        <p14:creationId xmlns:p14="http://schemas.microsoft.com/office/powerpoint/2010/main" val="4038738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8E3AD0-480C-4DBE-9F57-6D96520441F5}" type="datetimeFigureOut">
              <a:rPr lang="en-US" smtClean="0"/>
              <a:t>3/11/2017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6D4DE8-460F-47FA-A9E5-9678C918CA8C}" type="slidenum">
              <a:rPr lang="en-US" smtClean="0"/>
              <a:t>‹#›</a:t>
            </a:fld>
            <a:endParaRPr lang="en-US"/>
          </a:p>
        </p:txBody>
      </p:sp>
    </p:spTree>
    <p:extLst>
      <p:ext uri="{BB962C8B-B14F-4D97-AF65-F5344CB8AC3E}">
        <p14:creationId xmlns:p14="http://schemas.microsoft.com/office/powerpoint/2010/main" val="1520448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8E3AD0-480C-4DBE-9F57-6D96520441F5}" type="datetimeFigureOut">
              <a:rPr lang="en-US" smtClean="0"/>
              <a:t>3/11/2017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6D4DE8-460F-47FA-A9E5-9678C918CA8C}" type="slidenum">
              <a:rPr lang="en-US" smtClean="0"/>
              <a:t>‹#›</a:t>
            </a:fld>
            <a:endParaRPr lang="en-US"/>
          </a:p>
        </p:txBody>
      </p:sp>
    </p:spTree>
    <p:extLst>
      <p:ext uri="{BB962C8B-B14F-4D97-AF65-F5344CB8AC3E}">
        <p14:creationId xmlns:p14="http://schemas.microsoft.com/office/powerpoint/2010/main" val="1188986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E3AD0-480C-4DBE-9F57-6D96520441F5}" type="datetimeFigureOut">
              <a:rPr lang="en-US" smtClean="0"/>
              <a:t>3/11/2017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6D4DE8-460F-47FA-A9E5-9678C918CA8C}" type="slidenum">
              <a:rPr lang="en-US" smtClean="0"/>
              <a:t>‹#›</a:t>
            </a:fld>
            <a:endParaRPr lang="en-US"/>
          </a:p>
        </p:txBody>
      </p:sp>
    </p:spTree>
    <p:extLst>
      <p:ext uri="{BB962C8B-B14F-4D97-AF65-F5344CB8AC3E}">
        <p14:creationId xmlns:p14="http://schemas.microsoft.com/office/powerpoint/2010/main" val="1917745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8E3AD0-480C-4DBE-9F57-6D96520441F5}" type="datetimeFigureOut">
              <a:rPr lang="en-US" smtClean="0"/>
              <a:t>3/11/2017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6D4DE8-460F-47FA-A9E5-9678C918CA8C}" type="slidenum">
              <a:rPr lang="en-US" smtClean="0"/>
              <a:t>‹#›</a:t>
            </a:fld>
            <a:endParaRPr lang="en-US"/>
          </a:p>
        </p:txBody>
      </p:sp>
    </p:spTree>
    <p:extLst>
      <p:ext uri="{BB962C8B-B14F-4D97-AF65-F5344CB8AC3E}">
        <p14:creationId xmlns:p14="http://schemas.microsoft.com/office/powerpoint/2010/main" val="530184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8E3AD0-480C-4DBE-9F57-6D96520441F5}" type="datetimeFigureOut">
              <a:rPr lang="en-US" smtClean="0"/>
              <a:t>3/11/2017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6D4DE8-460F-47FA-A9E5-9678C918CA8C}" type="slidenum">
              <a:rPr lang="en-US" smtClean="0"/>
              <a:t>‹#›</a:t>
            </a:fld>
            <a:endParaRPr lang="en-US"/>
          </a:p>
        </p:txBody>
      </p:sp>
    </p:spTree>
    <p:extLst>
      <p:ext uri="{BB962C8B-B14F-4D97-AF65-F5344CB8AC3E}">
        <p14:creationId xmlns:p14="http://schemas.microsoft.com/office/powerpoint/2010/main" val="164759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E3AD0-480C-4DBE-9F57-6D96520441F5}" type="datetimeFigureOut">
              <a:rPr lang="en-US" smtClean="0"/>
              <a:t>3/11/2017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6D4DE8-460F-47FA-A9E5-9678C918CA8C}" type="slidenum">
              <a:rPr lang="en-US" smtClean="0"/>
              <a:t>‹#›</a:t>
            </a:fld>
            <a:endParaRPr lang="en-US"/>
          </a:p>
        </p:txBody>
      </p:sp>
    </p:spTree>
    <p:extLst>
      <p:ext uri="{BB962C8B-B14F-4D97-AF65-F5344CB8AC3E}">
        <p14:creationId xmlns:p14="http://schemas.microsoft.com/office/powerpoint/2010/main" val="1587128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24432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77804"/>
            <a:ext cx="7772400" cy="2387600"/>
          </a:xfrm>
        </p:spPr>
        <p:txBody>
          <a:bodyPr>
            <a:noAutofit/>
          </a:bodyPr>
          <a:lstStyle/>
          <a:p>
            <a:r>
              <a:rPr lang="en-US" sz="6600" b="1" dirty="0">
                <a:latin typeface="Blackadder ITC" panose="04020505051007020D02" pitchFamily="82" charset="0"/>
              </a:rPr>
              <a:t>From </a:t>
            </a:r>
            <a:r>
              <a:rPr lang="en-US" sz="8800" b="1" dirty="0">
                <a:latin typeface="Blackadder ITC" panose="04020505051007020D02" pitchFamily="82" charset="0"/>
              </a:rPr>
              <a:t>Cowardice </a:t>
            </a:r>
            <a:r>
              <a:rPr lang="en-US" sz="6600" b="1" dirty="0">
                <a:latin typeface="Blackadder ITC" panose="04020505051007020D02" pitchFamily="82" charset="0"/>
              </a:rPr>
              <a:t>to</a:t>
            </a:r>
            <a:r>
              <a:rPr lang="en-US" sz="8800" b="1" dirty="0">
                <a:latin typeface="Blackadder ITC" panose="04020505051007020D02" pitchFamily="82" charset="0"/>
              </a:rPr>
              <a:t> Boldness</a:t>
            </a:r>
          </a:p>
        </p:txBody>
      </p:sp>
      <p:sp>
        <p:nvSpPr>
          <p:cNvPr id="3" name="Subtitle 2"/>
          <p:cNvSpPr>
            <a:spLocks noGrp="1"/>
          </p:cNvSpPr>
          <p:nvPr>
            <p:ph type="subTitle" idx="1"/>
          </p:nvPr>
        </p:nvSpPr>
        <p:spPr>
          <a:xfrm>
            <a:off x="1143000" y="5324822"/>
            <a:ext cx="6858000" cy="1655762"/>
          </a:xfrm>
        </p:spPr>
        <p:txBody>
          <a:bodyPr>
            <a:normAutofit/>
          </a:bodyPr>
          <a:lstStyle/>
          <a:p>
            <a:r>
              <a:rPr lang="en-US" sz="3600" i="1" dirty="0"/>
              <a:t>Hebrews 10:32-39</a:t>
            </a:r>
          </a:p>
        </p:txBody>
      </p:sp>
      <p:grpSp>
        <p:nvGrpSpPr>
          <p:cNvPr id="6" name="Group 5"/>
          <p:cNvGrpSpPr/>
          <p:nvPr/>
        </p:nvGrpSpPr>
        <p:grpSpPr>
          <a:xfrm>
            <a:off x="1759571" y="3085893"/>
            <a:ext cx="5624858" cy="2111628"/>
            <a:chOff x="2196893" y="2767736"/>
            <a:chExt cx="5624858" cy="2111628"/>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r="40793" b="20708"/>
            <a:stretch/>
          </p:blipFill>
          <p:spPr>
            <a:xfrm>
              <a:off x="2196893" y="2767736"/>
              <a:ext cx="2812429" cy="211162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9322" y="2767736"/>
              <a:ext cx="2812429" cy="211162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pSp>
    </p:spTree>
    <p:extLst>
      <p:ext uri="{BB962C8B-B14F-4D97-AF65-F5344CB8AC3E}">
        <p14:creationId xmlns:p14="http://schemas.microsoft.com/office/powerpoint/2010/main" val="39340870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a:latin typeface="Blackadder ITC" panose="04020505051007020D02" pitchFamily="82" charset="0"/>
              </a:rPr>
              <a:t>From Cowardice…</a:t>
            </a:r>
          </a:p>
        </p:txBody>
      </p:sp>
      <p:sp>
        <p:nvSpPr>
          <p:cNvPr id="3" name="Content Placeholder 2"/>
          <p:cNvSpPr>
            <a:spLocks noGrp="1"/>
          </p:cNvSpPr>
          <p:nvPr>
            <p:ph idx="1"/>
          </p:nvPr>
        </p:nvSpPr>
        <p:spPr/>
        <p:txBody>
          <a:bodyPr/>
          <a:lstStyle/>
          <a:p>
            <a:pPr marL="0" indent="0" algn="ctr">
              <a:buNone/>
            </a:pPr>
            <a:endParaRPr lang="en-US" sz="1200" b="1" dirty="0"/>
          </a:p>
          <a:p>
            <a:pPr marL="0" indent="0" algn="ctr">
              <a:buNone/>
            </a:pPr>
            <a:r>
              <a:rPr lang="en-US" b="1" dirty="0"/>
              <a:t>Cowardly</a:t>
            </a:r>
            <a:r>
              <a:rPr lang="en-US" i="1" dirty="0"/>
              <a:t> – </a:t>
            </a:r>
            <a:r>
              <a:rPr lang="en-US" i="1" dirty="0" err="1"/>
              <a:t>deilos</a:t>
            </a:r>
            <a:r>
              <a:rPr lang="en-US" dirty="0"/>
              <a:t>; from 1402a (dread); timid, i.e. (by implication) faithless: — fearful. (Strong)</a:t>
            </a:r>
          </a:p>
          <a:p>
            <a:pPr marL="0" indent="0" algn="ctr">
              <a:buNone/>
            </a:pPr>
            <a:r>
              <a:rPr lang="en-US" sz="3600" b="1" dirty="0"/>
              <a:t>Condemned</a:t>
            </a:r>
          </a:p>
          <a:p>
            <a:pPr marL="0" indent="0" algn="ctr">
              <a:buNone/>
            </a:pPr>
            <a:r>
              <a:rPr lang="en-US" sz="3200" i="1" dirty="0"/>
              <a:t>– Revelation 21:8; Matthew 10:32-33;            John 12:42-43; Mark 4:35-41 –</a:t>
            </a:r>
          </a:p>
          <a:p>
            <a:pPr marL="0" indent="0" algn="ctr">
              <a:buNone/>
            </a:pPr>
            <a:r>
              <a:rPr lang="en-US" sz="3600" b="1" dirty="0"/>
              <a:t>Contagious</a:t>
            </a:r>
          </a:p>
          <a:p>
            <a:pPr marL="0" indent="0" algn="ctr">
              <a:buNone/>
            </a:pPr>
            <a:r>
              <a:rPr lang="en-US" sz="3200" i="1" dirty="0"/>
              <a:t>– Deuteronomy 20:1-4, 8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8889" y="212219"/>
            <a:ext cx="2172791" cy="16313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219866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a:latin typeface="Blackadder ITC" panose="04020505051007020D02" pitchFamily="82" charset="0"/>
              </a:rPr>
              <a:t>…To Boldness</a:t>
            </a:r>
          </a:p>
        </p:txBody>
      </p:sp>
      <p:sp>
        <p:nvSpPr>
          <p:cNvPr id="3" name="Content Placeholder 2"/>
          <p:cNvSpPr>
            <a:spLocks noGrp="1"/>
          </p:cNvSpPr>
          <p:nvPr>
            <p:ph idx="1"/>
          </p:nvPr>
        </p:nvSpPr>
        <p:spPr/>
        <p:txBody>
          <a:bodyPr>
            <a:normAutofit lnSpcReduction="10000"/>
          </a:bodyPr>
          <a:lstStyle/>
          <a:p>
            <a:pPr marL="0" indent="0" algn="ctr">
              <a:buNone/>
            </a:pPr>
            <a:endParaRPr lang="en-US" sz="1200" b="1" dirty="0"/>
          </a:p>
          <a:p>
            <a:pPr marL="0" indent="0" algn="ctr">
              <a:buNone/>
            </a:pPr>
            <a:r>
              <a:rPr lang="en-US" b="1" dirty="0"/>
              <a:t>Confidence/boldness</a:t>
            </a:r>
            <a:r>
              <a:rPr lang="en-US" dirty="0"/>
              <a:t> – </a:t>
            </a:r>
            <a:r>
              <a:rPr lang="en-US" i="1" dirty="0" err="1"/>
              <a:t>parrēsia</a:t>
            </a:r>
            <a:r>
              <a:rPr lang="en-US" dirty="0"/>
              <a:t>; all out-</a:t>
            </a:r>
            <a:r>
              <a:rPr lang="en-US" dirty="0" err="1"/>
              <a:t>spokenness</a:t>
            </a:r>
            <a:r>
              <a:rPr lang="en-US" dirty="0"/>
              <a:t>, i.e. frankness, bluntness, publicity; by implication, assurance: — bold (x -</a:t>
            </a:r>
            <a:r>
              <a:rPr lang="en-US" dirty="0" err="1"/>
              <a:t>ly</a:t>
            </a:r>
            <a:r>
              <a:rPr lang="en-US" dirty="0"/>
              <a:t>, -ness, -ness of speech), confidence, x freely, x openly, x plainly(-ness).</a:t>
            </a:r>
          </a:p>
          <a:p>
            <a:pPr marL="0" indent="0" algn="ctr">
              <a:buNone/>
            </a:pPr>
            <a:r>
              <a:rPr lang="en-US" sz="3600" b="1" dirty="0"/>
              <a:t>Required</a:t>
            </a:r>
          </a:p>
          <a:p>
            <a:pPr marL="0" indent="0" algn="ctr">
              <a:buNone/>
            </a:pPr>
            <a:r>
              <a:rPr lang="en-US" sz="3200" i="1" dirty="0"/>
              <a:t>– Hebrews 3:6, 12-14; 4:14-16; 10:19-22;   Acts 2:29; 4:8-20 –</a:t>
            </a:r>
          </a:p>
          <a:p>
            <a:pPr marL="0" indent="0" algn="ctr">
              <a:buNone/>
            </a:pPr>
            <a:r>
              <a:rPr lang="en-US" sz="3600" b="1" dirty="0"/>
              <a:t>Contagious</a:t>
            </a:r>
          </a:p>
          <a:p>
            <a:pPr marL="0" indent="0" algn="ctr">
              <a:buNone/>
            </a:pPr>
            <a:r>
              <a:rPr lang="en-US" sz="3200" i="1" dirty="0"/>
              <a:t>– Acts 4:23-31; 8:1-4 –</a:t>
            </a:r>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40793" b="20708"/>
          <a:stretch/>
        </p:blipFill>
        <p:spPr>
          <a:xfrm>
            <a:off x="6748888" y="212219"/>
            <a:ext cx="2172791" cy="16313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421485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a:latin typeface="Blackadder ITC" panose="04020505051007020D02" pitchFamily="82" charset="0"/>
              </a:rPr>
              <a:t>Growing Boldness</a:t>
            </a:r>
          </a:p>
        </p:txBody>
      </p:sp>
      <p:sp>
        <p:nvSpPr>
          <p:cNvPr id="3" name="Content Placeholder 2"/>
          <p:cNvSpPr>
            <a:spLocks noGrp="1"/>
          </p:cNvSpPr>
          <p:nvPr>
            <p:ph idx="1"/>
          </p:nvPr>
        </p:nvSpPr>
        <p:spPr/>
        <p:txBody>
          <a:bodyPr>
            <a:normAutofit fontScale="85000" lnSpcReduction="20000"/>
          </a:bodyPr>
          <a:lstStyle/>
          <a:p>
            <a:pPr marL="0" indent="0" algn="ctr">
              <a:buNone/>
            </a:pPr>
            <a:endParaRPr lang="en-US" sz="1200" b="1" dirty="0"/>
          </a:p>
          <a:p>
            <a:pPr marL="0" indent="0" algn="ctr">
              <a:buNone/>
            </a:pPr>
            <a:r>
              <a:rPr lang="en-US" i="1" dirty="0"/>
              <a:t>Hebrews 10:32-39</a:t>
            </a:r>
          </a:p>
          <a:p>
            <a:pPr marL="0" indent="0" algn="ctr">
              <a:buNone/>
            </a:pPr>
            <a:r>
              <a:rPr lang="en-US" sz="3900" b="1" dirty="0"/>
              <a:t>Remember the beginning of your faith.      </a:t>
            </a:r>
            <a:r>
              <a:rPr lang="en-US" sz="3000" i="1" dirty="0"/>
              <a:t>(vv. 32-33)</a:t>
            </a:r>
            <a:endParaRPr lang="en-US" sz="3900" i="1" dirty="0"/>
          </a:p>
          <a:p>
            <a:pPr marL="0" indent="0" algn="ctr">
              <a:buNone/>
            </a:pPr>
            <a:r>
              <a:rPr lang="en-US" sz="3300" i="1" dirty="0"/>
              <a:t>– 1 Thessalonians 1:6-8 –</a:t>
            </a:r>
          </a:p>
          <a:p>
            <a:pPr marL="0" indent="0" algn="ctr">
              <a:buNone/>
            </a:pPr>
            <a:r>
              <a:rPr lang="en-US" sz="3900" b="1" dirty="0"/>
              <a:t>Remember the reward for endurance and boldness. </a:t>
            </a:r>
            <a:r>
              <a:rPr lang="en-US" sz="3000" i="1" dirty="0"/>
              <a:t>(vv. 34-35)</a:t>
            </a:r>
          </a:p>
          <a:p>
            <a:pPr marL="0" indent="0" algn="ctr">
              <a:buNone/>
            </a:pPr>
            <a:r>
              <a:rPr lang="en-US" sz="3300" i="1" dirty="0"/>
              <a:t>– 1 Peter 1:6-9 –</a:t>
            </a:r>
          </a:p>
          <a:p>
            <a:pPr marL="0" indent="0" algn="ctr">
              <a:buNone/>
            </a:pPr>
            <a:r>
              <a:rPr lang="en-US" sz="3900" b="1" dirty="0"/>
              <a:t>Remember those before you who have been bold. </a:t>
            </a:r>
            <a:r>
              <a:rPr lang="en-US" sz="3100" i="1" dirty="0"/>
              <a:t>(vv. 36-39)</a:t>
            </a:r>
          </a:p>
          <a:p>
            <a:pPr marL="0" indent="0" algn="ctr">
              <a:buNone/>
            </a:pPr>
            <a:r>
              <a:rPr lang="en-US" sz="3300" i="1" dirty="0"/>
              <a:t>– James 5:10-11 –</a:t>
            </a:r>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40793" b="20708"/>
          <a:stretch/>
        </p:blipFill>
        <p:spPr>
          <a:xfrm>
            <a:off x="6748888" y="212219"/>
            <a:ext cx="2172791" cy="16313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942259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77804"/>
            <a:ext cx="7772400" cy="2387600"/>
          </a:xfrm>
        </p:spPr>
        <p:txBody>
          <a:bodyPr>
            <a:noAutofit/>
          </a:bodyPr>
          <a:lstStyle/>
          <a:p>
            <a:r>
              <a:rPr lang="en-US" sz="6600" b="1" dirty="0">
                <a:latin typeface="Blackadder ITC" panose="04020505051007020D02" pitchFamily="82" charset="0"/>
              </a:rPr>
              <a:t>From </a:t>
            </a:r>
            <a:r>
              <a:rPr lang="en-US" sz="8800" b="1" dirty="0">
                <a:latin typeface="Blackadder ITC" panose="04020505051007020D02" pitchFamily="82" charset="0"/>
              </a:rPr>
              <a:t>Cowardice </a:t>
            </a:r>
            <a:r>
              <a:rPr lang="en-US" sz="6600" b="1" dirty="0">
                <a:latin typeface="Blackadder ITC" panose="04020505051007020D02" pitchFamily="82" charset="0"/>
              </a:rPr>
              <a:t>to</a:t>
            </a:r>
            <a:r>
              <a:rPr lang="en-US" sz="8800" b="1" dirty="0">
                <a:latin typeface="Blackadder ITC" panose="04020505051007020D02" pitchFamily="82" charset="0"/>
              </a:rPr>
              <a:t> Boldness</a:t>
            </a:r>
          </a:p>
        </p:txBody>
      </p:sp>
      <p:sp>
        <p:nvSpPr>
          <p:cNvPr id="3" name="Subtitle 2"/>
          <p:cNvSpPr>
            <a:spLocks noGrp="1"/>
          </p:cNvSpPr>
          <p:nvPr>
            <p:ph type="subTitle" idx="1"/>
          </p:nvPr>
        </p:nvSpPr>
        <p:spPr>
          <a:xfrm>
            <a:off x="1143000" y="5324822"/>
            <a:ext cx="6858000" cy="1655762"/>
          </a:xfrm>
        </p:spPr>
        <p:txBody>
          <a:bodyPr>
            <a:normAutofit/>
          </a:bodyPr>
          <a:lstStyle/>
          <a:p>
            <a:r>
              <a:rPr lang="en-US" sz="3600" i="1" dirty="0"/>
              <a:t>Hebrews 10:32-39</a:t>
            </a:r>
          </a:p>
        </p:txBody>
      </p:sp>
      <p:grpSp>
        <p:nvGrpSpPr>
          <p:cNvPr id="6" name="Group 5"/>
          <p:cNvGrpSpPr/>
          <p:nvPr/>
        </p:nvGrpSpPr>
        <p:grpSpPr>
          <a:xfrm>
            <a:off x="1759571" y="3085893"/>
            <a:ext cx="5624858" cy="2111628"/>
            <a:chOff x="2196893" y="2767736"/>
            <a:chExt cx="5624858" cy="2111628"/>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r="40793" b="20708"/>
            <a:stretch/>
          </p:blipFill>
          <p:spPr>
            <a:xfrm>
              <a:off x="2196893" y="2767736"/>
              <a:ext cx="2812429" cy="211162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9322" y="2767736"/>
              <a:ext cx="2812429" cy="211162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pSp>
    </p:spTree>
    <p:extLst>
      <p:ext uri="{BB962C8B-B14F-4D97-AF65-F5344CB8AC3E}">
        <p14:creationId xmlns:p14="http://schemas.microsoft.com/office/powerpoint/2010/main" val="19793797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TotalTime>
  <Words>1733</Words>
  <Application>Microsoft Office PowerPoint</Application>
  <PresentationFormat>On-screen Show (4:3)</PresentationFormat>
  <Paragraphs>120</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Blackadder ITC</vt:lpstr>
      <vt:lpstr>Calibri</vt:lpstr>
      <vt:lpstr>Calibri Light</vt:lpstr>
      <vt:lpstr>Times New Roman</vt:lpstr>
      <vt:lpstr>Wingdings</vt:lpstr>
      <vt:lpstr>Office Theme</vt:lpstr>
      <vt:lpstr>PowerPoint Presentation</vt:lpstr>
      <vt:lpstr>From Cowardice to Boldness</vt:lpstr>
      <vt:lpstr>From Cowardice…</vt:lpstr>
      <vt:lpstr>…To Boldness</vt:lpstr>
      <vt:lpstr>Growing Boldness</vt:lpstr>
      <vt:lpstr>From Cowardice to Boldness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Cowardice to Boldness</dc:title>
  <dc:creator>Jeremiah Cox</dc:creator>
  <cp:lastModifiedBy>Jeremiah Cox</cp:lastModifiedBy>
  <cp:revision>8</cp:revision>
  <dcterms:created xsi:type="dcterms:W3CDTF">2017-03-10T06:05:23Z</dcterms:created>
  <dcterms:modified xsi:type="dcterms:W3CDTF">2017-03-11T21:57:32Z</dcterms:modified>
</cp:coreProperties>
</file>