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470" y="78"/>
      </p:cViewPr>
      <p:guideLst/>
    </p:cSldViewPr>
  </p:slideViewPr>
  <p:notesTextViewPr>
    <p:cViewPr>
      <p:scale>
        <a:sx n="3" d="2"/>
        <a:sy n="3" d="2"/>
      </p:scale>
      <p:origin x="0" y="0"/>
    </p:cViewPr>
  </p:notesTextViewPr>
  <p:notesViewPr>
    <p:cSldViewPr snapToGrid="0">
      <p:cViewPr varScale="1">
        <p:scale>
          <a:sx n="52" d="100"/>
          <a:sy n="52" d="100"/>
        </p:scale>
        <p:origin x="2946"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DE11E-7750-4019-9A61-23CB8FE5A883}" type="datetimeFigureOut">
              <a:rPr lang="en-US" smtClean="0"/>
              <a:t>3/18/2017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15BA90-7C7F-4038-B29A-E1D8FFCD0C76}" type="slidenum">
              <a:rPr lang="en-US" smtClean="0"/>
              <a:t>‹#›</a:t>
            </a:fld>
            <a:endParaRPr lang="en-US"/>
          </a:p>
        </p:txBody>
      </p:sp>
    </p:spTree>
    <p:extLst>
      <p:ext uri="{BB962C8B-B14F-4D97-AF65-F5344CB8AC3E}">
        <p14:creationId xmlns:p14="http://schemas.microsoft.com/office/powerpoint/2010/main" val="4192631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15BA90-7C7F-4038-B29A-E1D8FFCD0C76}" type="slidenum">
              <a:rPr lang="en-US" smtClean="0"/>
              <a:t>1</a:t>
            </a:fld>
            <a:endParaRPr lang="en-US"/>
          </a:p>
        </p:txBody>
      </p:sp>
    </p:spTree>
    <p:extLst>
      <p:ext uri="{BB962C8B-B14F-4D97-AF65-F5344CB8AC3E}">
        <p14:creationId xmlns:p14="http://schemas.microsoft.com/office/powerpoint/2010/main" val="3208905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Prepare Your Heart for the Lord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1 Samuel 7:3</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After being defeated by the Philistines, and having the ark of the covenant captured, and eventually returned to </a:t>
            </a:r>
            <a:r>
              <a:rPr lang="en-US" dirty="0" err="1">
                <a:latin typeface="Calibri" panose="020F0502020204030204" pitchFamily="34" charset="0"/>
                <a:ea typeface="Calibri" panose="020F0502020204030204" pitchFamily="34" charset="0"/>
                <a:cs typeface="Times New Roman" panose="02020603050405020304" pitchFamily="18" charset="0"/>
              </a:rPr>
              <a:t>Kirjath</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Jearim</a:t>
            </a:r>
            <a:r>
              <a:rPr lang="en-US" dirty="0">
                <a:latin typeface="Calibri" panose="020F0502020204030204" pitchFamily="34" charset="0"/>
                <a:ea typeface="Calibri" panose="020F0502020204030204" pitchFamily="34" charset="0"/>
                <a:cs typeface="Times New Roman" panose="02020603050405020304" pitchFamily="18" charset="0"/>
              </a:rPr>
              <a:t>, the Philistines still having the upper hand over Israel, Israel lamented before the Lord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Samuel 7:2</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Implied is a sense of sorrow which indicated a desire to repent to gain the favor of the Lord again.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Samuel saw their penitence and took the time to instruct them on what would be required of them to return to a form pleasing before God to be delivered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Return to the Lord with all your heart.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Repent from your idolatrous ways. (Put away the false gods.)</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prepare your hearts for the Lord, and serve Him only”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THEN GOD WILL FINALLY DELIVER YOU FROM THE HAND OF THE PHILISTINES.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needed to prepare their hearts for the Lord, and serve Him only:</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direct your hearts to the Lord and serve Him alone” (NASB)</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“to direct the heart firmly: see </a:t>
            </a:r>
            <a:r>
              <a:rPr lang="en-US" b="1"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Psa</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78:8</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Keil</a:t>
            </a:r>
            <a:r>
              <a:rPr lang="en-US" dirty="0">
                <a:latin typeface="Calibri" panose="020F0502020204030204" pitchFamily="34" charset="0"/>
                <a:ea typeface="Calibri" panose="020F0502020204030204" pitchFamily="34" charset="0"/>
                <a:cs typeface="Times New Roman" panose="02020603050405020304" pitchFamily="18" charset="0"/>
              </a:rPr>
              <a:t> &amp; </a:t>
            </a:r>
            <a:r>
              <a:rPr lang="en-US" dirty="0" err="1">
                <a:latin typeface="Calibri" panose="020F0502020204030204" pitchFamily="34" charset="0"/>
                <a:ea typeface="Calibri" panose="020F0502020204030204" pitchFamily="34" charset="0"/>
                <a:cs typeface="Times New Roman" panose="02020603050405020304" pitchFamily="18" charset="0"/>
              </a:rPr>
              <a:t>Delitzsch</a:t>
            </a:r>
            <a:r>
              <a:rPr lang="en-US" dirty="0">
                <a:latin typeface="Calibri" panose="020F0502020204030204" pitchFamily="34" charset="0"/>
                <a:ea typeface="Calibri" panose="020F0502020204030204" pitchFamily="34" charset="0"/>
                <a:cs typeface="Times New Roman" panose="02020603050405020304" pitchFamily="18" charset="0"/>
              </a:rPr>
              <a:t> Commentary on the Old Testament; 1 Samuel 7:3).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Psalm 78:5-8</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The previous generation did not have their hearts set toward pleasing God. Their spirits were far from Him, and they were not concerned with living righteously before Him.</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To prepare our hearts for the Lord is to direct them wholly to His service, and as such, make any preparations necessary to always and immediately carry out His will.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need to understand the importance of preparing our hearts for the Lord, and how to do it.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Prepared and Unprepared Hearts</a:t>
            </a:r>
          </a:p>
          <a:p>
            <a:endParaRPr lang="en-US" dirty="0"/>
          </a:p>
        </p:txBody>
      </p:sp>
      <p:sp>
        <p:nvSpPr>
          <p:cNvPr id="4" name="Slide Number Placeholder 3"/>
          <p:cNvSpPr>
            <a:spLocks noGrp="1"/>
          </p:cNvSpPr>
          <p:nvPr>
            <p:ph type="sldNum" sz="quarter" idx="10"/>
          </p:nvPr>
        </p:nvSpPr>
        <p:spPr/>
        <p:txBody>
          <a:bodyPr/>
          <a:lstStyle/>
          <a:p>
            <a:fld id="{DC15BA90-7C7F-4038-B29A-E1D8FFCD0C76}" type="slidenum">
              <a:rPr lang="en-US" smtClean="0"/>
              <a:t>2</a:t>
            </a:fld>
            <a:endParaRPr lang="en-US"/>
          </a:p>
        </p:txBody>
      </p:sp>
    </p:spTree>
    <p:extLst>
      <p:ext uri="{BB962C8B-B14F-4D97-AF65-F5344CB8AC3E}">
        <p14:creationId xmlns:p14="http://schemas.microsoft.com/office/powerpoint/2010/main" val="1702371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Prepared and Unprepared Hearts</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Prepared Hearts (Examples)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Daniel</a:t>
            </a:r>
            <a:r>
              <a:rPr lang="en-US" dirty="0">
                <a:latin typeface="Calibri" panose="020F0502020204030204" pitchFamily="34" charset="0"/>
                <a:ea typeface="Calibri" panose="020F0502020204030204" pitchFamily="34" charset="0"/>
                <a:cs typeface="Times New Roman" panose="02020603050405020304" pitchFamily="18" charset="0"/>
              </a:rPr>
              <a:t> – After God gave Judah into the hands of the Babylonians, Nebuchadnezzar brought some Israelites to Babylon for training to serve the king – Daniel and his friends (</a:t>
            </a:r>
            <a:r>
              <a:rPr lang="en-US" dirty="0" err="1">
                <a:latin typeface="Calibri" panose="020F0502020204030204" pitchFamily="34" charset="0"/>
                <a:ea typeface="Calibri" panose="020F0502020204030204" pitchFamily="34" charset="0"/>
                <a:cs typeface="Times New Roman" panose="02020603050405020304" pitchFamily="18" charset="0"/>
              </a:rPr>
              <a:t>Hananiah</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Mishael</a:t>
            </a:r>
            <a:r>
              <a:rPr lang="en-US" dirty="0">
                <a:latin typeface="Calibri" panose="020F0502020204030204" pitchFamily="34" charset="0"/>
                <a:ea typeface="Calibri" panose="020F0502020204030204" pitchFamily="34" charset="0"/>
                <a:cs typeface="Times New Roman" panose="02020603050405020304" pitchFamily="18" charset="0"/>
              </a:rPr>
              <a:t>, and </a:t>
            </a:r>
            <a:r>
              <a:rPr lang="en-US" dirty="0" err="1">
                <a:latin typeface="Calibri" panose="020F0502020204030204" pitchFamily="34" charset="0"/>
                <a:ea typeface="Calibri" panose="020F0502020204030204" pitchFamily="34" charset="0"/>
                <a:cs typeface="Times New Roman" panose="02020603050405020304" pitchFamily="18" charset="0"/>
              </a:rPr>
              <a:t>Azariah</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(1:5)</a:t>
            </a:r>
            <a:r>
              <a:rPr lang="en-US" dirty="0">
                <a:latin typeface="Calibri" panose="020F0502020204030204" pitchFamily="34" charset="0"/>
                <a:ea typeface="Calibri" panose="020F0502020204030204" pitchFamily="34" charset="0"/>
                <a:cs typeface="Times New Roman" panose="02020603050405020304" pitchFamily="18" charset="0"/>
              </a:rPr>
              <a:t> – They were to train, and then serve before the king – to eat delicacies, and wine from the king.</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(1:8)</a:t>
            </a:r>
            <a:r>
              <a:rPr lang="en-US" dirty="0">
                <a:latin typeface="Calibri" panose="020F0502020204030204" pitchFamily="34" charset="0"/>
                <a:ea typeface="Calibri" panose="020F0502020204030204" pitchFamily="34" charset="0"/>
                <a:cs typeface="Times New Roman" panose="02020603050405020304" pitchFamily="18" charset="0"/>
              </a:rPr>
              <a:t> – Daniel purposed in his heart not to defile himself. (</a:t>
            </a:r>
            <a:r>
              <a:rPr lang="en-US" i="1" dirty="0">
                <a:latin typeface="Calibri" panose="020F0502020204030204" pitchFamily="34" charset="0"/>
                <a:ea typeface="Calibri" panose="020F0502020204030204" pitchFamily="34" charset="0"/>
                <a:cs typeface="Times New Roman" panose="02020603050405020304" pitchFamily="18" charset="0"/>
              </a:rPr>
              <a:t>Another way of saying it is that he prepared his heart for the Lord, not to defile himself.</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is likely that the meats did not satisfy the diet required of the Jews by God – unclean meats.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Also, likely that the meat and wine was dedicated to false Gods, and thus Daniel wished to avoid partaking of it.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(1:8b-10)</a:t>
            </a:r>
            <a:r>
              <a:rPr lang="en-US" dirty="0">
                <a:latin typeface="Calibri" panose="020F0502020204030204" pitchFamily="34" charset="0"/>
                <a:ea typeface="Calibri" panose="020F0502020204030204" pitchFamily="34" charset="0"/>
                <a:cs typeface="Times New Roman" panose="02020603050405020304" pitchFamily="18" charset="0"/>
              </a:rPr>
              <a:t> – The first request was not sufficient.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(1:11-14)</a:t>
            </a:r>
            <a:r>
              <a:rPr lang="en-US" dirty="0">
                <a:latin typeface="Calibri" panose="020F0502020204030204" pitchFamily="34" charset="0"/>
                <a:ea typeface="Calibri" panose="020F0502020204030204" pitchFamily="34" charset="0"/>
                <a:cs typeface="Times New Roman" panose="02020603050405020304" pitchFamily="18" charset="0"/>
              </a:rPr>
              <a:t> – Daniel was persistent.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attitude of preparation for service to God which Daniel possessed was something he kept throughout his life.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(6:10)</a:t>
            </a:r>
            <a:r>
              <a:rPr lang="en-US" dirty="0">
                <a:latin typeface="Calibri" panose="020F0502020204030204" pitchFamily="34" charset="0"/>
                <a:ea typeface="Calibri" panose="020F0502020204030204" pitchFamily="34" charset="0"/>
                <a:cs typeface="Times New Roman" panose="02020603050405020304" pitchFamily="18" charset="0"/>
              </a:rPr>
              <a:t> – After Darius signed the decree that anyone who petitions any God or man for thirty days would be put in the den of lions.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Why was Daniel able to remain loyal to God under such circumstances? He prepared his heart for the Lord!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Ezra</a:t>
            </a:r>
            <a:r>
              <a:rPr lang="en-US" dirty="0">
                <a:latin typeface="Calibri" panose="020F0502020204030204" pitchFamily="34" charset="0"/>
                <a:ea typeface="Calibri" panose="020F0502020204030204" pitchFamily="34" charset="0"/>
                <a:cs typeface="Times New Roman" panose="02020603050405020304" pitchFamily="18" charset="0"/>
              </a:rPr>
              <a:t> – Ezra was one who had favor from the Lord.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Ezra 7:9; v. 28b</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after receiving the letter from king Artaxerxes.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Ezra 7:10</a:t>
            </a:r>
            <a:r>
              <a:rPr lang="en-US" dirty="0">
                <a:latin typeface="Calibri" panose="020F0502020204030204" pitchFamily="34" charset="0"/>
                <a:ea typeface="Calibri" panose="020F0502020204030204" pitchFamily="34" charset="0"/>
                <a:cs typeface="Times New Roman" panose="02020603050405020304" pitchFamily="18" charset="0"/>
              </a:rPr>
              <a:t> – Ezra prepared his heart to not only seek the Law of the Lord, but to do what it says, and teach it to others.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He directed his heart toward the acquisition of the knowledge of God, to do what was pleasing to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He made it his life’s purpose to find out what God wanted, and then to do it.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is the kind of prepared hearts we need.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Unprepared Hearts (Examples)</a:t>
            </a:r>
          </a:p>
          <a:p>
            <a:pPr marL="742950" marR="0" lvl="1" indent="-285750">
              <a:lnSpc>
                <a:spcPct val="107000"/>
              </a:lnSpc>
              <a:spcBef>
                <a:spcPts val="0"/>
              </a:spcBef>
              <a:spcAft>
                <a:spcPts val="0"/>
              </a:spcAft>
              <a:buFont typeface="+mj-lt"/>
              <a:buAutoNum type="alphaLcPeriod"/>
            </a:pPr>
            <a:r>
              <a:rPr lang="en-US" b="1" dirty="0" err="1">
                <a:latin typeface="Calibri" panose="020F0502020204030204" pitchFamily="34" charset="0"/>
                <a:ea typeface="Calibri" panose="020F0502020204030204" pitchFamily="34" charset="0"/>
                <a:cs typeface="Times New Roman" panose="02020603050405020304" pitchFamily="18" charset="0"/>
              </a:rPr>
              <a:t>Rehoboam</a:t>
            </a:r>
            <a:r>
              <a:rPr lang="en-US" dirty="0">
                <a:latin typeface="Calibri" panose="020F0502020204030204" pitchFamily="34" charset="0"/>
                <a:ea typeface="Calibri" panose="020F0502020204030204" pitchFamily="34" charset="0"/>
                <a:cs typeface="Times New Roman" panose="02020603050405020304" pitchFamily="18" charset="0"/>
              </a:rPr>
              <a:t> – He did evil because his heart was not prepared for the Lord.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Chronicles 12:13-14</a:t>
            </a:r>
            <a:r>
              <a:rPr lang="en-US" dirty="0">
                <a:latin typeface="Calibri" panose="020F0502020204030204" pitchFamily="34" charset="0"/>
                <a:ea typeface="Calibri" panose="020F0502020204030204" pitchFamily="34" charset="0"/>
                <a:cs typeface="Times New Roman" panose="02020603050405020304" pitchFamily="18" charset="0"/>
              </a:rPr>
              <a:t> – Why did </a:t>
            </a:r>
            <a:r>
              <a:rPr lang="en-US" dirty="0" err="1">
                <a:latin typeface="Calibri" panose="020F0502020204030204" pitchFamily="34" charset="0"/>
                <a:ea typeface="Calibri" panose="020F0502020204030204" pitchFamily="34" charset="0"/>
                <a:cs typeface="Times New Roman" panose="02020603050405020304" pitchFamily="18" charset="0"/>
              </a:rPr>
              <a:t>Rehoboam</a:t>
            </a:r>
            <a:r>
              <a:rPr lang="en-US" dirty="0">
                <a:latin typeface="Calibri" panose="020F0502020204030204" pitchFamily="34" charset="0"/>
                <a:ea typeface="Calibri" panose="020F0502020204030204" pitchFamily="34" charset="0"/>
                <a:cs typeface="Times New Roman" panose="02020603050405020304" pitchFamily="18" charset="0"/>
              </a:rPr>
              <a:t> do evil? He did not make the necessary preparations to work righteousness.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Chronicles 10:3-8, 13-14</a:t>
            </a:r>
            <a:r>
              <a:rPr lang="en-US" dirty="0">
                <a:latin typeface="Calibri" panose="020F0502020204030204" pitchFamily="34" charset="0"/>
                <a:ea typeface="Calibri" panose="020F0502020204030204" pitchFamily="34" charset="0"/>
                <a:cs typeface="Times New Roman" panose="02020603050405020304" pitchFamily="18" charset="0"/>
              </a:rPr>
              <a:t> – He did not listen to the wise, for he did not wish to do what was right in the first place. </a:t>
            </a:r>
            <a:r>
              <a:rPr lang="en-US" b="1" dirty="0">
                <a:latin typeface="Calibri" panose="020F0502020204030204" pitchFamily="34" charset="0"/>
                <a:ea typeface="Calibri" panose="020F0502020204030204" pitchFamily="34" charset="0"/>
                <a:cs typeface="Times New Roman" panose="02020603050405020304" pitchFamily="18" charset="0"/>
              </a:rPr>
              <a:t>(This caused the kingdom to divide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Consider his family ties </a:t>
            </a:r>
            <a:r>
              <a:rPr lang="en-US" dirty="0">
                <a:latin typeface="Calibri" panose="020F0502020204030204" pitchFamily="34" charset="0"/>
                <a:ea typeface="Calibri" panose="020F0502020204030204" pitchFamily="34" charset="0"/>
                <a:cs typeface="Times New Roman" panose="02020603050405020304" pitchFamily="18" charset="0"/>
              </a:rPr>
              <a:t>– His father was Solomon, the wisest man to ever live. His grandfather was David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 man after [God’s] own heart” (Acts 13:22).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Despite the lineage from which he came, and the resources available to him, </a:t>
            </a:r>
            <a:r>
              <a:rPr lang="en-US" b="1" dirty="0" err="1">
                <a:latin typeface="Calibri" panose="020F0502020204030204" pitchFamily="34" charset="0"/>
                <a:ea typeface="Calibri" panose="020F0502020204030204" pitchFamily="34" charset="0"/>
                <a:cs typeface="Times New Roman" panose="02020603050405020304" pitchFamily="18" charset="0"/>
              </a:rPr>
              <a:t>Reheboam</a:t>
            </a:r>
            <a:r>
              <a:rPr lang="en-US" b="1" dirty="0">
                <a:latin typeface="Calibri" panose="020F0502020204030204" pitchFamily="34" charset="0"/>
                <a:ea typeface="Calibri" panose="020F0502020204030204" pitchFamily="34" charset="0"/>
                <a:cs typeface="Times New Roman" panose="02020603050405020304" pitchFamily="18" charset="0"/>
              </a:rPr>
              <a:t> DID EVIL.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It was up to him to make the necessary preparations, but he did not.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Family cannot make one righteous. </a:t>
            </a:r>
            <a:r>
              <a:rPr lang="en-US" i="1" dirty="0">
                <a:latin typeface="Calibri" panose="020F0502020204030204" pitchFamily="34" charset="0"/>
                <a:ea typeface="Calibri" panose="020F0502020204030204" pitchFamily="34" charset="0"/>
                <a:cs typeface="Times New Roman" panose="02020603050405020304" pitchFamily="18" charset="0"/>
              </a:rPr>
              <a:t>(Of course, they can be an influence, but the decision is individual. Relationships with God are on an individual level.)</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righteousness of the righteous shall be upon himself, and the wickedness of the wicked shall be upon himself” Ezekiel 18:20</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Parable of the Sower </a:t>
            </a:r>
            <a:r>
              <a:rPr lang="en-US" dirty="0">
                <a:latin typeface="Calibri" panose="020F0502020204030204" pitchFamily="34" charset="0"/>
                <a:ea typeface="Calibri" panose="020F0502020204030204" pitchFamily="34" charset="0"/>
                <a:cs typeface="Times New Roman" panose="02020603050405020304" pitchFamily="18" charset="0"/>
              </a:rPr>
              <a:t>– A description of the recipients of the preaching of the gospel. (</a:t>
            </a:r>
            <a:r>
              <a:rPr lang="en-US" i="1" dirty="0">
                <a:latin typeface="Calibri" panose="020F0502020204030204" pitchFamily="34" charset="0"/>
                <a:ea typeface="Calibri" panose="020F0502020204030204" pitchFamily="34" charset="0"/>
                <a:cs typeface="Times New Roman" panose="02020603050405020304" pitchFamily="18" charset="0"/>
              </a:rPr>
              <a:t>Not all will obey, and not all who obey will endure.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13:18-23</a:t>
            </a:r>
            <a:r>
              <a:rPr lang="en-US" b="1" dirty="0">
                <a:latin typeface="Calibri" panose="020F0502020204030204" pitchFamily="34" charset="0"/>
                <a:ea typeface="Calibri" panose="020F0502020204030204" pitchFamily="34" charset="0"/>
                <a:cs typeface="Times New Roman" panose="02020603050405020304" pitchFamily="18" charset="0"/>
              </a:rPr>
              <a:t> – Jesus’ explanation of the parable.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(vv18-19)</a:t>
            </a:r>
            <a:r>
              <a:rPr lang="en-US" dirty="0">
                <a:latin typeface="Calibri" panose="020F0502020204030204" pitchFamily="34" charset="0"/>
                <a:ea typeface="Calibri" panose="020F0502020204030204" pitchFamily="34" charset="0"/>
                <a:cs typeface="Times New Roman" panose="02020603050405020304" pitchFamily="18" charset="0"/>
              </a:rPr>
              <a:t> – does not understand (</a:t>
            </a:r>
            <a:r>
              <a:rPr lang="en-US" i="1" dirty="0">
                <a:latin typeface="Calibri" panose="020F0502020204030204" pitchFamily="34" charset="0"/>
                <a:ea typeface="Calibri" panose="020F0502020204030204" pitchFamily="34" charset="0"/>
                <a:cs typeface="Times New Roman" panose="02020603050405020304" pitchFamily="18" charset="0"/>
              </a:rPr>
              <a:t>Not the fault of the proclaimer, but of the hearer’s hard heart</a:t>
            </a:r>
            <a:r>
              <a:rPr lang="en-US" dirty="0">
                <a:latin typeface="Calibri" panose="020F0502020204030204" pitchFamily="34" charset="0"/>
                <a:ea typeface="Calibri" panose="020F0502020204030204" pitchFamily="34" charset="0"/>
                <a:cs typeface="Times New Roman" panose="02020603050405020304" pitchFamily="18" charset="0"/>
              </a:rPr>
              <a:t>.) (NOTE: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“sown in his heart”</a:t>
            </a:r>
            <a:r>
              <a:rPr lang="en-US" dirty="0">
                <a:latin typeface="Calibri" panose="020F0502020204030204" pitchFamily="34" charset="0"/>
                <a:ea typeface="Calibri" panose="020F0502020204030204" pitchFamily="34" charset="0"/>
                <a:cs typeface="Times New Roman" panose="02020603050405020304" pitchFamily="18" charset="0"/>
              </a:rPr>
              <a:t> – soil = heart. </a:t>
            </a:r>
            <a:r>
              <a:rPr lang="en-US" b="1" dirty="0">
                <a:latin typeface="Calibri" panose="020F0502020204030204" pitchFamily="34" charset="0"/>
                <a:ea typeface="Calibri" panose="020F0502020204030204" pitchFamily="34" charset="0"/>
                <a:cs typeface="Times New Roman" panose="02020603050405020304" pitchFamily="18" charset="0"/>
              </a:rPr>
              <a:t>Need for heart preparation</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20-21)</a:t>
            </a:r>
            <a:r>
              <a:rPr lang="en-US" b="1" dirty="0">
                <a:latin typeface="Calibri" panose="020F0502020204030204" pitchFamily="34" charset="0"/>
                <a:ea typeface="Calibri" panose="020F0502020204030204" pitchFamily="34" charset="0"/>
                <a:cs typeface="Times New Roman" panose="02020603050405020304" pitchFamily="18" charset="0"/>
              </a:rPr>
              <a:t> – did not have root in himself. (</a:t>
            </a:r>
            <a:r>
              <a:rPr lang="en-US" i="1" dirty="0">
                <a:latin typeface="Calibri" panose="020F0502020204030204" pitchFamily="34" charset="0"/>
                <a:ea typeface="Calibri" panose="020F0502020204030204" pitchFamily="34" charset="0"/>
                <a:cs typeface="Times New Roman" panose="02020603050405020304" pitchFamily="18" charset="0"/>
              </a:rPr>
              <a:t>Did not give time to further growth, and therefore was not as dedicated as he should have been.)</a:t>
            </a:r>
            <a:r>
              <a:rPr lang="en-US" b="1" dirty="0">
                <a:latin typeface="Calibri" panose="020F0502020204030204" pitchFamily="34" charset="0"/>
                <a:ea typeface="Calibri" panose="020F0502020204030204" pitchFamily="34" charset="0"/>
                <a:cs typeface="Times New Roman" panose="02020603050405020304" pitchFamily="18" charset="0"/>
              </a:rPr>
              <a:t> (Was not prepared to endure persecution for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22)</a:t>
            </a:r>
            <a:r>
              <a:rPr lang="en-US" b="1" dirty="0">
                <a:latin typeface="Calibri" panose="020F0502020204030204" pitchFamily="34" charset="0"/>
                <a:ea typeface="Calibri" panose="020F0502020204030204" pitchFamily="34" charset="0"/>
                <a:cs typeface="Times New Roman" panose="02020603050405020304" pitchFamily="18" charset="0"/>
              </a:rPr>
              <a:t> – did not value spiritual things above material things. (</a:t>
            </a:r>
            <a:r>
              <a:rPr lang="en-US" i="1" dirty="0">
                <a:latin typeface="Calibri" panose="020F0502020204030204" pitchFamily="34" charset="0"/>
                <a:ea typeface="Calibri" panose="020F0502020204030204" pitchFamily="34" charset="0"/>
                <a:cs typeface="Times New Roman" panose="02020603050405020304" pitchFamily="18" charset="0"/>
              </a:rPr>
              <a:t>Did not prepare his heart to long for the most important matters.)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23)</a:t>
            </a:r>
            <a:r>
              <a:rPr lang="en-US" b="1" dirty="0">
                <a:latin typeface="Calibri" panose="020F0502020204030204" pitchFamily="34" charset="0"/>
                <a:ea typeface="Calibri" panose="020F0502020204030204" pitchFamily="34" charset="0"/>
                <a:cs typeface="Times New Roman" panose="02020603050405020304" pitchFamily="18" charset="0"/>
              </a:rPr>
              <a:t> – Understands it because he wanted to know the truth, and bears fruit because he wants to please God, and get to heaven. (</a:t>
            </a:r>
            <a:r>
              <a:rPr lang="en-US" i="1" dirty="0">
                <a:latin typeface="Calibri" panose="020F0502020204030204" pitchFamily="34" charset="0"/>
                <a:ea typeface="Calibri" panose="020F0502020204030204" pitchFamily="34" charset="0"/>
                <a:cs typeface="Times New Roman" panose="02020603050405020304" pitchFamily="18" charset="0"/>
              </a:rPr>
              <a:t>This is due to his preparedness of heart to do what the word says!)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We have noted examples of prepared hearts, and unprepared hearts to the Lord. Hearts prepared for the Lord always find themselves obeying and pleasing God, while unprepared hearts always lead to that which is evil. </a:t>
            </a:r>
            <a:r>
              <a:rPr lang="en-US" b="1" u="sng" dirty="0">
                <a:latin typeface="Calibri" panose="020F0502020204030204" pitchFamily="34" charset="0"/>
                <a:ea typeface="Calibri" panose="020F0502020204030204" pitchFamily="34" charset="0"/>
                <a:cs typeface="Times New Roman" panose="02020603050405020304" pitchFamily="18" charset="0"/>
              </a:rPr>
              <a:t>How do we prepare our hearts for the Lord? </a:t>
            </a:r>
            <a:r>
              <a:rPr lang="en-US" b="1" u="sng"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Prepare Your Heart for the Lord</a:t>
            </a:r>
          </a:p>
          <a:p>
            <a:endParaRPr lang="en-US" dirty="0"/>
          </a:p>
        </p:txBody>
      </p:sp>
      <p:sp>
        <p:nvSpPr>
          <p:cNvPr id="4" name="Slide Number Placeholder 3"/>
          <p:cNvSpPr>
            <a:spLocks noGrp="1"/>
          </p:cNvSpPr>
          <p:nvPr>
            <p:ph type="sldNum" sz="quarter" idx="10"/>
          </p:nvPr>
        </p:nvSpPr>
        <p:spPr/>
        <p:txBody>
          <a:bodyPr/>
          <a:lstStyle/>
          <a:p>
            <a:fld id="{DC15BA90-7C7F-4038-B29A-E1D8FFCD0C76}" type="slidenum">
              <a:rPr lang="en-US" smtClean="0"/>
              <a:t>3</a:t>
            </a:fld>
            <a:endParaRPr lang="en-US"/>
          </a:p>
        </p:txBody>
      </p:sp>
    </p:spTree>
    <p:extLst>
      <p:ext uri="{BB962C8B-B14F-4D97-AF65-F5344CB8AC3E}">
        <p14:creationId xmlns:p14="http://schemas.microsoft.com/office/powerpoint/2010/main" val="1620398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Prepare Your Heart for the Lord</a:t>
            </a:r>
          </a:p>
          <a:p>
            <a:pPr marL="457200" marR="0">
              <a:lnSpc>
                <a:spcPct val="107000"/>
              </a:lnSpc>
              <a:spcBef>
                <a:spcPts val="0"/>
              </a:spcBef>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First Note: The preparation of the heart for the Lord is a daily activity. Because of the sudden shifts in life, and the constant prowl of the devil, we must constantly be preparing ourselves.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Prayer</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“pray without ceasing” (1 Thessalonians 5:17).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A constancy in prayer shows that one is ever focused on God, and is therefore preparing himself for Him.</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Prayer is the avenue of communication from man to God – prayers ascend to the throne of God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“golden bowls of incense, which are the prayers of the saints” (Revelation 5:8).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Conversely, the one who is not constant in prayer shows himself to be distracted with other things.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1:4, 12-13a, 14</a:t>
            </a:r>
            <a:r>
              <a:rPr lang="en-US" dirty="0">
                <a:latin typeface="Calibri" panose="020F0502020204030204" pitchFamily="34" charset="0"/>
                <a:ea typeface="Calibri" panose="020F0502020204030204" pitchFamily="34" charset="0"/>
                <a:cs typeface="Times New Roman" panose="02020603050405020304" pitchFamily="18" charset="0"/>
              </a:rPr>
              <a:t> – The apostles were told to wait in Jerusalem for the promise of the Father, and they prayed while waiting.</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 big day was coming when they would be given the HS, and the kingdom would be established.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They were to be witnesses of Jesus to the world! The task was great, and they needed preparation for it – </a:t>
            </a:r>
            <a:r>
              <a:rPr lang="en-US" b="1" u="sng" dirty="0">
                <a:latin typeface="Calibri" panose="020F0502020204030204" pitchFamily="34" charset="0"/>
                <a:ea typeface="Calibri" panose="020F0502020204030204" pitchFamily="34" charset="0"/>
                <a:cs typeface="Times New Roman" panose="02020603050405020304" pitchFamily="18" charset="0"/>
              </a:rPr>
              <a:t>a focus of mind on the things at hand.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1:5</a:t>
            </a:r>
            <a:r>
              <a:rPr lang="en-US" dirty="0">
                <a:latin typeface="Calibri" panose="020F0502020204030204" pitchFamily="34" charset="0"/>
                <a:ea typeface="Calibri" panose="020F0502020204030204" pitchFamily="34" charset="0"/>
                <a:cs typeface="Times New Roman" panose="02020603050405020304" pitchFamily="18" charset="0"/>
              </a:rPr>
              <a:t> – Prayer is also important because without it we cannot receive the things we need from the Father.</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“You lust and do not have. You murder and covet and cannot obtain. You fight and war.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Yet you do not have because you do not ask</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(4:2)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“Continue earnestly in prayer, being vigilant in it with thanksgiving” (Colossians 4:2)</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 we must be WATCHFUL in prayer, watching for opportunities to pray, and for things we need to pray for, and for opportunities to carry out God’s will as an answer to our prayers.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Christian who is not constant in prayer cannot possibly have his heart prepared for the Lord.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Study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a:t>
            </a:r>
            <a:r>
              <a:rPr lang="en-US" dirty="0">
                <a:latin typeface="Calibri" panose="020F0502020204030204" pitchFamily="34" charset="0"/>
                <a:ea typeface="Calibri" panose="020F0502020204030204" pitchFamily="34" charset="0"/>
                <a:cs typeface="Times New Roman" panose="02020603050405020304" pitchFamily="18" charset="0"/>
              </a:rPr>
              <a:t> – This shows how NOT to prepare, and the PROPER way to prepare our hearts for the Lord.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sentiment of this Psalm is seen in the contrast of Ezra and </a:t>
            </a:r>
            <a:r>
              <a:rPr lang="en-US" dirty="0" err="1">
                <a:latin typeface="Calibri" panose="020F0502020204030204" pitchFamily="34" charset="0"/>
                <a:ea typeface="Calibri" panose="020F0502020204030204" pitchFamily="34" charset="0"/>
                <a:cs typeface="Times New Roman" panose="02020603050405020304" pitchFamily="18" charset="0"/>
              </a:rPr>
              <a:t>Rehoboam</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Ezra consulted God’s word, and gave time to knowing it. While </a:t>
            </a:r>
            <a:r>
              <a:rPr lang="en-US" b="1" dirty="0" err="1">
                <a:latin typeface="Calibri" panose="020F0502020204030204" pitchFamily="34" charset="0"/>
                <a:ea typeface="Calibri" panose="020F0502020204030204" pitchFamily="34" charset="0"/>
                <a:cs typeface="Times New Roman" panose="02020603050405020304" pitchFamily="18" charset="0"/>
              </a:rPr>
              <a:t>Rehoboam</a:t>
            </a:r>
            <a:r>
              <a:rPr lang="en-US" b="1" dirty="0">
                <a:latin typeface="Calibri" panose="020F0502020204030204" pitchFamily="34" charset="0"/>
                <a:ea typeface="Calibri" panose="020F0502020204030204" pitchFamily="34" charset="0"/>
                <a:cs typeface="Times New Roman" panose="02020603050405020304" pitchFamily="18" charset="0"/>
              </a:rPr>
              <a:t> consulted his peers – the ungodly, sinful, and scornful.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“O Lord, I know the way of man is not in himself; It is not in man who walks to direct his own steps” (Jeremiah 10:23).</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dirty="0">
                <a:latin typeface="Calibri" panose="020F0502020204030204" pitchFamily="34" charset="0"/>
                <a:ea typeface="Calibri" panose="020F0502020204030204" pitchFamily="34" charset="0"/>
                <a:cs typeface="Times New Roman" panose="02020603050405020304" pitchFamily="18" charset="0"/>
              </a:rPr>
              <a:t>(To prepare ourselves for walking aright we must turn to God’s instruction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119:9-16</a:t>
            </a:r>
            <a:r>
              <a:rPr lang="en-US" dirty="0">
                <a:latin typeface="Calibri" panose="020F0502020204030204" pitchFamily="34" charset="0"/>
                <a:ea typeface="Calibri" panose="020F0502020204030204" pitchFamily="34" charset="0"/>
                <a:cs typeface="Times New Roman" panose="02020603050405020304" pitchFamily="18" charset="0"/>
              </a:rPr>
              <a:t> – This speaks of a man who has a desire to please God, and knows how to prepare himself for all things.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man who does not study is a man who will not be able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“discern both good and evil” (Hebrews 5:14)</a:t>
            </a:r>
            <a:r>
              <a:rPr lang="en-US" dirty="0">
                <a:latin typeface="Calibri" panose="020F0502020204030204" pitchFamily="34" charset="0"/>
                <a:ea typeface="Calibri" panose="020F0502020204030204" pitchFamily="34" charset="0"/>
                <a:cs typeface="Times New Roman" panose="02020603050405020304" pitchFamily="18" charset="0"/>
              </a:rPr>
              <a:t>, and who is like a child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“tossed to and </a:t>
            </a:r>
            <a:r>
              <a:rPr lang="en-US" b="1" i="1"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fro</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and carried about with every wind of doctrine” (Ephesians 4:14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only way to be prepared to do God’s will in everything is to study and know God’s will!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Introspection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 prepared heart for the Lord is one that is constantly looking inward with brutal honesty in comparing himself with the truth. What needs improving, and correcting?</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“Examine yourselves as to whether you are in the faith. Test yourselves” (2 Corinthians 13:5a).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1:21-25</a:t>
            </a:r>
            <a:r>
              <a:rPr lang="en-US" dirty="0">
                <a:latin typeface="Calibri" panose="020F0502020204030204" pitchFamily="34" charset="0"/>
                <a:ea typeface="Calibri" panose="020F0502020204030204" pitchFamily="34" charset="0"/>
                <a:cs typeface="Times New Roman" panose="02020603050405020304" pitchFamily="18" charset="0"/>
              </a:rPr>
              <a:t> – God’s word is designed for pairing with introspection.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21)</a:t>
            </a:r>
            <a:r>
              <a:rPr lang="en-US" dirty="0">
                <a:latin typeface="Calibri" panose="020F0502020204030204" pitchFamily="34" charset="0"/>
                <a:ea typeface="Calibri" panose="020F0502020204030204" pitchFamily="34" charset="0"/>
                <a:cs typeface="Times New Roman" panose="02020603050405020304" pitchFamily="18" charset="0"/>
              </a:rPr>
              <a:t> – Do you have filthiness and wickedness? Get rid of it. Do you have the proper predisposition to receive God’s word? – Meekness.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22-25)</a:t>
            </a:r>
            <a:r>
              <a:rPr lang="en-US" dirty="0">
                <a:latin typeface="Calibri" panose="020F0502020204030204" pitchFamily="34" charset="0"/>
                <a:ea typeface="Calibri" panose="020F0502020204030204" pitchFamily="34" charset="0"/>
                <a:cs typeface="Times New Roman" panose="02020603050405020304" pitchFamily="18" charset="0"/>
              </a:rPr>
              <a:t> – Do you look into the mirror of God’s word to see if anything is missing? When you find a problem do you fix it?</a:t>
            </a:r>
          </a:p>
          <a:p>
            <a:pPr marL="742950" marR="0" lvl="1" indent="-285750">
              <a:lnSpc>
                <a:spcPct val="107000"/>
              </a:lnSpc>
              <a:spcBef>
                <a:spcPts val="0"/>
              </a:spcBef>
              <a:spcAft>
                <a:spcPts val="80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 heart prepared for the Lord is a heart constantly searching itself to find what is lacking, and what needs to be eliminated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“Test all things; hold fast what is good. Abstain from every form of evil” (1 Thessalonians 5:21-22)</a:t>
            </a:r>
            <a:r>
              <a:rPr lang="en-US" dirty="0">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DC15BA90-7C7F-4038-B29A-E1D8FFCD0C76}" type="slidenum">
              <a:rPr lang="en-US" smtClean="0"/>
              <a:t>4</a:t>
            </a:fld>
            <a:endParaRPr lang="en-US"/>
          </a:p>
        </p:txBody>
      </p:sp>
    </p:spTree>
    <p:extLst>
      <p:ext uri="{BB962C8B-B14F-4D97-AF65-F5344CB8AC3E}">
        <p14:creationId xmlns:p14="http://schemas.microsoft.com/office/powerpoint/2010/main" val="727698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ability for us to do what is right in God’s sight depends upon the preparation of our hearts for the Lord.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If we do not have hearts prepared for the Lord, we will do evil!</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Have you taken, and are you continually taking the necessary steps to prepare your heart for the Lord?</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C15BA90-7C7F-4038-B29A-E1D8FFCD0C76}" type="slidenum">
              <a:rPr lang="en-US" smtClean="0"/>
              <a:t>5</a:t>
            </a:fld>
            <a:endParaRPr lang="en-US"/>
          </a:p>
        </p:txBody>
      </p:sp>
    </p:spTree>
    <p:extLst>
      <p:ext uri="{BB962C8B-B14F-4D97-AF65-F5344CB8AC3E}">
        <p14:creationId xmlns:p14="http://schemas.microsoft.com/office/powerpoint/2010/main" val="2594315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27B040-87C4-49DB-B4DB-C5FA4C4C5725}"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E5E97-5200-4AFE-8ECA-507EC72DF3BA}" type="slidenum">
              <a:rPr lang="en-US" smtClean="0"/>
              <a:t>‹#›</a:t>
            </a:fld>
            <a:endParaRPr lang="en-US"/>
          </a:p>
        </p:txBody>
      </p:sp>
    </p:spTree>
    <p:extLst>
      <p:ext uri="{BB962C8B-B14F-4D97-AF65-F5344CB8AC3E}">
        <p14:creationId xmlns:p14="http://schemas.microsoft.com/office/powerpoint/2010/main" val="1551649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27B040-87C4-49DB-B4DB-C5FA4C4C5725}"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E5E97-5200-4AFE-8ECA-507EC72DF3BA}" type="slidenum">
              <a:rPr lang="en-US" smtClean="0"/>
              <a:t>‹#›</a:t>
            </a:fld>
            <a:endParaRPr lang="en-US"/>
          </a:p>
        </p:txBody>
      </p:sp>
    </p:spTree>
    <p:extLst>
      <p:ext uri="{BB962C8B-B14F-4D97-AF65-F5344CB8AC3E}">
        <p14:creationId xmlns:p14="http://schemas.microsoft.com/office/powerpoint/2010/main" val="1284691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27B040-87C4-49DB-B4DB-C5FA4C4C5725}"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E5E97-5200-4AFE-8ECA-507EC72DF3BA}" type="slidenum">
              <a:rPr lang="en-US" smtClean="0"/>
              <a:t>‹#›</a:t>
            </a:fld>
            <a:endParaRPr lang="en-US"/>
          </a:p>
        </p:txBody>
      </p:sp>
    </p:spTree>
    <p:extLst>
      <p:ext uri="{BB962C8B-B14F-4D97-AF65-F5344CB8AC3E}">
        <p14:creationId xmlns:p14="http://schemas.microsoft.com/office/powerpoint/2010/main" val="2420247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27B040-87C4-49DB-B4DB-C5FA4C4C5725}"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E5E97-5200-4AFE-8ECA-507EC72DF3BA}" type="slidenum">
              <a:rPr lang="en-US" smtClean="0"/>
              <a:t>‹#›</a:t>
            </a:fld>
            <a:endParaRPr lang="en-US"/>
          </a:p>
        </p:txBody>
      </p:sp>
    </p:spTree>
    <p:extLst>
      <p:ext uri="{BB962C8B-B14F-4D97-AF65-F5344CB8AC3E}">
        <p14:creationId xmlns:p14="http://schemas.microsoft.com/office/powerpoint/2010/main" val="2437173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27B040-87C4-49DB-B4DB-C5FA4C4C5725}"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E5E97-5200-4AFE-8ECA-507EC72DF3BA}" type="slidenum">
              <a:rPr lang="en-US" smtClean="0"/>
              <a:t>‹#›</a:t>
            </a:fld>
            <a:endParaRPr lang="en-US"/>
          </a:p>
        </p:txBody>
      </p:sp>
    </p:spTree>
    <p:extLst>
      <p:ext uri="{BB962C8B-B14F-4D97-AF65-F5344CB8AC3E}">
        <p14:creationId xmlns:p14="http://schemas.microsoft.com/office/powerpoint/2010/main" val="3674751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27B040-87C4-49DB-B4DB-C5FA4C4C5725}"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E5E97-5200-4AFE-8ECA-507EC72DF3BA}" type="slidenum">
              <a:rPr lang="en-US" smtClean="0"/>
              <a:t>‹#›</a:t>
            </a:fld>
            <a:endParaRPr lang="en-US"/>
          </a:p>
        </p:txBody>
      </p:sp>
    </p:spTree>
    <p:extLst>
      <p:ext uri="{BB962C8B-B14F-4D97-AF65-F5344CB8AC3E}">
        <p14:creationId xmlns:p14="http://schemas.microsoft.com/office/powerpoint/2010/main" val="361041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27B040-87C4-49DB-B4DB-C5FA4C4C5725}" type="datetimeFigureOut">
              <a:rPr lang="en-US" smtClean="0"/>
              <a:t>3/18/2017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2E5E97-5200-4AFE-8ECA-507EC72DF3BA}" type="slidenum">
              <a:rPr lang="en-US" smtClean="0"/>
              <a:t>‹#›</a:t>
            </a:fld>
            <a:endParaRPr lang="en-US"/>
          </a:p>
        </p:txBody>
      </p:sp>
    </p:spTree>
    <p:extLst>
      <p:ext uri="{BB962C8B-B14F-4D97-AF65-F5344CB8AC3E}">
        <p14:creationId xmlns:p14="http://schemas.microsoft.com/office/powerpoint/2010/main" val="310304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27B040-87C4-49DB-B4DB-C5FA4C4C5725}" type="datetimeFigureOut">
              <a:rPr lang="en-US" smtClean="0"/>
              <a:t>3/18/2017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2E5E97-5200-4AFE-8ECA-507EC72DF3BA}" type="slidenum">
              <a:rPr lang="en-US" smtClean="0"/>
              <a:t>‹#›</a:t>
            </a:fld>
            <a:endParaRPr lang="en-US"/>
          </a:p>
        </p:txBody>
      </p:sp>
    </p:spTree>
    <p:extLst>
      <p:ext uri="{BB962C8B-B14F-4D97-AF65-F5344CB8AC3E}">
        <p14:creationId xmlns:p14="http://schemas.microsoft.com/office/powerpoint/2010/main" val="774623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27B040-87C4-49DB-B4DB-C5FA4C4C5725}" type="datetimeFigureOut">
              <a:rPr lang="en-US" smtClean="0"/>
              <a:t>3/18/2017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2E5E97-5200-4AFE-8ECA-507EC72DF3BA}" type="slidenum">
              <a:rPr lang="en-US" smtClean="0"/>
              <a:t>‹#›</a:t>
            </a:fld>
            <a:endParaRPr lang="en-US"/>
          </a:p>
        </p:txBody>
      </p:sp>
    </p:spTree>
    <p:extLst>
      <p:ext uri="{BB962C8B-B14F-4D97-AF65-F5344CB8AC3E}">
        <p14:creationId xmlns:p14="http://schemas.microsoft.com/office/powerpoint/2010/main" val="2819090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27B040-87C4-49DB-B4DB-C5FA4C4C5725}"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E5E97-5200-4AFE-8ECA-507EC72DF3BA}" type="slidenum">
              <a:rPr lang="en-US" smtClean="0"/>
              <a:t>‹#›</a:t>
            </a:fld>
            <a:endParaRPr lang="en-US"/>
          </a:p>
        </p:txBody>
      </p:sp>
    </p:spTree>
    <p:extLst>
      <p:ext uri="{BB962C8B-B14F-4D97-AF65-F5344CB8AC3E}">
        <p14:creationId xmlns:p14="http://schemas.microsoft.com/office/powerpoint/2010/main" val="3238453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27B040-87C4-49DB-B4DB-C5FA4C4C5725}"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E5E97-5200-4AFE-8ECA-507EC72DF3BA}" type="slidenum">
              <a:rPr lang="en-US" smtClean="0"/>
              <a:t>‹#›</a:t>
            </a:fld>
            <a:endParaRPr lang="en-US"/>
          </a:p>
        </p:txBody>
      </p:sp>
    </p:spTree>
    <p:extLst>
      <p:ext uri="{BB962C8B-B14F-4D97-AF65-F5344CB8AC3E}">
        <p14:creationId xmlns:p14="http://schemas.microsoft.com/office/powerpoint/2010/main" val="1994532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27B040-87C4-49DB-B4DB-C5FA4C4C5725}" type="datetimeFigureOut">
              <a:rPr lang="en-US" smtClean="0"/>
              <a:t>3/18/2017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E5E97-5200-4AFE-8ECA-507EC72DF3BA}" type="slidenum">
              <a:rPr lang="en-US" smtClean="0"/>
              <a:t>‹#›</a:t>
            </a:fld>
            <a:endParaRPr lang="en-US"/>
          </a:p>
        </p:txBody>
      </p:sp>
    </p:spTree>
    <p:extLst>
      <p:ext uri="{BB962C8B-B14F-4D97-AF65-F5344CB8AC3E}">
        <p14:creationId xmlns:p14="http://schemas.microsoft.com/office/powerpoint/2010/main" val="7945297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3605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86257"/>
            <a:ext cx="7772400" cy="2387600"/>
          </a:xfrm>
        </p:spPr>
        <p:txBody>
          <a:bodyPr>
            <a:normAutofit/>
          </a:bodyPr>
          <a:lstStyle/>
          <a:p>
            <a:r>
              <a:rPr lang="en-US" sz="7200" b="1" dirty="0">
                <a:latin typeface="Monotype Corsiva" panose="03010101010201010101" pitchFamily="66" charset="0"/>
              </a:rPr>
              <a:t>Prepare Your Heart for the Lord</a:t>
            </a:r>
          </a:p>
        </p:txBody>
      </p:sp>
      <p:sp>
        <p:nvSpPr>
          <p:cNvPr id="3" name="Subtitle 2"/>
          <p:cNvSpPr>
            <a:spLocks noGrp="1"/>
          </p:cNvSpPr>
          <p:nvPr>
            <p:ph type="subTitle" idx="1"/>
          </p:nvPr>
        </p:nvSpPr>
        <p:spPr>
          <a:xfrm>
            <a:off x="1143000" y="5430839"/>
            <a:ext cx="6858000" cy="1655762"/>
          </a:xfrm>
        </p:spPr>
        <p:txBody>
          <a:bodyPr>
            <a:normAutofit/>
          </a:bodyPr>
          <a:lstStyle/>
          <a:p>
            <a:r>
              <a:rPr lang="en-US" sz="4000" i="1" dirty="0"/>
              <a:t>1 Samuel 7:3</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6537" y="2841928"/>
            <a:ext cx="3930926" cy="24895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214340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5825159" cy="1325563"/>
          </a:xfrm>
        </p:spPr>
        <p:txBody>
          <a:bodyPr>
            <a:noAutofit/>
          </a:bodyPr>
          <a:lstStyle/>
          <a:p>
            <a:pPr algn="ctr"/>
            <a:r>
              <a:rPr lang="en-US" sz="5400" b="1" dirty="0">
                <a:latin typeface="Monotype Corsiva" panose="03010101010201010101" pitchFamily="66" charset="0"/>
              </a:rPr>
              <a:t>Prepared and Unprepared Hearts</a:t>
            </a:r>
            <a:endParaRPr lang="en-US" sz="5400" dirty="0"/>
          </a:p>
        </p:txBody>
      </p:sp>
      <p:sp>
        <p:nvSpPr>
          <p:cNvPr id="3" name="Content Placeholder 2"/>
          <p:cNvSpPr>
            <a:spLocks noGrp="1"/>
          </p:cNvSpPr>
          <p:nvPr>
            <p:ph idx="1"/>
          </p:nvPr>
        </p:nvSpPr>
        <p:spPr/>
        <p:txBody>
          <a:bodyPr/>
          <a:lstStyle/>
          <a:p>
            <a:pPr marL="0" indent="0" algn="ctr">
              <a:buNone/>
            </a:pPr>
            <a:endParaRPr lang="en-US" sz="3600" b="1" dirty="0"/>
          </a:p>
          <a:p>
            <a:pPr marL="0" indent="0" algn="ctr">
              <a:buNone/>
            </a:pPr>
            <a:r>
              <a:rPr lang="en-US" sz="4000" b="1" dirty="0"/>
              <a:t>Prepared Hearts</a:t>
            </a:r>
          </a:p>
          <a:p>
            <a:pPr marL="0" indent="0" algn="ctr">
              <a:buNone/>
            </a:pPr>
            <a:r>
              <a:rPr lang="en-US" sz="3600" i="1" dirty="0"/>
              <a:t>– Daniel 1:5-14; 6:10; Ezra 7:10 –</a:t>
            </a:r>
          </a:p>
          <a:p>
            <a:pPr marL="0" indent="0" algn="ctr">
              <a:buNone/>
            </a:pPr>
            <a:r>
              <a:rPr lang="en-US" sz="4000" b="1" dirty="0"/>
              <a:t>Unprepared Hearts</a:t>
            </a:r>
          </a:p>
          <a:p>
            <a:pPr marL="0" indent="0" algn="ctr">
              <a:buNone/>
            </a:pPr>
            <a:r>
              <a:rPr lang="en-US" sz="3600" i="1" dirty="0"/>
              <a:t>– 2 Chronicles 12:13-14; 10:3-14;                 Matthew 13:18-23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703" y="321575"/>
            <a:ext cx="2161759" cy="136911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245382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5825159" cy="1325563"/>
          </a:xfrm>
        </p:spPr>
        <p:txBody>
          <a:bodyPr>
            <a:noAutofit/>
          </a:bodyPr>
          <a:lstStyle/>
          <a:p>
            <a:pPr algn="ctr"/>
            <a:r>
              <a:rPr lang="en-US" sz="5400" b="1" dirty="0">
                <a:latin typeface="Monotype Corsiva" panose="03010101010201010101" pitchFamily="66" charset="0"/>
              </a:rPr>
              <a:t>Prepare Your Heart for the Lord</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000" b="1" dirty="0"/>
              <a:t>Prayer</a:t>
            </a:r>
          </a:p>
          <a:p>
            <a:pPr marL="0" indent="0" algn="ctr">
              <a:buNone/>
            </a:pPr>
            <a:r>
              <a:rPr lang="en-US" sz="3600" i="1" dirty="0"/>
              <a:t>– 1 Thessalonians 5:17; Acts 1:14;            James 1:5 –</a:t>
            </a:r>
          </a:p>
          <a:p>
            <a:pPr marL="0" indent="0" algn="ctr">
              <a:buNone/>
            </a:pPr>
            <a:r>
              <a:rPr lang="en-US" sz="4000" b="1" dirty="0"/>
              <a:t>Study</a:t>
            </a:r>
          </a:p>
          <a:p>
            <a:pPr marL="0" indent="0" algn="ctr">
              <a:buNone/>
            </a:pPr>
            <a:r>
              <a:rPr lang="en-US" sz="3600" i="1" dirty="0"/>
              <a:t>– Psalm 1; 119:9-16 –</a:t>
            </a:r>
          </a:p>
          <a:p>
            <a:pPr marL="0" indent="0" algn="ctr">
              <a:buNone/>
            </a:pPr>
            <a:r>
              <a:rPr lang="en-US" sz="4000" b="1" dirty="0"/>
              <a:t>Introspection</a:t>
            </a:r>
          </a:p>
          <a:p>
            <a:pPr marL="0" indent="0" algn="ctr">
              <a:buNone/>
            </a:pPr>
            <a:r>
              <a:rPr lang="en-US" sz="3600" i="1" dirty="0"/>
              <a:t>– 2 Corinthians 13:5; James 1:21-25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1703" y="321575"/>
            <a:ext cx="2161759" cy="136911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104137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86257"/>
            <a:ext cx="7772400" cy="2387600"/>
          </a:xfrm>
        </p:spPr>
        <p:txBody>
          <a:bodyPr>
            <a:normAutofit/>
          </a:bodyPr>
          <a:lstStyle/>
          <a:p>
            <a:r>
              <a:rPr lang="en-US" sz="7200" b="1" dirty="0">
                <a:latin typeface="Monotype Corsiva" panose="03010101010201010101" pitchFamily="66" charset="0"/>
              </a:rPr>
              <a:t>Prepare Your Heart for the Lord</a:t>
            </a:r>
          </a:p>
        </p:txBody>
      </p:sp>
      <p:sp>
        <p:nvSpPr>
          <p:cNvPr id="3" name="Subtitle 2"/>
          <p:cNvSpPr>
            <a:spLocks noGrp="1"/>
          </p:cNvSpPr>
          <p:nvPr>
            <p:ph type="subTitle" idx="1"/>
          </p:nvPr>
        </p:nvSpPr>
        <p:spPr>
          <a:xfrm>
            <a:off x="1143000" y="5430839"/>
            <a:ext cx="6858000" cy="1655762"/>
          </a:xfrm>
        </p:spPr>
        <p:txBody>
          <a:bodyPr>
            <a:normAutofit/>
          </a:bodyPr>
          <a:lstStyle/>
          <a:p>
            <a:r>
              <a:rPr lang="en-US" sz="4000" i="1" dirty="0"/>
              <a:t>1 Samuel 7:3</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6537" y="2841928"/>
            <a:ext cx="3930926" cy="24895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0345945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TotalTime>
  <Words>2001</Words>
  <Application>Microsoft Office PowerPoint</Application>
  <PresentationFormat>On-screen Show (4:3)</PresentationFormat>
  <Paragraphs>102</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Monotype Corsiva</vt:lpstr>
      <vt:lpstr>Times New Roman</vt:lpstr>
      <vt:lpstr>Wingdings</vt:lpstr>
      <vt:lpstr>Office Theme</vt:lpstr>
      <vt:lpstr>PowerPoint Presentation</vt:lpstr>
      <vt:lpstr>Prepare Your Heart for the Lord</vt:lpstr>
      <vt:lpstr>Prepared and Unprepared Hearts</vt:lpstr>
      <vt:lpstr>Prepare Your Heart for the Lord</vt:lpstr>
      <vt:lpstr>Prepare Your Heart for the Lord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5</cp:revision>
  <dcterms:created xsi:type="dcterms:W3CDTF">2017-03-18T22:07:23Z</dcterms:created>
  <dcterms:modified xsi:type="dcterms:W3CDTF">2017-03-19T03:31:02Z</dcterms:modified>
</cp:coreProperties>
</file>