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24" y="54"/>
      </p:cViewPr>
      <p:guideLst/>
    </p:cSldViewPr>
  </p:slideViewPr>
  <p:notesTextViewPr>
    <p:cViewPr>
      <p:scale>
        <a:sx n="1" d="1"/>
        <a:sy n="1" d="1"/>
      </p:scale>
      <p:origin x="0" y="0"/>
    </p:cViewPr>
  </p:notesTextViewPr>
  <p:notesViewPr>
    <p:cSldViewPr snapToGrid="0">
      <p:cViewPr varScale="1">
        <p:scale>
          <a:sx n="55" d="100"/>
          <a:sy n="55" d="100"/>
        </p:scale>
        <p:origin x="2880" y="-18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A2DE66-1520-4E25-8B54-44363FBB3B7E}" type="datetimeFigureOut">
              <a:rPr lang="en-US" smtClean="0"/>
              <a:t>4/14/2017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4B84E5-D358-47C0-BC57-96F8C7B10EA8}" type="slidenum">
              <a:rPr lang="en-US" smtClean="0"/>
              <a:t>‹#›</a:t>
            </a:fld>
            <a:endParaRPr lang="en-US"/>
          </a:p>
        </p:txBody>
      </p:sp>
    </p:spTree>
    <p:extLst>
      <p:ext uri="{BB962C8B-B14F-4D97-AF65-F5344CB8AC3E}">
        <p14:creationId xmlns:p14="http://schemas.microsoft.com/office/powerpoint/2010/main" val="2266883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B84E5-D358-47C0-BC57-96F8C7B10EA8}" type="slidenum">
              <a:rPr lang="en-US" smtClean="0"/>
              <a:t>1</a:t>
            </a:fld>
            <a:endParaRPr lang="en-US"/>
          </a:p>
        </p:txBody>
      </p:sp>
    </p:spTree>
    <p:extLst>
      <p:ext uri="{BB962C8B-B14F-4D97-AF65-F5344CB8AC3E}">
        <p14:creationId xmlns:p14="http://schemas.microsoft.com/office/powerpoint/2010/main" val="4200815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Do Not Envy the World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Proverbs 23:17-18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are called to be an abstinent people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“Beloved, I beg you as sojourners and pilgrims, abstain from fleshly lusts which war against the soul” (1 Peter 2:11).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Abstain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apechomai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to hold oneself off, i.e. refrain</a:t>
            </a:r>
            <a:r>
              <a:rPr lang="en-US" dirty="0">
                <a:latin typeface="Calibri" panose="020F0502020204030204" pitchFamily="34" charset="0"/>
                <a:ea typeface="Calibri" panose="020F0502020204030204" pitchFamily="34" charset="0"/>
                <a:cs typeface="Times New Roman" panose="02020603050405020304" pitchFamily="18" charset="0"/>
              </a:rPr>
              <a:t>: — abstain. (Strong)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word implies a desire to partake of, or partake in, with the subsequent total self-denial.</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say then: Walk in the spirit, and you shall not fulfill the lust of the flesh” (Galatians 5:16).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There is a desire, but we must not fulfill it. WE MUST NOT EVEN HAVE THE STRONG DESIRE TO FULFILL IT. (</a:t>
            </a:r>
            <a:r>
              <a:rPr lang="en-US" i="1" dirty="0">
                <a:latin typeface="Calibri" panose="020F0502020204030204" pitchFamily="34" charset="0"/>
                <a:ea typeface="Calibri" panose="020F0502020204030204" pitchFamily="34" charset="0"/>
                <a:cs typeface="Times New Roman" panose="02020603050405020304" pitchFamily="18" charset="0"/>
              </a:rPr>
              <a:t>Desire to fulfill our desire – we should desire to achieve abstinence.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Envy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kaw-naw</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to be (causatively make) zealous, that is, (in a bad sense) jealous or envious.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not have a zeal for what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“sinners,”</a:t>
            </a:r>
            <a:r>
              <a:rPr lang="en-US" dirty="0">
                <a:latin typeface="Calibri" panose="020F0502020204030204" pitchFamily="34" charset="0"/>
                <a:ea typeface="Calibri" panose="020F0502020204030204" pitchFamily="34" charset="0"/>
                <a:cs typeface="Times New Roman" panose="02020603050405020304" pitchFamily="18" charset="0"/>
              </a:rPr>
              <a:t> or the world are indulging in, and the pleasure they receive from such indulgence.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Also, many times the wicked prosper despite their indulgence in sin. </a:t>
            </a:r>
            <a:r>
              <a:rPr lang="en-US" b="1" dirty="0">
                <a:latin typeface="Calibri" panose="020F0502020204030204" pitchFamily="34" charset="0"/>
                <a:ea typeface="Calibri" panose="020F0502020204030204" pitchFamily="34" charset="0"/>
                <a:cs typeface="Times New Roman" panose="02020603050405020304" pitchFamily="18" charset="0"/>
              </a:rPr>
              <a:t>WE MUST NOT ENVY THEIR PROSPERITY.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As we follow God, we must understand the dissipation that is worldliness, and instead of envying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“sinners,”</a:t>
            </a:r>
            <a:r>
              <a:rPr lang="en-US" dirty="0">
                <a:latin typeface="Calibri" panose="020F0502020204030204" pitchFamily="34" charset="0"/>
                <a:ea typeface="Calibri" panose="020F0502020204030204" pitchFamily="34" charset="0"/>
                <a:cs typeface="Times New Roman" panose="02020603050405020304" pitchFamily="18" charset="0"/>
              </a:rPr>
              <a:t> direct such strong desire toward serving God.</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Do Not Envy the World</a:t>
            </a:r>
          </a:p>
          <a:p>
            <a:endParaRPr lang="en-US" dirty="0"/>
          </a:p>
        </p:txBody>
      </p:sp>
      <p:sp>
        <p:nvSpPr>
          <p:cNvPr id="4" name="Slide Number Placeholder 3"/>
          <p:cNvSpPr>
            <a:spLocks noGrp="1"/>
          </p:cNvSpPr>
          <p:nvPr>
            <p:ph type="sldNum" sz="quarter" idx="10"/>
          </p:nvPr>
        </p:nvSpPr>
        <p:spPr/>
        <p:txBody>
          <a:bodyPr/>
          <a:lstStyle/>
          <a:p>
            <a:fld id="{E34B84E5-D358-47C0-BC57-96F8C7B10EA8}" type="slidenum">
              <a:rPr lang="en-US" smtClean="0"/>
              <a:t>2</a:t>
            </a:fld>
            <a:endParaRPr lang="en-US"/>
          </a:p>
        </p:txBody>
      </p:sp>
    </p:spTree>
    <p:extLst>
      <p:ext uri="{BB962C8B-B14F-4D97-AF65-F5344CB8AC3E}">
        <p14:creationId xmlns:p14="http://schemas.microsoft.com/office/powerpoint/2010/main" val="3552512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Do Not Envy the World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Do not envy the world.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3:31-35</a:t>
            </a:r>
            <a:r>
              <a:rPr lang="en-US" dirty="0">
                <a:latin typeface="Calibri" panose="020F0502020204030204" pitchFamily="34" charset="0"/>
                <a:ea typeface="Calibri" panose="020F0502020204030204" pitchFamily="34" charset="0"/>
                <a:cs typeface="Times New Roman" panose="02020603050405020304" pitchFamily="18" charset="0"/>
              </a:rPr>
              <a:t> – The Lord’s command that we abstain from worldliness is a safeguard from a bitter end!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 NOT ENVY THEM! WHY?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 will not reward them, but punish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24:19-20</a:t>
            </a:r>
            <a:r>
              <a:rPr lang="en-US" dirty="0">
                <a:latin typeface="Calibri" panose="020F0502020204030204" pitchFamily="34" charset="0"/>
                <a:ea typeface="Calibri" panose="020F0502020204030204" pitchFamily="34" charset="0"/>
                <a:cs typeface="Times New Roman" panose="02020603050405020304" pitchFamily="18" charset="0"/>
              </a:rPr>
              <a:t> – There is a temptation put in our way by the adversary to grow hot with jealous anger toward the prosperous wicked.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must not allow ourselves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“fret”</a:t>
            </a:r>
            <a:r>
              <a:rPr lang="en-US" dirty="0">
                <a:latin typeface="Calibri" panose="020F0502020204030204" pitchFamily="34" charset="0"/>
                <a:ea typeface="Calibri" panose="020F0502020204030204" pitchFamily="34" charset="0"/>
                <a:cs typeface="Times New Roman" panose="02020603050405020304" pitchFamily="18" charset="0"/>
              </a:rPr>
              <a:t> because of sinners.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Fret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khaw</a:t>
            </a:r>
            <a:r>
              <a:rPr lang="en-US" dirty="0">
                <a:latin typeface="Calibri" panose="020F0502020204030204" pitchFamily="34" charset="0"/>
                <a:ea typeface="Calibri" panose="020F0502020204030204" pitchFamily="34" charset="0"/>
                <a:cs typeface="Times New Roman" panose="02020603050405020304" pitchFamily="18" charset="0"/>
              </a:rPr>
              <a:t>-raw'; to glow or grow warm; figuratively (usually) to blaze up, of anger, zeal, jealousy.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(v. 20)</a:t>
            </a:r>
            <a:r>
              <a:rPr lang="en-US" dirty="0">
                <a:latin typeface="Calibri" panose="020F0502020204030204" pitchFamily="34" charset="0"/>
                <a:ea typeface="Calibri" panose="020F0502020204030204" pitchFamily="34" charset="0"/>
                <a:cs typeface="Times New Roman" panose="02020603050405020304" pitchFamily="18" charset="0"/>
              </a:rPr>
              <a:t> – We must understand their seemingly glorious life is temporary.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anger aroused toward the ungodly because of the seeming prosperity in their lives as they pleasure in sin will lead us down a terrible path!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73:1-9</a:t>
            </a:r>
            <a:r>
              <a:rPr lang="en-US" dirty="0">
                <a:latin typeface="Calibri" panose="020F0502020204030204" pitchFamily="34" charset="0"/>
                <a:ea typeface="Calibri" panose="020F0502020204030204" pitchFamily="34" charset="0"/>
                <a:cs typeface="Times New Roman" panose="02020603050405020304" pitchFamily="18" charset="0"/>
              </a:rPr>
              <a:t> – The envy of the ungodly will cause us to stumble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Their prosperity is only for a while.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must understand there is a future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For surely there is a hereafter.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23:18</a:t>
            </a:r>
            <a:r>
              <a:rPr lang="en-US" dirty="0">
                <a:latin typeface="Calibri" panose="020F0502020204030204" pitchFamily="34" charset="0"/>
                <a:ea typeface="Calibri" panose="020F0502020204030204" pitchFamily="34" charset="0"/>
                <a:cs typeface="Times New Roman" panose="02020603050405020304" pitchFamily="18" charset="0"/>
              </a:rPr>
              <a:t> – Remember, there is a hereafter – something the world does not keep in mind.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Hereafter</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akh-ar-eeth</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the last or end, </a:t>
            </a:r>
            <a:r>
              <a:rPr lang="en-US" b="1" dirty="0">
                <a:latin typeface="Calibri" panose="020F0502020204030204" pitchFamily="34" charset="0"/>
                <a:ea typeface="Calibri" panose="020F0502020204030204" pitchFamily="34" charset="0"/>
                <a:cs typeface="Times New Roman" panose="02020603050405020304" pitchFamily="18" charset="0"/>
              </a:rPr>
              <a:t>hence the future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Their prosperity is in the present, but does not extend to the end, or future.</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light of the righteous rejoices, but the lamp of the wicked will be put out” (Proverbs 13:9).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How long does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“lamp”</a:t>
            </a:r>
            <a:r>
              <a:rPr lang="en-US" dirty="0">
                <a:latin typeface="Calibri" panose="020F0502020204030204" pitchFamily="34" charset="0"/>
                <a:ea typeface="Calibri" panose="020F0502020204030204" pitchFamily="34" charset="0"/>
                <a:cs typeface="Times New Roman" panose="02020603050405020304" pitchFamily="18" charset="0"/>
              </a:rPr>
              <a:t> (seeming glory) of the wicked last?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On this side of eternity, it burns bright, but it is extinguished in the end.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1:8-9</a:t>
            </a:r>
            <a:r>
              <a:rPr lang="en-US" dirty="0">
                <a:latin typeface="Calibri" panose="020F0502020204030204" pitchFamily="34" charset="0"/>
                <a:ea typeface="Calibri" panose="020F0502020204030204" pitchFamily="34" charset="0"/>
                <a:cs typeface="Times New Roman" panose="02020603050405020304" pitchFamily="18" charset="0"/>
              </a:rPr>
              <a:t> – We must not become shortsighted!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5-7</a:t>
            </a:r>
            <a:r>
              <a:rPr lang="en-US" dirty="0">
                <a:latin typeface="Calibri" panose="020F0502020204030204" pitchFamily="34" charset="0"/>
                <a:ea typeface="Calibri" panose="020F0502020204030204" pitchFamily="34" charset="0"/>
                <a:cs typeface="Times New Roman" panose="02020603050405020304" pitchFamily="18" charset="0"/>
              </a:rPr>
              <a:t> contains the command to grow in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“divine nature”</a:t>
            </a:r>
            <a:r>
              <a:rPr lang="en-US" dirty="0">
                <a:latin typeface="Calibri" panose="020F0502020204030204" pitchFamily="34" charset="0"/>
                <a:ea typeface="Calibri" panose="020F0502020204030204" pitchFamily="34" charset="0"/>
                <a:cs typeface="Times New Roman" panose="02020603050405020304" pitchFamily="18" charset="0"/>
              </a:rPr>
              <a:t> by adding to our initial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“faith.”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 Christian must continually grow in the Lord.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To envy the world is to neglect our growth, and shows a shortsightedness.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Shortsighted</a:t>
            </a:r>
            <a:r>
              <a:rPr lang="en-US" dirty="0">
                <a:latin typeface="Calibri" panose="020F0502020204030204" pitchFamily="34" charset="0"/>
                <a:ea typeface="Calibri" panose="020F0502020204030204" pitchFamily="34" charset="0"/>
                <a:cs typeface="Times New Roman" panose="02020603050405020304" pitchFamily="18" charset="0"/>
              </a:rPr>
              <a:t> – only seeing those things that are near, but neglecting the things that are far off.</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I.e. those who do not seek to grow in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“divine nature,”</a:t>
            </a:r>
            <a:r>
              <a:rPr lang="en-US" b="1" dirty="0">
                <a:latin typeface="Calibri" panose="020F0502020204030204" pitchFamily="34" charset="0"/>
                <a:ea typeface="Calibri" panose="020F0502020204030204" pitchFamily="34" charset="0"/>
                <a:cs typeface="Times New Roman" panose="02020603050405020304" pitchFamily="18" charset="0"/>
              </a:rPr>
              <a:t> but envy the world are only seeing the NOW and not the FUTURE that WILL COME!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must understand the folly of living for this life, fulfilling all pleasure, and prepare for the next life by living for the Lord!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Be Zealous for the Fear of the Lord</a:t>
            </a:r>
          </a:p>
          <a:p>
            <a:endParaRPr lang="en-US" dirty="0"/>
          </a:p>
        </p:txBody>
      </p:sp>
      <p:sp>
        <p:nvSpPr>
          <p:cNvPr id="4" name="Slide Number Placeholder 3"/>
          <p:cNvSpPr>
            <a:spLocks noGrp="1"/>
          </p:cNvSpPr>
          <p:nvPr>
            <p:ph type="sldNum" sz="quarter" idx="10"/>
          </p:nvPr>
        </p:nvSpPr>
        <p:spPr/>
        <p:txBody>
          <a:bodyPr/>
          <a:lstStyle/>
          <a:p>
            <a:fld id="{E34B84E5-D358-47C0-BC57-96F8C7B10EA8}" type="slidenum">
              <a:rPr lang="en-US" smtClean="0"/>
              <a:t>3</a:t>
            </a:fld>
            <a:endParaRPr lang="en-US"/>
          </a:p>
        </p:txBody>
      </p:sp>
    </p:spTree>
    <p:extLst>
      <p:ext uri="{BB962C8B-B14F-4D97-AF65-F5344CB8AC3E}">
        <p14:creationId xmlns:p14="http://schemas.microsoft.com/office/powerpoint/2010/main" val="2693498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Be Zealous for the Fear of the Lord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Be zealous for the fear of the Lord.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23:17</a:t>
            </a:r>
            <a:r>
              <a:rPr lang="en-US" dirty="0">
                <a:latin typeface="Calibri" panose="020F0502020204030204" pitchFamily="34" charset="0"/>
                <a:ea typeface="Calibri" panose="020F0502020204030204" pitchFamily="34" charset="0"/>
                <a:cs typeface="Times New Roman" panose="02020603050405020304" pitchFamily="18" charset="0"/>
              </a:rPr>
              <a:t> – Our strong desire should be for the service of God, not the way of sinners.</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 zealous”</a:t>
            </a:r>
            <a:r>
              <a:rPr lang="en-US" dirty="0">
                <a:latin typeface="Calibri" panose="020F0502020204030204" pitchFamily="34" charset="0"/>
                <a:ea typeface="Calibri" panose="020F0502020204030204" pitchFamily="34" charset="0"/>
                <a:cs typeface="Times New Roman" panose="02020603050405020304" pitchFamily="18" charset="0"/>
              </a:rPr>
              <a:t> – This is supplied by the translators. The text implies that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“envy,”</a:t>
            </a:r>
            <a:r>
              <a:rPr lang="en-US" dirty="0">
                <a:latin typeface="Calibri" panose="020F0502020204030204" pitchFamily="34" charset="0"/>
                <a:ea typeface="Calibri" panose="020F0502020204030204" pitchFamily="34" charset="0"/>
                <a:cs typeface="Times New Roman" panose="02020603050405020304" pitchFamily="18" charset="0"/>
              </a:rPr>
              <a:t> or zeal, should not be for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“sinners,”</a:t>
            </a:r>
            <a:r>
              <a:rPr lang="en-US" dirty="0">
                <a:latin typeface="Calibri" panose="020F0502020204030204" pitchFamily="34" charset="0"/>
                <a:ea typeface="Calibri" panose="020F0502020204030204" pitchFamily="34" charset="0"/>
                <a:cs typeface="Times New Roman" panose="02020603050405020304" pitchFamily="18" charset="0"/>
              </a:rPr>
              <a:t> but for the Lord.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Instead of wishing we could indulge in sin like the world, and prosper as they prosper now, our immense desire should be to SEE and TAKE ADVANTAGE OF every opportunity to serve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“Let us hear the conclusion of the whole matter: Fear God and keep His commandments, for this is man’s all. For God will bring every work into judgment, including every secret thing, whether good or evil” (Ecclesiastes 12:13-14).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Our entire purpose is to obey God – we should be ZEALOUS for those opportunities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“[Jesus] gave Himself for us…[to] purify for Himself His own special people, zealous for good works” (Titus 2:14).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We should not be seeking pleasure in this life, but seeking justification before God in the judgment to ensure eternal reward!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3:10-14</a:t>
            </a:r>
            <a:r>
              <a:rPr lang="en-US" dirty="0">
                <a:latin typeface="Calibri" panose="020F0502020204030204" pitchFamily="34" charset="0"/>
                <a:ea typeface="Calibri" panose="020F0502020204030204" pitchFamily="34" charset="0"/>
                <a:cs typeface="Times New Roman" panose="02020603050405020304" pitchFamily="18" charset="0"/>
              </a:rPr>
              <a:t> – The world and all it offers will be burned up, and we will be judged for how we lived our lives while on earth.</a:t>
            </a:r>
          </a:p>
          <a:p>
            <a:pPr marL="1143000" marR="0" lvl="2" indent="-228600">
              <a:lnSpc>
                <a:spcPct val="107000"/>
              </a:lnSpc>
              <a:spcBef>
                <a:spcPts val="0"/>
              </a:spcBef>
              <a:spcAft>
                <a:spcPts val="0"/>
              </a:spcAft>
              <a:buFont typeface="+mj-lt"/>
              <a:buAutoNum type="romanLcPeriod"/>
            </a:pPr>
            <a:r>
              <a:rPr lang="en-US"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11)</a:t>
            </a:r>
            <a:r>
              <a:rPr lang="en-US" dirty="0">
                <a:latin typeface="Calibri" panose="020F0502020204030204" pitchFamily="34" charset="0"/>
                <a:ea typeface="Calibri" panose="020F0502020204030204" pitchFamily="34" charset="0"/>
                <a:cs typeface="Times New Roman" panose="02020603050405020304" pitchFamily="18" charset="0"/>
              </a:rPr>
              <a:t> – This should cause us to live holy lives.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Because we know these things are coming, we should not be envying the world, but instead be ZEALOUS for justification before God.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2:15-17</a:t>
            </a:r>
            <a:r>
              <a:rPr lang="en-US" dirty="0">
                <a:latin typeface="Calibri" panose="020F0502020204030204" pitchFamily="34" charset="0"/>
                <a:ea typeface="Calibri" panose="020F0502020204030204" pitchFamily="34" charset="0"/>
                <a:cs typeface="Times New Roman" panose="02020603050405020304" pitchFamily="18" charset="0"/>
              </a:rPr>
              <a:t> – We must understand the world, and those who indulge in it will pass away.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are promised continuance of glory in abiding with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have a hope that will be realized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And your hope will not be cut off.</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37:37-38</a:t>
            </a:r>
            <a:r>
              <a:rPr lang="en-US" dirty="0">
                <a:latin typeface="Calibri" panose="020F0502020204030204" pitchFamily="34" charset="0"/>
                <a:ea typeface="Calibri" panose="020F0502020204030204" pitchFamily="34" charset="0"/>
                <a:cs typeface="Times New Roman" panose="02020603050405020304" pitchFamily="18" charset="0"/>
              </a:rPr>
              <a:t> – The wicked have no hope for a continuing and prosperous future, but the righteous do.</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a:t>
            </a:r>
            <a:r>
              <a:rPr lang="en-US" dirty="0">
                <a:latin typeface="Calibri" panose="020F0502020204030204" pitchFamily="34" charset="0"/>
                <a:ea typeface="Calibri" panose="020F0502020204030204" pitchFamily="34" charset="0"/>
                <a:cs typeface="Times New Roman" panose="02020603050405020304" pitchFamily="18" charset="0"/>
              </a:rPr>
              <a:t> – This Psalm illustrates exactly why we should not envy the ungodly, but should be zealous for the fear of the Lord.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Blessed</a:t>
            </a:r>
            <a:r>
              <a:rPr lang="en-US" dirty="0">
                <a:latin typeface="Calibri" panose="020F0502020204030204" pitchFamily="34" charset="0"/>
                <a:ea typeface="Calibri" panose="020F0502020204030204" pitchFamily="34" charset="0"/>
                <a:cs typeface="Times New Roman" panose="02020603050405020304" pitchFamily="18" charset="0"/>
              </a:rPr>
              <a:t> – supremely happy.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4-5)</a:t>
            </a:r>
            <a:r>
              <a:rPr lang="en-US" dirty="0">
                <a:latin typeface="Calibri" panose="020F0502020204030204" pitchFamily="34" charset="0"/>
                <a:ea typeface="Calibri" panose="020F0502020204030204" pitchFamily="34" charset="0"/>
                <a:cs typeface="Times New Roman" panose="02020603050405020304" pitchFamily="18" charset="0"/>
              </a:rPr>
              <a:t> – The ungodly will be cut off, and perish.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The one who is zealous for the fear of the Lord will be known by Him in the end.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8:18, 24-25, 28-29</a:t>
            </a:r>
            <a:r>
              <a:rPr lang="en-US" dirty="0">
                <a:latin typeface="Calibri" panose="020F0502020204030204" pitchFamily="34" charset="0"/>
                <a:ea typeface="Calibri" panose="020F0502020204030204" pitchFamily="34" charset="0"/>
                <a:cs typeface="Times New Roman" panose="02020603050405020304" pitchFamily="18" charset="0"/>
              </a:rPr>
              <a:t> – We have the hope for eternal glory in Christ Jesus our Lord, and that hope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“will not be cut off.”</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We suffer for Christ, but must understand the FUTURE GLORY outweighs the suffering. (</a:t>
            </a:r>
            <a:r>
              <a:rPr lang="en-US" b="1" dirty="0">
                <a:latin typeface="Calibri" panose="020F0502020204030204" pitchFamily="34" charset="0"/>
                <a:ea typeface="Calibri" panose="020F0502020204030204" pitchFamily="34" charset="0"/>
                <a:cs typeface="Times New Roman" panose="02020603050405020304" pitchFamily="18" charset="0"/>
              </a:rPr>
              <a:t>DON’T ENVY THE PROSPEROUS UNGODLY!)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24-25)</a:t>
            </a:r>
            <a:r>
              <a:rPr lang="en-US" dirty="0">
                <a:latin typeface="Calibri" panose="020F0502020204030204" pitchFamily="34" charset="0"/>
                <a:ea typeface="Calibri" panose="020F0502020204030204" pitchFamily="34" charset="0"/>
                <a:cs typeface="Times New Roman" panose="02020603050405020304" pitchFamily="18" charset="0"/>
              </a:rPr>
              <a:t> – It is called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“hope”</a:t>
            </a:r>
            <a:r>
              <a:rPr lang="en-US" dirty="0">
                <a:latin typeface="Calibri" panose="020F0502020204030204" pitchFamily="34" charset="0"/>
                <a:ea typeface="Calibri" panose="020F0502020204030204" pitchFamily="34" charset="0"/>
                <a:cs typeface="Times New Roman" panose="02020603050405020304" pitchFamily="18" charset="0"/>
              </a:rPr>
              <a:t> because we don’t have it yet. </a:t>
            </a:r>
            <a:r>
              <a:rPr lang="en-US" b="1" i="1" dirty="0">
                <a:latin typeface="Calibri" panose="020F0502020204030204" pitchFamily="34" charset="0"/>
                <a:ea typeface="Calibri" panose="020F0502020204030204" pitchFamily="34" charset="0"/>
                <a:cs typeface="Times New Roman" panose="02020603050405020304" pitchFamily="18" charset="0"/>
              </a:rPr>
              <a:t>Therefore, our ZEAL should be for the fear of the Lord, because we are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“eagerly”</a:t>
            </a:r>
            <a:r>
              <a:rPr lang="en-US" b="1" i="1" dirty="0">
                <a:latin typeface="Calibri" panose="020F0502020204030204" pitchFamily="34" charset="0"/>
                <a:ea typeface="Calibri" panose="020F0502020204030204" pitchFamily="34" charset="0"/>
                <a:cs typeface="Times New Roman" panose="02020603050405020304" pitchFamily="18" charset="0"/>
              </a:rPr>
              <a:t> waiting for the reward!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28-29)</a:t>
            </a:r>
            <a:r>
              <a:rPr lang="en-US" dirty="0">
                <a:latin typeface="Calibri" panose="020F0502020204030204" pitchFamily="34" charset="0"/>
                <a:ea typeface="Calibri" panose="020F0502020204030204" pitchFamily="34" charset="0"/>
                <a:cs typeface="Times New Roman" panose="02020603050405020304" pitchFamily="18" charset="0"/>
              </a:rPr>
              <a:t> – Everything we do in service for God will be rewarded – we will be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“glorified.”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our service to God we suffer, but the good outweighs the suffering.</a:t>
            </a:r>
          </a:p>
          <a:p>
            <a:pPr marL="1600200" marR="0" lvl="3" indent="-2286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He predestined us, called us, justified us, and we continue to live for Him knowing what comes next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whom He justified, these He also glorified.”</a:t>
            </a:r>
            <a:endParaRPr lang="en-US" dirty="0"/>
          </a:p>
        </p:txBody>
      </p:sp>
      <p:sp>
        <p:nvSpPr>
          <p:cNvPr id="4" name="Slide Number Placeholder 3"/>
          <p:cNvSpPr>
            <a:spLocks noGrp="1"/>
          </p:cNvSpPr>
          <p:nvPr>
            <p:ph type="sldNum" sz="quarter" idx="10"/>
          </p:nvPr>
        </p:nvSpPr>
        <p:spPr/>
        <p:txBody>
          <a:bodyPr/>
          <a:lstStyle/>
          <a:p>
            <a:fld id="{E34B84E5-D358-47C0-BC57-96F8C7B10EA8}" type="slidenum">
              <a:rPr lang="en-US" smtClean="0"/>
              <a:t>4</a:t>
            </a:fld>
            <a:endParaRPr lang="en-US"/>
          </a:p>
        </p:txBody>
      </p:sp>
    </p:spTree>
    <p:extLst>
      <p:ext uri="{BB962C8B-B14F-4D97-AF65-F5344CB8AC3E}">
        <p14:creationId xmlns:p14="http://schemas.microsoft.com/office/powerpoint/2010/main" val="1911895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our life lived for God we will have the temptation to be envious of the world.</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never lose perspective, knowing that the world has its reward now, and ours comes later.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 only this, but our reward is far greater than any other.</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For this reason, our strong desire – our zeal – should not be directed toward envy of the world, but toward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“fear of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34B84E5-D358-47C0-BC57-96F8C7B10EA8}" type="slidenum">
              <a:rPr lang="en-US" smtClean="0"/>
              <a:t>5</a:t>
            </a:fld>
            <a:endParaRPr lang="en-US"/>
          </a:p>
        </p:txBody>
      </p:sp>
    </p:spTree>
    <p:extLst>
      <p:ext uri="{BB962C8B-B14F-4D97-AF65-F5344CB8AC3E}">
        <p14:creationId xmlns:p14="http://schemas.microsoft.com/office/powerpoint/2010/main" val="2524005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8FDF2-3373-442C-B64E-4ED974B2E266}"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D0014-ACFD-4B6E-8461-25EF15D1346F}" type="slidenum">
              <a:rPr lang="en-US" smtClean="0"/>
              <a:t>‹#›</a:t>
            </a:fld>
            <a:endParaRPr lang="en-US"/>
          </a:p>
        </p:txBody>
      </p:sp>
    </p:spTree>
    <p:extLst>
      <p:ext uri="{BB962C8B-B14F-4D97-AF65-F5344CB8AC3E}">
        <p14:creationId xmlns:p14="http://schemas.microsoft.com/office/powerpoint/2010/main" val="308780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8FDF2-3373-442C-B64E-4ED974B2E266}"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D0014-ACFD-4B6E-8461-25EF15D1346F}" type="slidenum">
              <a:rPr lang="en-US" smtClean="0"/>
              <a:t>‹#›</a:t>
            </a:fld>
            <a:endParaRPr lang="en-US"/>
          </a:p>
        </p:txBody>
      </p:sp>
    </p:spTree>
    <p:extLst>
      <p:ext uri="{BB962C8B-B14F-4D97-AF65-F5344CB8AC3E}">
        <p14:creationId xmlns:p14="http://schemas.microsoft.com/office/powerpoint/2010/main" val="2284162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8FDF2-3373-442C-B64E-4ED974B2E266}"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D0014-ACFD-4B6E-8461-25EF15D1346F}" type="slidenum">
              <a:rPr lang="en-US" smtClean="0"/>
              <a:t>‹#›</a:t>
            </a:fld>
            <a:endParaRPr lang="en-US"/>
          </a:p>
        </p:txBody>
      </p:sp>
    </p:spTree>
    <p:extLst>
      <p:ext uri="{BB962C8B-B14F-4D97-AF65-F5344CB8AC3E}">
        <p14:creationId xmlns:p14="http://schemas.microsoft.com/office/powerpoint/2010/main" val="37179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8FDF2-3373-442C-B64E-4ED974B2E266}"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D0014-ACFD-4B6E-8461-25EF15D1346F}" type="slidenum">
              <a:rPr lang="en-US" smtClean="0"/>
              <a:t>‹#›</a:t>
            </a:fld>
            <a:endParaRPr lang="en-US"/>
          </a:p>
        </p:txBody>
      </p:sp>
    </p:spTree>
    <p:extLst>
      <p:ext uri="{BB962C8B-B14F-4D97-AF65-F5344CB8AC3E}">
        <p14:creationId xmlns:p14="http://schemas.microsoft.com/office/powerpoint/2010/main" val="339923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68FDF2-3373-442C-B64E-4ED974B2E266}"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D0014-ACFD-4B6E-8461-25EF15D1346F}" type="slidenum">
              <a:rPr lang="en-US" smtClean="0"/>
              <a:t>‹#›</a:t>
            </a:fld>
            <a:endParaRPr lang="en-US"/>
          </a:p>
        </p:txBody>
      </p:sp>
    </p:spTree>
    <p:extLst>
      <p:ext uri="{BB962C8B-B14F-4D97-AF65-F5344CB8AC3E}">
        <p14:creationId xmlns:p14="http://schemas.microsoft.com/office/powerpoint/2010/main" val="2177325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68FDF2-3373-442C-B64E-4ED974B2E266}" type="datetimeFigureOut">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D0014-ACFD-4B6E-8461-25EF15D1346F}" type="slidenum">
              <a:rPr lang="en-US" smtClean="0"/>
              <a:t>‹#›</a:t>
            </a:fld>
            <a:endParaRPr lang="en-US"/>
          </a:p>
        </p:txBody>
      </p:sp>
    </p:spTree>
    <p:extLst>
      <p:ext uri="{BB962C8B-B14F-4D97-AF65-F5344CB8AC3E}">
        <p14:creationId xmlns:p14="http://schemas.microsoft.com/office/powerpoint/2010/main" val="99485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8FDF2-3373-442C-B64E-4ED974B2E266}" type="datetimeFigureOut">
              <a:rPr lang="en-US" smtClean="0"/>
              <a:t>4/14/2017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FD0014-ACFD-4B6E-8461-25EF15D1346F}" type="slidenum">
              <a:rPr lang="en-US" smtClean="0"/>
              <a:t>‹#›</a:t>
            </a:fld>
            <a:endParaRPr lang="en-US"/>
          </a:p>
        </p:txBody>
      </p:sp>
    </p:spTree>
    <p:extLst>
      <p:ext uri="{BB962C8B-B14F-4D97-AF65-F5344CB8AC3E}">
        <p14:creationId xmlns:p14="http://schemas.microsoft.com/office/powerpoint/2010/main" val="406869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8FDF2-3373-442C-B64E-4ED974B2E266}" type="datetimeFigureOut">
              <a:rPr lang="en-US" smtClean="0"/>
              <a:t>4/14/2017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FD0014-ACFD-4B6E-8461-25EF15D1346F}" type="slidenum">
              <a:rPr lang="en-US" smtClean="0"/>
              <a:t>‹#›</a:t>
            </a:fld>
            <a:endParaRPr lang="en-US"/>
          </a:p>
        </p:txBody>
      </p:sp>
    </p:spTree>
    <p:extLst>
      <p:ext uri="{BB962C8B-B14F-4D97-AF65-F5344CB8AC3E}">
        <p14:creationId xmlns:p14="http://schemas.microsoft.com/office/powerpoint/2010/main" val="835336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8FDF2-3373-442C-B64E-4ED974B2E266}" type="datetimeFigureOut">
              <a:rPr lang="en-US" smtClean="0"/>
              <a:t>4/14/2017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FD0014-ACFD-4B6E-8461-25EF15D1346F}" type="slidenum">
              <a:rPr lang="en-US" smtClean="0"/>
              <a:t>‹#›</a:t>
            </a:fld>
            <a:endParaRPr lang="en-US"/>
          </a:p>
        </p:txBody>
      </p:sp>
    </p:spTree>
    <p:extLst>
      <p:ext uri="{BB962C8B-B14F-4D97-AF65-F5344CB8AC3E}">
        <p14:creationId xmlns:p14="http://schemas.microsoft.com/office/powerpoint/2010/main" val="2596722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68FDF2-3373-442C-B64E-4ED974B2E266}" type="datetimeFigureOut">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D0014-ACFD-4B6E-8461-25EF15D1346F}" type="slidenum">
              <a:rPr lang="en-US" smtClean="0"/>
              <a:t>‹#›</a:t>
            </a:fld>
            <a:endParaRPr lang="en-US"/>
          </a:p>
        </p:txBody>
      </p:sp>
    </p:spTree>
    <p:extLst>
      <p:ext uri="{BB962C8B-B14F-4D97-AF65-F5344CB8AC3E}">
        <p14:creationId xmlns:p14="http://schemas.microsoft.com/office/powerpoint/2010/main" val="2056825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68FDF2-3373-442C-B64E-4ED974B2E266}" type="datetimeFigureOut">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D0014-ACFD-4B6E-8461-25EF15D1346F}" type="slidenum">
              <a:rPr lang="en-US" smtClean="0"/>
              <a:t>‹#›</a:t>
            </a:fld>
            <a:endParaRPr lang="en-US"/>
          </a:p>
        </p:txBody>
      </p:sp>
    </p:spTree>
    <p:extLst>
      <p:ext uri="{BB962C8B-B14F-4D97-AF65-F5344CB8AC3E}">
        <p14:creationId xmlns:p14="http://schemas.microsoft.com/office/powerpoint/2010/main" val="3583449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8FDF2-3373-442C-B64E-4ED974B2E266}" type="datetimeFigureOut">
              <a:rPr lang="en-US" smtClean="0"/>
              <a:t>4/14/2017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D0014-ACFD-4B6E-8461-25EF15D1346F}" type="slidenum">
              <a:rPr lang="en-US" smtClean="0"/>
              <a:t>‹#›</a:t>
            </a:fld>
            <a:endParaRPr lang="en-US"/>
          </a:p>
        </p:txBody>
      </p:sp>
    </p:spTree>
    <p:extLst>
      <p:ext uri="{BB962C8B-B14F-4D97-AF65-F5344CB8AC3E}">
        <p14:creationId xmlns:p14="http://schemas.microsoft.com/office/powerpoint/2010/main" val="211330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6714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6996" t="1279" r="18963"/>
          <a:stretch/>
        </p:blipFill>
        <p:spPr>
          <a:xfrm>
            <a:off x="20" y="10"/>
            <a:ext cx="9143980" cy="6857990"/>
          </a:xfrm>
          <a:prstGeom prst="rect">
            <a:avLst/>
          </a:prstGeom>
        </p:spPr>
      </p:pic>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3764613"/>
            <a:ext cx="4107942" cy="225621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0059" y="4273756"/>
            <a:ext cx="3458199" cy="1206776"/>
          </a:xfrm>
        </p:spPr>
        <p:txBody>
          <a:bodyPr>
            <a:noAutofit/>
          </a:bodyPr>
          <a:lstStyle/>
          <a:p>
            <a:r>
              <a:rPr lang="en-US" sz="5400" dirty="0">
                <a:latin typeface="Chiller" panose="04020404031007020602" pitchFamily="82" charset="0"/>
              </a:rPr>
              <a:t>Do Not Envy the World</a:t>
            </a:r>
          </a:p>
        </p:txBody>
      </p:sp>
      <p:sp>
        <p:nvSpPr>
          <p:cNvPr id="3" name="Subtitle 2"/>
          <p:cNvSpPr>
            <a:spLocks noGrp="1"/>
          </p:cNvSpPr>
          <p:nvPr>
            <p:ph type="subTitle" idx="1"/>
          </p:nvPr>
        </p:nvSpPr>
        <p:spPr>
          <a:xfrm>
            <a:off x="480059" y="5374517"/>
            <a:ext cx="3458200" cy="713464"/>
          </a:xfrm>
        </p:spPr>
        <p:txBody>
          <a:bodyPr>
            <a:normAutofit/>
          </a:bodyPr>
          <a:lstStyle/>
          <a:p>
            <a:r>
              <a:rPr lang="en-US" sz="2800" i="1" dirty="0"/>
              <a:t>Proverbs 23:17-18</a:t>
            </a:r>
          </a:p>
        </p:txBody>
      </p:sp>
    </p:spTree>
    <p:extLst>
      <p:ext uri="{BB962C8B-B14F-4D97-AF65-F5344CB8AC3E}">
        <p14:creationId xmlns:p14="http://schemas.microsoft.com/office/powerpoint/2010/main" val="12395952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6911"/>
          <a:stretch/>
        </p:blipFill>
        <p:spPr>
          <a:xfrm>
            <a:off x="5553634" y="4756785"/>
            <a:ext cx="3966883" cy="2397050"/>
          </a:xfrm>
          <a:prstGeom prst="rect">
            <a:avLst/>
          </a:prstGeom>
          <a:effectLst>
            <a:softEdge rad="368300"/>
          </a:effectLst>
        </p:spPr>
      </p:pic>
      <p:sp>
        <p:nvSpPr>
          <p:cNvPr id="2" name="Title 1"/>
          <p:cNvSpPr>
            <a:spLocks noGrp="1"/>
          </p:cNvSpPr>
          <p:nvPr>
            <p:ph type="title"/>
          </p:nvPr>
        </p:nvSpPr>
        <p:spPr>
          <a:xfrm>
            <a:off x="628650" y="630166"/>
            <a:ext cx="7886700" cy="1325563"/>
          </a:xfrm>
        </p:spPr>
        <p:txBody>
          <a:bodyPr>
            <a:normAutofit/>
          </a:bodyPr>
          <a:lstStyle/>
          <a:p>
            <a:pPr algn="ctr"/>
            <a:r>
              <a:rPr lang="en-US" sz="8000" dirty="0">
                <a:solidFill>
                  <a:schemeClr val="bg1"/>
                </a:solidFill>
                <a:latin typeface="Chiller" panose="04020404031007020602" pitchFamily="82" charset="0"/>
              </a:rPr>
              <a:t>Do Not Envy the World</a:t>
            </a:r>
          </a:p>
        </p:txBody>
      </p:sp>
      <p:sp>
        <p:nvSpPr>
          <p:cNvPr id="3" name="Content Placeholder 2"/>
          <p:cNvSpPr>
            <a:spLocks noGrp="1"/>
          </p:cNvSpPr>
          <p:nvPr>
            <p:ph idx="1"/>
          </p:nvPr>
        </p:nvSpPr>
        <p:spPr>
          <a:xfrm>
            <a:off x="628650" y="1825625"/>
            <a:ext cx="7886700" cy="4351338"/>
          </a:xfrm>
        </p:spPr>
        <p:txBody>
          <a:bodyPr/>
          <a:lstStyle/>
          <a:p>
            <a:pPr marL="0" indent="0" algn="ctr">
              <a:buNone/>
            </a:pPr>
            <a:endParaRPr lang="en-US" sz="2000" b="1" dirty="0">
              <a:solidFill>
                <a:schemeClr val="bg1"/>
              </a:solidFill>
            </a:endParaRPr>
          </a:p>
          <a:p>
            <a:pPr marL="0" indent="0" algn="ctr">
              <a:buNone/>
            </a:pPr>
            <a:r>
              <a:rPr lang="en-US" sz="4000" b="1" dirty="0">
                <a:solidFill>
                  <a:schemeClr val="bg1"/>
                </a:solidFill>
              </a:rPr>
              <a:t>Do not envy the world.</a:t>
            </a:r>
          </a:p>
          <a:p>
            <a:pPr marL="0" indent="0" algn="ctr">
              <a:buNone/>
            </a:pPr>
            <a:r>
              <a:rPr lang="en-US" sz="3600" i="1" dirty="0">
                <a:solidFill>
                  <a:schemeClr val="bg1"/>
                </a:solidFill>
              </a:rPr>
              <a:t>– Proverbs 3:31-35; 24:19-20;                  Psalm 73:1-9 –</a:t>
            </a:r>
          </a:p>
          <a:p>
            <a:pPr marL="0" indent="0" algn="ctr">
              <a:buNone/>
            </a:pPr>
            <a:r>
              <a:rPr lang="en-US" sz="4000" b="1" dirty="0">
                <a:solidFill>
                  <a:schemeClr val="bg1"/>
                </a:solidFill>
              </a:rPr>
              <a:t>For surely there is a hereafter.</a:t>
            </a:r>
          </a:p>
          <a:p>
            <a:pPr marL="0" indent="0" algn="ctr">
              <a:buNone/>
            </a:pPr>
            <a:r>
              <a:rPr lang="en-US" sz="3600" i="1" dirty="0">
                <a:solidFill>
                  <a:schemeClr val="bg1"/>
                </a:solidFill>
              </a:rPr>
              <a:t>– Proverbs 23:18; 13:9;                                2 Peter 1:8-9 –</a:t>
            </a:r>
          </a:p>
        </p:txBody>
      </p:sp>
    </p:spTree>
    <p:extLst>
      <p:ext uri="{BB962C8B-B14F-4D97-AF65-F5344CB8AC3E}">
        <p14:creationId xmlns:p14="http://schemas.microsoft.com/office/powerpoint/2010/main" val="3089752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6911"/>
          <a:stretch/>
        </p:blipFill>
        <p:spPr>
          <a:xfrm>
            <a:off x="5553634" y="4756785"/>
            <a:ext cx="3966883" cy="2397050"/>
          </a:xfrm>
          <a:prstGeom prst="rect">
            <a:avLst/>
          </a:prstGeom>
          <a:effectLst>
            <a:softEdge rad="368300"/>
          </a:effectLst>
        </p:spPr>
      </p:pic>
      <p:sp>
        <p:nvSpPr>
          <p:cNvPr id="2" name="Title 1"/>
          <p:cNvSpPr>
            <a:spLocks noGrp="1"/>
          </p:cNvSpPr>
          <p:nvPr>
            <p:ph type="title"/>
          </p:nvPr>
        </p:nvSpPr>
        <p:spPr>
          <a:xfrm>
            <a:off x="628650" y="630166"/>
            <a:ext cx="7886700" cy="1325563"/>
          </a:xfrm>
        </p:spPr>
        <p:txBody>
          <a:bodyPr>
            <a:normAutofit fontScale="90000"/>
          </a:bodyPr>
          <a:lstStyle/>
          <a:p>
            <a:pPr algn="ctr"/>
            <a:r>
              <a:rPr lang="en-US" sz="8000" dirty="0">
                <a:solidFill>
                  <a:schemeClr val="bg1"/>
                </a:solidFill>
                <a:latin typeface="Chiller" panose="04020404031007020602" pitchFamily="82" charset="0"/>
              </a:rPr>
              <a:t>Be Zealous for the Fear of the Lord</a:t>
            </a:r>
          </a:p>
        </p:txBody>
      </p:sp>
      <p:sp>
        <p:nvSpPr>
          <p:cNvPr id="3" name="Content Placeholder 2"/>
          <p:cNvSpPr>
            <a:spLocks noGrp="1"/>
          </p:cNvSpPr>
          <p:nvPr>
            <p:ph idx="1"/>
          </p:nvPr>
        </p:nvSpPr>
        <p:spPr>
          <a:xfrm>
            <a:off x="628650" y="1825625"/>
            <a:ext cx="7886700" cy="4351338"/>
          </a:xfrm>
        </p:spPr>
        <p:txBody>
          <a:bodyPr/>
          <a:lstStyle/>
          <a:p>
            <a:pPr marL="0" indent="0" algn="ctr">
              <a:buNone/>
            </a:pPr>
            <a:endParaRPr lang="en-US" sz="2000" b="1" dirty="0">
              <a:solidFill>
                <a:schemeClr val="bg1"/>
              </a:solidFill>
            </a:endParaRPr>
          </a:p>
          <a:p>
            <a:pPr marL="0" indent="0" algn="ctr">
              <a:buNone/>
            </a:pPr>
            <a:r>
              <a:rPr lang="en-US" sz="4000" b="1" dirty="0">
                <a:solidFill>
                  <a:schemeClr val="bg1"/>
                </a:solidFill>
              </a:rPr>
              <a:t>Be zealous for the fear of the Lord.</a:t>
            </a:r>
          </a:p>
          <a:p>
            <a:pPr marL="0" indent="0" algn="ctr">
              <a:buNone/>
            </a:pPr>
            <a:r>
              <a:rPr lang="en-US" sz="3600" i="1" dirty="0">
                <a:solidFill>
                  <a:schemeClr val="bg1"/>
                </a:solidFill>
              </a:rPr>
              <a:t>– Proverbs 23:17; Ecclesiastes 12:13-14;  2 Peter 3:10-14; 1 John 2:15-17 –</a:t>
            </a:r>
          </a:p>
          <a:p>
            <a:pPr marL="0" indent="0" algn="ctr">
              <a:buNone/>
            </a:pPr>
            <a:r>
              <a:rPr lang="en-US" sz="4000" b="1" dirty="0">
                <a:solidFill>
                  <a:schemeClr val="bg1"/>
                </a:solidFill>
              </a:rPr>
              <a:t>And your hope will not be cut off.</a:t>
            </a:r>
          </a:p>
          <a:p>
            <a:pPr marL="0" indent="0" algn="ctr">
              <a:buNone/>
            </a:pPr>
            <a:r>
              <a:rPr lang="en-US" sz="3600" i="1" dirty="0">
                <a:solidFill>
                  <a:schemeClr val="bg1"/>
                </a:solidFill>
              </a:rPr>
              <a:t>– Psalm 37:37-38; 1; </a:t>
            </a:r>
          </a:p>
          <a:p>
            <a:pPr marL="0" indent="0">
              <a:buNone/>
            </a:pPr>
            <a:r>
              <a:rPr lang="en-US" sz="3600" i="1" dirty="0">
                <a:solidFill>
                  <a:schemeClr val="bg1"/>
                </a:solidFill>
              </a:rPr>
              <a:t>      Romans 8:18, 24-25, 28-29 –</a:t>
            </a:r>
          </a:p>
        </p:txBody>
      </p:sp>
    </p:spTree>
    <p:extLst>
      <p:ext uri="{BB962C8B-B14F-4D97-AF65-F5344CB8AC3E}">
        <p14:creationId xmlns:p14="http://schemas.microsoft.com/office/powerpoint/2010/main" val="1876298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6996" t="1279" r="18963"/>
          <a:stretch/>
        </p:blipFill>
        <p:spPr>
          <a:xfrm>
            <a:off x="20" y="10"/>
            <a:ext cx="9143980" cy="6857990"/>
          </a:xfrm>
          <a:prstGeom prst="rect">
            <a:avLst/>
          </a:prstGeom>
        </p:spPr>
      </p:pic>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3764613"/>
            <a:ext cx="4107942" cy="225621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0059" y="4273756"/>
            <a:ext cx="3458199" cy="1206776"/>
          </a:xfrm>
        </p:spPr>
        <p:txBody>
          <a:bodyPr>
            <a:noAutofit/>
          </a:bodyPr>
          <a:lstStyle/>
          <a:p>
            <a:r>
              <a:rPr lang="en-US" sz="5400" dirty="0">
                <a:latin typeface="Chiller" panose="04020404031007020602" pitchFamily="82" charset="0"/>
              </a:rPr>
              <a:t>Do Not Envy the World</a:t>
            </a:r>
          </a:p>
        </p:txBody>
      </p:sp>
      <p:sp>
        <p:nvSpPr>
          <p:cNvPr id="3" name="Subtitle 2"/>
          <p:cNvSpPr>
            <a:spLocks noGrp="1"/>
          </p:cNvSpPr>
          <p:nvPr>
            <p:ph type="subTitle" idx="1"/>
          </p:nvPr>
        </p:nvSpPr>
        <p:spPr>
          <a:xfrm>
            <a:off x="480059" y="5374517"/>
            <a:ext cx="3458200" cy="713464"/>
          </a:xfrm>
        </p:spPr>
        <p:txBody>
          <a:bodyPr>
            <a:normAutofit/>
          </a:bodyPr>
          <a:lstStyle/>
          <a:p>
            <a:r>
              <a:rPr lang="en-US" sz="2800" i="1" dirty="0"/>
              <a:t>Proverbs 23:17-18</a:t>
            </a:r>
          </a:p>
        </p:txBody>
      </p:sp>
    </p:spTree>
    <p:extLst>
      <p:ext uri="{BB962C8B-B14F-4D97-AF65-F5344CB8AC3E}">
        <p14:creationId xmlns:p14="http://schemas.microsoft.com/office/powerpoint/2010/main" val="35226467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1501</Words>
  <Application>Microsoft Office PowerPoint</Application>
  <PresentationFormat>On-screen Show (4:3)</PresentationFormat>
  <Paragraphs>94</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Chiller</vt:lpstr>
      <vt:lpstr>Times New Roman</vt:lpstr>
      <vt:lpstr>Wingdings</vt:lpstr>
      <vt:lpstr>Office Theme</vt:lpstr>
      <vt:lpstr>PowerPoint Presentation</vt:lpstr>
      <vt:lpstr>Do Not Envy the World</vt:lpstr>
      <vt:lpstr>Do Not Envy the World</vt:lpstr>
      <vt:lpstr>Be Zealous for the Fear of the Lord</vt:lpstr>
      <vt:lpstr>Do Not Envy the World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8</cp:revision>
  <dcterms:created xsi:type="dcterms:W3CDTF">2017-04-14T19:18:41Z</dcterms:created>
  <dcterms:modified xsi:type="dcterms:W3CDTF">2017-04-14T22:42:53Z</dcterms:modified>
</cp:coreProperties>
</file>