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8" r:id="rId2"/>
    <p:sldId id="256" r:id="rId3"/>
    <p:sldId id="257"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78"/>
      </p:cViewPr>
      <p:guideLst/>
    </p:cSldViewPr>
  </p:slideViewPr>
  <p:notesTextViewPr>
    <p:cViewPr>
      <p:scale>
        <a:sx n="1" d="1"/>
        <a:sy n="1" d="1"/>
      </p:scale>
      <p:origin x="0" y="0"/>
    </p:cViewPr>
  </p:notesTextViewPr>
  <p:notesViewPr>
    <p:cSldViewPr snapToGrid="0">
      <p:cViewPr varScale="1">
        <p:scale>
          <a:sx n="52" d="100"/>
          <a:sy n="52" d="100"/>
        </p:scale>
        <p:origin x="294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1E62-56CF-4473-BCE8-47DA0DA1028F}" type="datetimeFigureOut">
              <a:rPr lang="en-US" smtClean="0"/>
              <a:t>4/16/2017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8EF6C-E0AF-4454-BA2D-A0CBAB1C2EAC}" type="slidenum">
              <a:rPr lang="en-US" smtClean="0"/>
              <a:t>‹#›</a:t>
            </a:fld>
            <a:endParaRPr lang="en-US"/>
          </a:p>
        </p:txBody>
      </p:sp>
    </p:spTree>
    <p:extLst>
      <p:ext uri="{BB962C8B-B14F-4D97-AF65-F5344CB8AC3E}">
        <p14:creationId xmlns:p14="http://schemas.microsoft.com/office/powerpoint/2010/main" val="214161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Joseph Opens the Storehouses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Genesis 41:56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After 7 years of plentiful harvest in Egypt, the Egyptians and surrounding countries became victims of a severe famine.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Egyptians had wisely stored away grain during the years of plenty in preparation for such a famine.</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56-57)</a:t>
            </a:r>
            <a:r>
              <a:rPr lang="en-US" dirty="0">
                <a:latin typeface="Calibri" panose="020F0502020204030204" pitchFamily="34" charset="0"/>
                <a:ea typeface="Calibri" panose="020F0502020204030204" pitchFamily="34" charset="0"/>
                <a:cs typeface="Times New Roman" panose="02020603050405020304" pitchFamily="18" charset="0"/>
              </a:rPr>
              <a:t> – Joseph, only second to Pharaoh in Egypt, opened the storehouses full of grain for the Egyptians, and for the surrounding countries.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was an incredible act of provision for the Egyptians, through the providence of God for the Israelites, and even to the surrounding nations.</a:t>
            </a:r>
          </a:p>
          <a:p>
            <a:pPr marL="742950" marR="0" lvl="1" indent="-285750">
              <a:lnSpc>
                <a:spcPct val="107000"/>
              </a:lnSpc>
              <a:spcBef>
                <a:spcPts val="0"/>
              </a:spcBef>
              <a:spcAft>
                <a:spcPts val="0"/>
              </a:spcAft>
              <a:buFont typeface="+mj-lt"/>
              <a:buAutoNum type="alphaLcPeriod"/>
            </a:pPr>
            <a:r>
              <a:rPr lang="en-US" u="sng" dirty="0">
                <a:latin typeface="Calibri" panose="020F0502020204030204" pitchFamily="34" charset="0"/>
                <a:ea typeface="Calibri" panose="020F0502020204030204" pitchFamily="34" charset="0"/>
                <a:cs typeface="Times New Roman" panose="02020603050405020304" pitchFamily="18" charset="0"/>
              </a:rPr>
              <a:t>This was ultimately a product of God’s providence which was one of many events to fulfill the promise made to Abraham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you all the families of the earth shall be blessed” (Genesis 12:3).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Joseph Opens the Storehouses</a:t>
            </a:r>
          </a:p>
          <a:p>
            <a:endParaRPr lang="en-US" dirty="0"/>
          </a:p>
        </p:txBody>
      </p:sp>
      <p:sp>
        <p:nvSpPr>
          <p:cNvPr id="4" name="Slide Number Placeholder 3"/>
          <p:cNvSpPr>
            <a:spLocks noGrp="1"/>
          </p:cNvSpPr>
          <p:nvPr>
            <p:ph type="sldNum" sz="quarter" idx="10"/>
          </p:nvPr>
        </p:nvSpPr>
        <p:spPr/>
        <p:txBody>
          <a:bodyPr/>
          <a:lstStyle/>
          <a:p>
            <a:fld id="{61A8EF6C-E0AF-4454-BA2D-A0CBAB1C2EAC}" type="slidenum">
              <a:rPr lang="en-US" smtClean="0"/>
              <a:t>2</a:t>
            </a:fld>
            <a:endParaRPr lang="en-US"/>
          </a:p>
        </p:txBody>
      </p:sp>
    </p:spTree>
    <p:extLst>
      <p:ext uri="{BB962C8B-B14F-4D97-AF65-F5344CB8AC3E}">
        <p14:creationId xmlns:p14="http://schemas.microsoft.com/office/powerpoint/2010/main" val="389553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Joseph Opens the Storehouses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Prisoner’s Dreams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Joseph rose to power in Potiphar’s house, then in the prison in which he was placed after being falsely accused by Potiphar’s wife.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Pharaoh’s butler and baker were both put in prison – They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“offended their lord, the king of Egypt” (40:1).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Both had dreams, and were sad, for there was no interpreter.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Joseph interpreted their dreams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interpretations belong to God” (40:8b)?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Baker’s dream interpretation</a:t>
            </a:r>
            <a:r>
              <a:rPr lang="en-US" dirty="0">
                <a:latin typeface="Calibri" panose="020F0502020204030204" pitchFamily="34" charset="0"/>
                <a:ea typeface="Calibri" panose="020F0502020204030204" pitchFamily="34" charset="0"/>
                <a:cs typeface="Times New Roman" panose="02020603050405020304" pitchFamily="18" charset="0"/>
              </a:rPr>
              <a:t> – He would be executed.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Butler’s dream interpretation </a:t>
            </a:r>
            <a:r>
              <a:rPr lang="en-US" dirty="0">
                <a:latin typeface="Calibri" panose="020F0502020204030204" pitchFamily="34" charset="0"/>
                <a:ea typeface="Calibri" panose="020F0502020204030204" pitchFamily="34" charset="0"/>
                <a:cs typeface="Times New Roman" panose="02020603050405020304" pitchFamily="18" charset="0"/>
              </a:rPr>
              <a:t>– He would be restored to his previous position as Pharaoh’s butler. </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(40:14-15)</a:t>
            </a:r>
            <a:r>
              <a:rPr lang="en-US" dirty="0">
                <a:latin typeface="Calibri" panose="020F0502020204030204" pitchFamily="34" charset="0"/>
                <a:ea typeface="Calibri" panose="020F0502020204030204" pitchFamily="34" charset="0"/>
                <a:cs typeface="Times New Roman" panose="02020603050405020304" pitchFamily="18" charset="0"/>
              </a:rPr>
              <a:t> – Joseph told the butler to remember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(40:23)</a:t>
            </a:r>
            <a:r>
              <a:rPr lang="en-US" dirty="0">
                <a:latin typeface="Calibri" panose="020F0502020204030204" pitchFamily="34" charset="0"/>
                <a:ea typeface="Calibri" panose="020F0502020204030204" pitchFamily="34" charset="0"/>
                <a:cs typeface="Times New Roman" panose="02020603050405020304" pitchFamily="18" charset="0"/>
              </a:rPr>
              <a:t> – The butler did not remember him.</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Pharaoh’s Dreams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Pharaoh had two dreams, which Joseph would later note were concerning the same thing.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7 fine and fat cows are eaten by 7 ugly and gaunt cows.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7 plump and good heads of grain devoured by 7 thin and blighted heads of grain.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(41:8)</a:t>
            </a:r>
            <a:r>
              <a:rPr lang="en-US" dirty="0">
                <a:latin typeface="Calibri" panose="020F0502020204030204" pitchFamily="34" charset="0"/>
                <a:ea typeface="Calibri" panose="020F0502020204030204" pitchFamily="34" charset="0"/>
                <a:cs typeface="Times New Roman" panose="02020603050405020304" pitchFamily="18" charset="0"/>
              </a:rPr>
              <a:t> – Pharaoh sought the interpretations, but none could interpret.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(41:9-13)</a:t>
            </a:r>
            <a:r>
              <a:rPr lang="en-US" dirty="0">
                <a:latin typeface="Calibri" panose="020F0502020204030204" pitchFamily="34" charset="0"/>
                <a:ea typeface="Calibri" panose="020F0502020204030204" pitchFamily="34" charset="0"/>
                <a:cs typeface="Times New Roman" panose="02020603050405020304" pitchFamily="18" charset="0"/>
              </a:rPr>
              <a:t> – The Butler remembered Joseph, and told Pharaoh about him.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Pharaoh called for Joseph, and Joseph interpreted Pharaoh’s dreams – 1 interpretation for both combined.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7 cows and heads of grain are years – 7 plentiful years, 7 years of famine.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years of plenty would be forgotten when the years of famine arrived.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Joseph’s Rise to Power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(41:33-36)</a:t>
            </a:r>
            <a:r>
              <a:rPr lang="en-US" dirty="0">
                <a:latin typeface="Calibri" panose="020F0502020204030204" pitchFamily="34" charset="0"/>
                <a:ea typeface="Calibri" panose="020F0502020204030204" pitchFamily="34" charset="0"/>
                <a:cs typeface="Times New Roman" panose="02020603050405020304" pitchFamily="18" charset="0"/>
              </a:rPr>
              <a:t> – Joseph’s advice to Pharaoh.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(41:37-41)</a:t>
            </a:r>
            <a:r>
              <a:rPr lang="en-US" dirty="0">
                <a:latin typeface="Calibri" panose="020F0502020204030204" pitchFamily="34" charset="0"/>
                <a:ea typeface="Calibri" panose="020F0502020204030204" pitchFamily="34" charset="0"/>
                <a:cs typeface="Times New Roman" panose="02020603050405020304" pitchFamily="18" charset="0"/>
              </a:rPr>
              <a:t> – Pharaoh puts Joseph into a position of authority.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(41:53-57)</a:t>
            </a:r>
            <a:r>
              <a:rPr lang="en-US" dirty="0">
                <a:latin typeface="Calibri" panose="020F0502020204030204" pitchFamily="34" charset="0"/>
                <a:ea typeface="Calibri" panose="020F0502020204030204" pitchFamily="34" charset="0"/>
                <a:cs typeface="Times New Roman" panose="02020603050405020304" pitchFamily="18" charset="0"/>
              </a:rPr>
              <a:t> – Egypt, under Joseph’s command, stored grain during the 7 plentiful years</a:t>
            </a:r>
            <a:r>
              <a:rPr lang="en-US" b="1" dirty="0">
                <a:latin typeface="Calibri" panose="020F0502020204030204" pitchFamily="34" charset="0"/>
                <a:ea typeface="Calibri" panose="020F0502020204030204" pitchFamily="34" charset="0"/>
                <a:cs typeface="Times New Roman" panose="02020603050405020304" pitchFamily="18" charset="0"/>
              </a:rPr>
              <a:t>. Then years of famine came, and Joseph opened the storehouses providing sustenance for Egypt, and all surrounding countries affected by the famine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Provision for Israel (Genesis 50:19-21, 24)</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famine brought the sons of Jacob, Joseph’s brothers who sold him as a slave, and eventually Jacob himself, and all their families to Egypt. (</a:t>
            </a:r>
            <a:r>
              <a:rPr lang="en-US" b="1" i="1" dirty="0">
                <a:latin typeface="Calibri" panose="020F0502020204030204" pitchFamily="34" charset="0"/>
                <a:ea typeface="Calibri" panose="020F0502020204030204" pitchFamily="34" charset="0"/>
                <a:cs typeface="Times New Roman" panose="02020603050405020304" pitchFamily="18" charset="0"/>
              </a:rPr>
              <a:t>By the providence of God through several events.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(50:19-21, 24)</a:t>
            </a:r>
            <a:r>
              <a:rPr lang="en-US" dirty="0">
                <a:latin typeface="Calibri" panose="020F0502020204030204" pitchFamily="34" charset="0"/>
                <a:ea typeface="Calibri" panose="020F0502020204030204" pitchFamily="34" charset="0"/>
                <a:cs typeface="Times New Roman" panose="02020603050405020304" pitchFamily="18" charset="0"/>
              </a:rPr>
              <a:t> – Joseph’s brothers were anticipating the evil Joseph would repay them after Jacob’s death, but Joseph explained that this was by the providence of God.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Israelites were brought into Egypt.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would grow into a great nation in Egypt.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would eventually deliver them out of oppression, showing His power, and showing Himself to be their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All of this would ultimately lead to the Christ through the nation of Israel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you all the families of the earth shall be blessed” (Genesis 12:3)</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Let us notice some connections between Joseph opening the storehouses of grain to provide for Egypt, Israel, and all nations, and Jesus opening the storehouse of grace for all the nations of the earth to receive.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Joseph Opened the Storehouses by His Authority</a:t>
            </a:r>
          </a:p>
          <a:p>
            <a:endParaRPr lang="en-US" dirty="0"/>
          </a:p>
        </p:txBody>
      </p:sp>
      <p:sp>
        <p:nvSpPr>
          <p:cNvPr id="4" name="Slide Number Placeholder 3"/>
          <p:cNvSpPr>
            <a:spLocks noGrp="1"/>
          </p:cNvSpPr>
          <p:nvPr>
            <p:ph type="sldNum" sz="quarter" idx="10"/>
          </p:nvPr>
        </p:nvSpPr>
        <p:spPr/>
        <p:txBody>
          <a:bodyPr/>
          <a:lstStyle/>
          <a:p>
            <a:fld id="{61A8EF6C-E0AF-4454-BA2D-A0CBAB1C2EAC}" type="slidenum">
              <a:rPr lang="en-US" smtClean="0"/>
              <a:t>3</a:t>
            </a:fld>
            <a:endParaRPr lang="en-US"/>
          </a:p>
        </p:txBody>
      </p:sp>
    </p:spTree>
    <p:extLst>
      <p:ext uri="{BB962C8B-B14F-4D97-AF65-F5344CB8AC3E}">
        <p14:creationId xmlns:p14="http://schemas.microsoft.com/office/powerpoint/2010/main" val="281053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Let us notice some connections between Joseph opening the storehouses of grain to provide for Egypt, Israel, and all nations, and Jesus opening the storehouse of grace for all the nations of the earth to receive.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Joseph Opened the Storehouses by His Authority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Given Authority by Pharaoh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41:40-41</a:t>
            </a:r>
            <a:r>
              <a:rPr lang="en-US" dirty="0">
                <a:latin typeface="Calibri" panose="020F0502020204030204" pitchFamily="34" charset="0"/>
                <a:ea typeface="Calibri" panose="020F0502020204030204" pitchFamily="34" charset="0"/>
                <a:cs typeface="Times New Roman" panose="02020603050405020304" pitchFamily="18" charset="0"/>
              </a:rPr>
              <a:t> – Pharaoh did not only choose Joseph to be the master over the storing and selling of grain, but of all of Egypt.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41:42-44</a:t>
            </a:r>
            <a:r>
              <a:rPr lang="en-US" dirty="0">
                <a:latin typeface="Calibri" panose="020F0502020204030204" pitchFamily="34" charset="0"/>
                <a:ea typeface="Calibri" panose="020F0502020204030204" pitchFamily="34" charset="0"/>
                <a:cs typeface="Times New Roman" panose="02020603050405020304" pitchFamily="18" charset="0"/>
              </a:rPr>
              <a:t> – Joseph was given royal garments (signs of authority), and taken through the streets of Egypt to have his authority shown.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44</a:t>
            </a:r>
            <a:r>
              <a:rPr lang="en-US" dirty="0">
                <a:latin typeface="Calibri" panose="020F0502020204030204" pitchFamily="34" charset="0"/>
                <a:ea typeface="Calibri" panose="020F0502020204030204" pitchFamily="34" charset="0"/>
                <a:cs typeface="Times New Roman" panose="02020603050405020304" pitchFamily="18" charset="0"/>
              </a:rPr>
              <a:t> – His authority was all encompassing.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Every Egyptian was under the rule of Joseph, and had to obey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Only Authority to Open the Storehouses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41:55</a:t>
            </a:r>
            <a:r>
              <a:rPr lang="en-US" dirty="0">
                <a:latin typeface="Calibri" panose="020F0502020204030204" pitchFamily="34" charset="0"/>
                <a:ea typeface="Calibri" panose="020F0502020204030204" pitchFamily="34" charset="0"/>
                <a:cs typeface="Times New Roman" panose="02020603050405020304" pitchFamily="18" charset="0"/>
              </a:rPr>
              <a:t> – When the famine came, the people quickly felt its fury, and turned to Pharaoh for sustenance.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Pharaoh directed them to Joseph.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Pharaoh was only to be approached through Joseph – All the grain in the storehouses belonged to Pharaoh, but was inaccessible except through Joseph.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41:33, 36, 38</a:t>
            </a:r>
            <a:r>
              <a:rPr lang="en-US" dirty="0">
                <a:latin typeface="Calibri" panose="020F0502020204030204" pitchFamily="34" charset="0"/>
                <a:ea typeface="Calibri" panose="020F0502020204030204" pitchFamily="34" charset="0"/>
                <a:cs typeface="Times New Roman" panose="02020603050405020304" pitchFamily="18" charset="0"/>
              </a:rPr>
              <a:t> – Joseph was the architect of the storehouses, and the process of storage.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was the man fit to open the storehouses.</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was all by his plan (of course inspired of God), and it was he that would execute it when it was the right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Let us consider these points in light of Jesus opening the storehouses of God’s grace to salvation.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1A8EF6C-E0AF-4454-BA2D-A0CBAB1C2EAC}" type="slidenum">
              <a:rPr lang="en-US" smtClean="0"/>
              <a:t>4</a:t>
            </a:fld>
            <a:endParaRPr lang="en-US"/>
          </a:p>
        </p:txBody>
      </p:sp>
    </p:spTree>
    <p:extLst>
      <p:ext uri="{BB962C8B-B14F-4D97-AF65-F5344CB8AC3E}">
        <p14:creationId xmlns:p14="http://schemas.microsoft.com/office/powerpoint/2010/main" val="202228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Let us consider these points in light of Jesus opening the storehouses of God’s grace to salvation.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Given Authority by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Jesus’ authority was given, as was Joseph’s, and was not limited. (ALL, IN HEAVEN AND EARTH)</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“All should honor the Son just as they honor the Father. He who does not honor the Son does not honor the Father who sent Him” (John 5:23)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17:20-23</a:t>
            </a:r>
            <a:r>
              <a:rPr lang="en-US" dirty="0">
                <a:latin typeface="Calibri" panose="020F0502020204030204" pitchFamily="34" charset="0"/>
                <a:ea typeface="Calibri" panose="020F0502020204030204" pitchFamily="34" charset="0"/>
                <a:cs typeface="Times New Roman" panose="02020603050405020304" pitchFamily="18" charset="0"/>
              </a:rPr>
              <a:t> – Only in regard to the position in the Godhead (Father, Son, HS) is Jesus different from God.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in His prayer for all believers: He and God are one – in authority, purpose, etc. </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are to be one, as they, and one with them – in things authorized by them, word, deed, purpose,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The same was with Joseph and Pharaoh – what Joseph said was Pharaoh’s command, and all were expected to obey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There are implications following this principle in salvation.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Only Authority to Open the Storehouses of God’s Grace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14:1-6</a:t>
            </a:r>
            <a:r>
              <a:rPr lang="en-US" dirty="0">
                <a:latin typeface="Calibri" panose="020F0502020204030204" pitchFamily="34" charset="0"/>
                <a:ea typeface="Calibri" panose="020F0502020204030204" pitchFamily="34" charset="0"/>
                <a:cs typeface="Times New Roman" panose="02020603050405020304" pitchFamily="18" charset="0"/>
              </a:rPr>
              <a:t> – There are things prepared for us in heaven, just as grain was prepared and preserved for the famine in Egypt.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Only those who went through Joseph and his authority could enjoy the benefits of Pharaoh’s store of grain.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Only those who go through Jesus can get to the Father – to heaven, where the mansions are prepared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11:27-30</a:t>
            </a:r>
            <a:r>
              <a:rPr lang="en-US" dirty="0">
                <a:latin typeface="Calibri" panose="020F0502020204030204" pitchFamily="34" charset="0"/>
                <a:ea typeface="Calibri" panose="020F0502020204030204" pitchFamily="34" charset="0"/>
                <a:cs typeface="Times New Roman" panose="02020603050405020304" pitchFamily="18" charset="0"/>
              </a:rPr>
              <a:t> – Jesus will take the burden of sin away from our lives, but we must willingly take His yoke.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27)</a:t>
            </a:r>
            <a:r>
              <a:rPr lang="en-US" dirty="0">
                <a:latin typeface="Calibri" panose="020F0502020204030204" pitchFamily="34" charset="0"/>
                <a:ea typeface="Calibri" panose="020F0502020204030204" pitchFamily="34" charset="0"/>
                <a:cs typeface="Times New Roman" panose="02020603050405020304" pitchFamily="18" charset="0"/>
              </a:rPr>
              <a:t> – The only knowledge of the Father and of salvation comes through knowing Jesus.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28-30)</a:t>
            </a:r>
            <a:r>
              <a:rPr lang="en-US" dirty="0">
                <a:latin typeface="Calibri" panose="020F0502020204030204" pitchFamily="34" charset="0"/>
                <a:ea typeface="Calibri" panose="020F0502020204030204" pitchFamily="34" charset="0"/>
                <a:cs typeface="Times New Roman" panose="02020603050405020304" pitchFamily="18" charset="0"/>
              </a:rPr>
              <a:t> – Jesus offers an easy yoke of rest from the burden of sin.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Yoke</a:t>
            </a:r>
            <a:r>
              <a:rPr lang="en-US" dirty="0">
                <a:latin typeface="Calibri" panose="020F0502020204030204" pitchFamily="34" charset="0"/>
                <a:ea typeface="Calibri" panose="020F0502020204030204" pitchFamily="34" charset="0"/>
                <a:cs typeface="Times New Roman" panose="02020603050405020304" pitchFamily="18" charset="0"/>
              </a:rPr>
              <a:t> – a symbol of subjection and service.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is saying we MUST DO AS HE SAYS!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16:16</a:t>
            </a:r>
            <a:r>
              <a:rPr lang="en-US" dirty="0">
                <a:latin typeface="Calibri" panose="020F0502020204030204" pitchFamily="34" charset="0"/>
                <a:ea typeface="Calibri" panose="020F0502020204030204" pitchFamily="34" charset="0"/>
                <a:cs typeface="Times New Roman" panose="02020603050405020304" pitchFamily="18" charset="0"/>
              </a:rPr>
              <a:t> – Jesus clearly laid down the conditions of salvation.</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Joseph Opened the Storehouses to All Who Would Come</a:t>
            </a:r>
          </a:p>
          <a:p>
            <a:endParaRPr lang="en-US" dirty="0"/>
          </a:p>
        </p:txBody>
      </p:sp>
      <p:sp>
        <p:nvSpPr>
          <p:cNvPr id="4" name="Slide Number Placeholder 3"/>
          <p:cNvSpPr>
            <a:spLocks noGrp="1"/>
          </p:cNvSpPr>
          <p:nvPr>
            <p:ph type="sldNum" sz="quarter" idx="10"/>
          </p:nvPr>
        </p:nvSpPr>
        <p:spPr/>
        <p:txBody>
          <a:bodyPr/>
          <a:lstStyle/>
          <a:p>
            <a:fld id="{61A8EF6C-E0AF-4454-BA2D-A0CBAB1C2EAC}" type="slidenum">
              <a:rPr lang="en-US" smtClean="0"/>
              <a:t>5</a:t>
            </a:fld>
            <a:endParaRPr lang="en-US"/>
          </a:p>
        </p:txBody>
      </p:sp>
    </p:spTree>
    <p:extLst>
      <p:ext uri="{BB962C8B-B14F-4D97-AF65-F5344CB8AC3E}">
        <p14:creationId xmlns:p14="http://schemas.microsoft.com/office/powerpoint/2010/main" val="108566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Joseph Opened the Storehouses to All Who Would Come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Provision Was Not Only for the Egyptians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41:56-57</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The storehouses were not only filled during the years of plenty for the Egyptians, but for the surrounding nations. (By God’s providence specifically for the house of Jacob.)</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Joseph’s wisdom provided for all people affected by the famine. All they had to do was COME.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Death, and the Gospel Call are for All Men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2:2</a:t>
            </a:r>
            <a:r>
              <a:rPr lang="en-US" dirty="0">
                <a:latin typeface="Calibri" panose="020F0502020204030204" pitchFamily="34" charset="0"/>
                <a:ea typeface="Calibri" panose="020F0502020204030204" pitchFamily="34" charset="0"/>
                <a:cs typeface="Times New Roman" panose="02020603050405020304" pitchFamily="18" charset="0"/>
              </a:rPr>
              <a:t> – Jesus’ death serves as the propitiation by His blood for ALL MEN.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3:16</a:t>
            </a:r>
            <a:r>
              <a:rPr lang="en-US" dirty="0">
                <a:latin typeface="Calibri" panose="020F0502020204030204" pitchFamily="34" charset="0"/>
                <a:ea typeface="Calibri" panose="020F0502020204030204" pitchFamily="34" charset="0"/>
                <a:cs typeface="Times New Roman" panose="02020603050405020304" pitchFamily="18" charset="0"/>
              </a:rPr>
              <a:t> – God’s love was for the whole world, and the provision of GRACE WAS FOR WHOEVER.</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1:16-17</a:t>
            </a:r>
            <a:r>
              <a:rPr lang="en-US" dirty="0">
                <a:latin typeface="Calibri" panose="020F0502020204030204" pitchFamily="34" charset="0"/>
                <a:ea typeface="Calibri" panose="020F0502020204030204" pitchFamily="34" charset="0"/>
                <a:cs typeface="Times New Roman" panose="02020603050405020304" pitchFamily="18" charset="0"/>
              </a:rPr>
              <a:t> – The gospel is God’s power to salvation for anybody (Jew or Gentile) who would believe and obey it.</a:t>
            </a:r>
          </a:p>
          <a:p>
            <a:endParaRPr lang="en-US" dirty="0"/>
          </a:p>
        </p:txBody>
      </p:sp>
      <p:sp>
        <p:nvSpPr>
          <p:cNvPr id="4" name="Slide Number Placeholder 3"/>
          <p:cNvSpPr>
            <a:spLocks noGrp="1"/>
          </p:cNvSpPr>
          <p:nvPr>
            <p:ph type="sldNum" sz="quarter" idx="10"/>
          </p:nvPr>
        </p:nvSpPr>
        <p:spPr/>
        <p:txBody>
          <a:bodyPr/>
          <a:lstStyle/>
          <a:p>
            <a:fld id="{61A8EF6C-E0AF-4454-BA2D-A0CBAB1C2EAC}" type="slidenum">
              <a:rPr lang="en-US" smtClean="0"/>
              <a:t>6</a:t>
            </a:fld>
            <a:endParaRPr lang="en-US"/>
          </a:p>
        </p:txBody>
      </p:sp>
    </p:spTree>
    <p:extLst>
      <p:ext uri="{BB962C8B-B14F-4D97-AF65-F5344CB8AC3E}">
        <p14:creationId xmlns:p14="http://schemas.microsoft.com/office/powerpoint/2010/main" val="28140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r>
              <a:rPr lang="en-US" dirty="0">
                <a:latin typeface="Calibri" panose="020F0502020204030204" pitchFamily="34" charset="0"/>
                <a:ea typeface="Calibri" panose="020F0502020204030204" pitchFamily="34" charset="0"/>
                <a:cs typeface="Times New Roman" panose="02020603050405020304" pitchFamily="18" charset="0"/>
              </a:rPr>
              <a:t> – Joseph opened the storehouses providing sustenance for all of Egypt, Israel, and surrounding nations. </a:t>
            </a:r>
            <a:r>
              <a:rPr lang="en-US" b="1" dirty="0">
                <a:latin typeface="Calibri" panose="020F0502020204030204" pitchFamily="34" charset="0"/>
                <a:ea typeface="Calibri" panose="020F0502020204030204" pitchFamily="34" charset="0"/>
                <a:cs typeface="Times New Roman" panose="02020603050405020304" pitchFamily="18" charset="0"/>
              </a:rPr>
              <a:t>Jesus opened the storehouses of God’s grace for all the world. Do you desire salvation? You must appeal to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1A8EF6C-E0AF-4454-BA2D-A0CBAB1C2EAC}" type="slidenum">
              <a:rPr lang="en-US" smtClean="0"/>
              <a:t>7</a:t>
            </a:fld>
            <a:endParaRPr lang="en-US"/>
          </a:p>
        </p:txBody>
      </p:sp>
    </p:spTree>
    <p:extLst>
      <p:ext uri="{BB962C8B-B14F-4D97-AF65-F5344CB8AC3E}">
        <p14:creationId xmlns:p14="http://schemas.microsoft.com/office/powerpoint/2010/main" val="316546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CE4F3E-9E9E-4709-9BBA-21087E1821D9}"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97574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CE4F3E-9E9E-4709-9BBA-21087E1821D9}"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219868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CE4F3E-9E9E-4709-9BBA-21087E1821D9}"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419686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CE4F3E-9E9E-4709-9BBA-21087E1821D9}"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181588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CE4F3E-9E9E-4709-9BBA-21087E1821D9}"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416076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CE4F3E-9E9E-4709-9BBA-21087E1821D9}"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182678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CE4F3E-9E9E-4709-9BBA-21087E1821D9}" type="datetimeFigureOut">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144600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CE4F3E-9E9E-4709-9BBA-21087E1821D9}" type="datetimeFigureOut">
              <a:rPr lang="en-US" smtClean="0"/>
              <a:t>4/16/2017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297175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E4F3E-9E9E-4709-9BBA-21087E1821D9}" type="datetimeFigureOut">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190372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CE4F3E-9E9E-4709-9BBA-21087E1821D9}"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29934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CE4F3E-9E9E-4709-9BBA-21087E1821D9}"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AD319-FBB9-460B-B22B-92ECDD97CF76}" type="slidenum">
              <a:rPr lang="en-US" smtClean="0"/>
              <a:t>‹#›</a:t>
            </a:fld>
            <a:endParaRPr lang="en-US"/>
          </a:p>
        </p:txBody>
      </p:sp>
    </p:spTree>
    <p:extLst>
      <p:ext uri="{BB962C8B-B14F-4D97-AF65-F5344CB8AC3E}">
        <p14:creationId xmlns:p14="http://schemas.microsoft.com/office/powerpoint/2010/main" val="368950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E4F3E-9E9E-4709-9BBA-21087E1821D9}" type="datetimeFigureOut">
              <a:rPr lang="en-US" smtClean="0"/>
              <a:t>4/16/2017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AD319-FBB9-460B-B22B-92ECDD97CF76}" type="slidenum">
              <a:rPr lang="en-US" smtClean="0"/>
              <a:t>‹#›</a:t>
            </a:fld>
            <a:endParaRPr lang="en-US"/>
          </a:p>
        </p:txBody>
      </p:sp>
    </p:spTree>
    <p:extLst>
      <p:ext uri="{BB962C8B-B14F-4D97-AF65-F5344CB8AC3E}">
        <p14:creationId xmlns:p14="http://schemas.microsoft.com/office/powerpoint/2010/main" val="215068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889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l="10297" r="1037"/>
          <a:stretch/>
        </p:blipFill>
        <p:spPr>
          <a:xfrm>
            <a:off x="20" y="1"/>
            <a:ext cx="9143980" cy="6857999"/>
          </a:xfrm>
          <a:prstGeom prst="rect">
            <a:avLst/>
          </a:prstGeom>
        </p:spPr>
      </p:pic>
      <p:sp>
        <p:nvSpPr>
          <p:cNvPr id="2" name="Title 1"/>
          <p:cNvSpPr>
            <a:spLocks noGrp="1"/>
          </p:cNvSpPr>
          <p:nvPr>
            <p:ph type="ctrTitle"/>
          </p:nvPr>
        </p:nvSpPr>
        <p:spPr>
          <a:xfrm>
            <a:off x="685800" y="2354811"/>
            <a:ext cx="7772400" cy="2387600"/>
          </a:xfrm>
        </p:spPr>
        <p:txBody>
          <a:bodyPr>
            <a:noAutofit/>
          </a:bodyPr>
          <a:lstStyle/>
          <a:p>
            <a:r>
              <a:rPr lang="en-US" sz="96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Joseph Opens         the Storehouses</a:t>
            </a:r>
          </a:p>
        </p:txBody>
      </p:sp>
      <p:sp>
        <p:nvSpPr>
          <p:cNvPr id="3" name="Subtitle 2"/>
          <p:cNvSpPr>
            <a:spLocks noGrp="1"/>
          </p:cNvSpPr>
          <p:nvPr>
            <p:ph type="subTitle" idx="1"/>
          </p:nvPr>
        </p:nvSpPr>
        <p:spPr>
          <a:xfrm>
            <a:off x="1143000" y="4582697"/>
            <a:ext cx="6858000" cy="1655762"/>
          </a:xfrm>
        </p:spPr>
        <p:txBody>
          <a:bodyPr>
            <a:normAutofit/>
          </a:bodyPr>
          <a:lstStyle/>
          <a:p>
            <a:r>
              <a:rPr lang="en-US" sz="4400" b="1" i="1" dirty="0">
                <a:ln w="6350">
                  <a:solidFill>
                    <a:schemeClr val="bg1"/>
                  </a:solidFill>
                </a:ln>
                <a:solidFill>
                  <a:srgbClr val="FFFFFF"/>
                </a:solidFill>
              </a:rPr>
              <a:t>Genesis 41:56</a:t>
            </a:r>
          </a:p>
        </p:txBody>
      </p:sp>
    </p:spTree>
    <p:extLst>
      <p:ext uri="{BB962C8B-B14F-4D97-AF65-F5344CB8AC3E}">
        <p14:creationId xmlns:p14="http://schemas.microsoft.com/office/powerpoint/2010/main" val="19009029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l="10297" r="1037"/>
          <a:stretch/>
        </p:blipFill>
        <p:spPr>
          <a:xfrm>
            <a:off x="20" y="1"/>
            <a:ext cx="9143980" cy="6857999"/>
          </a:xfrm>
          <a:prstGeom prst="rect">
            <a:avLst/>
          </a:prstGeom>
        </p:spPr>
      </p:pic>
      <p:sp>
        <p:nvSpPr>
          <p:cNvPr id="2" name="Title 1"/>
          <p:cNvSpPr>
            <a:spLocks noGrp="1"/>
          </p:cNvSpPr>
          <p:nvPr>
            <p:ph type="title"/>
          </p:nvPr>
        </p:nvSpPr>
        <p:spPr/>
        <p:txBody>
          <a:bodyPr>
            <a:normAutofit/>
          </a:bodyPr>
          <a:lstStyle/>
          <a:p>
            <a:pPr algn="ct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Joseph Opens the Storehouses</a:t>
            </a:r>
            <a:endParaRPr lang="en-US" sz="6000" dirty="0"/>
          </a:p>
        </p:txBody>
      </p:sp>
      <p:sp>
        <p:nvSpPr>
          <p:cNvPr id="3" name="Content Placeholder 2"/>
          <p:cNvSpPr>
            <a:spLocks noGrp="1"/>
          </p:cNvSpPr>
          <p:nvPr>
            <p:ph idx="1"/>
          </p:nvPr>
        </p:nvSpPr>
        <p:spPr>
          <a:blipFill dpi="0" rotWithShape="1">
            <a:blip r:embed="rId4">
              <a:alphaModFix amt="50000"/>
            </a:blip>
            <a:srcRect/>
            <a:stretch>
              <a:fillRect/>
            </a:stretch>
          </a:blipFill>
          <a:effectLst>
            <a:softEdge rad="190500"/>
          </a:effectLst>
        </p:spPr>
        <p:txBody>
          <a:bodyPr>
            <a:normAutofit/>
          </a:bodyPr>
          <a:lstStyle/>
          <a:p>
            <a:pPr marL="0" indent="0" algn="ctr">
              <a:buNone/>
            </a:pPr>
            <a:endParaRPr lang="en-US" sz="3600" b="1" dirty="0">
              <a:solidFill>
                <a:schemeClr val="bg1"/>
              </a:solidFill>
            </a:endParaRPr>
          </a:p>
          <a:p>
            <a:pPr marL="0" indent="0" algn="ctr">
              <a:buNone/>
            </a:pPr>
            <a:r>
              <a:rPr lang="en-US" sz="3600" b="1" dirty="0">
                <a:solidFill>
                  <a:schemeClr val="bg1"/>
                </a:solidFill>
              </a:rPr>
              <a:t>The Prisoner’s Dreams </a:t>
            </a:r>
            <a:r>
              <a:rPr lang="en-US" sz="3600" dirty="0">
                <a:solidFill>
                  <a:schemeClr val="bg1"/>
                </a:solidFill>
              </a:rPr>
              <a:t>– </a:t>
            </a:r>
            <a:r>
              <a:rPr lang="en-US" sz="3600" i="1" dirty="0">
                <a:solidFill>
                  <a:schemeClr val="bg1"/>
                </a:solidFill>
              </a:rPr>
              <a:t>Genesis 40:1, 8, 14-15, 23</a:t>
            </a:r>
          </a:p>
          <a:p>
            <a:pPr marL="0" indent="0" algn="ctr">
              <a:buNone/>
            </a:pPr>
            <a:r>
              <a:rPr lang="en-US" sz="3600" b="1" dirty="0">
                <a:solidFill>
                  <a:schemeClr val="bg1"/>
                </a:solidFill>
              </a:rPr>
              <a:t>Pharaoh’s Dreams </a:t>
            </a:r>
            <a:r>
              <a:rPr lang="en-US" sz="3600" dirty="0">
                <a:solidFill>
                  <a:schemeClr val="bg1"/>
                </a:solidFill>
              </a:rPr>
              <a:t>– </a:t>
            </a:r>
            <a:r>
              <a:rPr lang="en-US" sz="3600" i="1" dirty="0">
                <a:solidFill>
                  <a:schemeClr val="bg1"/>
                </a:solidFill>
              </a:rPr>
              <a:t>41:8-13</a:t>
            </a:r>
          </a:p>
          <a:p>
            <a:pPr marL="0" indent="0" algn="ctr">
              <a:buNone/>
            </a:pPr>
            <a:r>
              <a:rPr lang="en-US" sz="3600" b="1" dirty="0">
                <a:solidFill>
                  <a:schemeClr val="bg1"/>
                </a:solidFill>
              </a:rPr>
              <a:t>Joseph’s Rise to Power </a:t>
            </a:r>
            <a:r>
              <a:rPr lang="en-US" sz="3600" dirty="0">
                <a:solidFill>
                  <a:schemeClr val="bg1"/>
                </a:solidFill>
              </a:rPr>
              <a:t>– </a:t>
            </a:r>
            <a:r>
              <a:rPr lang="en-US" sz="3600" i="1" dirty="0">
                <a:solidFill>
                  <a:schemeClr val="bg1"/>
                </a:solidFill>
              </a:rPr>
              <a:t>41:33-41, 53-57</a:t>
            </a:r>
          </a:p>
          <a:p>
            <a:pPr marL="0" indent="0" algn="ctr">
              <a:buNone/>
            </a:pPr>
            <a:r>
              <a:rPr lang="en-US" sz="3600" b="1" dirty="0">
                <a:solidFill>
                  <a:schemeClr val="bg1"/>
                </a:solidFill>
              </a:rPr>
              <a:t>God’s Provision for Israel </a:t>
            </a:r>
            <a:r>
              <a:rPr lang="en-US" sz="3600" dirty="0">
                <a:solidFill>
                  <a:schemeClr val="bg1"/>
                </a:solidFill>
              </a:rPr>
              <a:t>– </a:t>
            </a:r>
            <a:r>
              <a:rPr lang="en-US" sz="3600" i="1" dirty="0">
                <a:solidFill>
                  <a:schemeClr val="bg1"/>
                </a:solidFill>
              </a:rPr>
              <a:t>50:19-21, 24</a:t>
            </a:r>
          </a:p>
        </p:txBody>
      </p:sp>
    </p:spTree>
    <p:extLst>
      <p:ext uri="{BB962C8B-B14F-4D97-AF65-F5344CB8AC3E}">
        <p14:creationId xmlns:p14="http://schemas.microsoft.com/office/powerpoint/2010/main" val="270406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l="10297" r="1037"/>
          <a:stretch/>
        </p:blipFill>
        <p:spPr>
          <a:xfrm>
            <a:off x="20" y="1"/>
            <a:ext cx="9143980" cy="6857999"/>
          </a:xfrm>
          <a:prstGeom prst="rect">
            <a:avLst/>
          </a:prstGeom>
        </p:spPr>
      </p:pic>
      <p:sp>
        <p:nvSpPr>
          <p:cNvPr id="2" name="Title 1"/>
          <p:cNvSpPr>
            <a:spLocks noGrp="1"/>
          </p:cNvSpPr>
          <p:nvPr>
            <p:ph type="title"/>
          </p:nvPr>
        </p:nvSpPr>
        <p:spPr/>
        <p:txBody>
          <a:bodyPr>
            <a:normAutofit fontScale="90000"/>
          </a:bodyPr>
          <a:lstStyle/>
          <a:p>
            <a:pPr algn="ct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Joseph Opened the Storehouses</a:t>
            </a:r>
            <a:b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b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by His Authority</a:t>
            </a:r>
            <a:endParaRPr lang="en-US" sz="6000" dirty="0"/>
          </a:p>
        </p:txBody>
      </p:sp>
      <p:sp>
        <p:nvSpPr>
          <p:cNvPr id="3" name="Content Placeholder 2"/>
          <p:cNvSpPr>
            <a:spLocks noGrp="1"/>
          </p:cNvSpPr>
          <p:nvPr>
            <p:ph idx="1"/>
          </p:nvPr>
        </p:nvSpPr>
        <p:spPr>
          <a:blipFill dpi="0" rotWithShape="1">
            <a:blip r:embed="rId4">
              <a:alphaModFix amt="50000"/>
            </a:blip>
            <a:srcRect/>
            <a:stretch>
              <a:fillRect/>
            </a:stretch>
          </a:blipFill>
          <a:effectLst>
            <a:softEdge rad="190500"/>
          </a:effectLst>
        </p:spPr>
        <p:txBody>
          <a:bodyPr>
            <a:normAutofit/>
          </a:bodyPr>
          <a:lstStyle/>
          <a:p>
            <a:pPr marL="0" indent="0" algn="ctr">
              <a:buNone/>
            </a:pPr>
            <a:endParaRPr lang="en-US" sz="3600" b="1" dirty="0">
              <a:solidFill>
                <a:schemeClr val="bg1"/>
              </a:solidFill>
            </a:endParaRPr>
          </a:p>
          <a:p>
            <a:pPr marL="0" indent="0" algn="ctr">
              <a:buNone/>
            </a:pPr>
            <a:r>
              <a:rPr lang="en-US" sz="3600" b="1" dirty="0">
                <a:solidFill>
                  <a:schemeClr val="bg1"/>
                </a:solidFill>
              </a:rPr>
              <a:t>Given Authority by Pharaoh</a:t>
            </a:r>
            <a:endParaRPr lang="en-US" sz="3600" i="1" dirty="0">
              <a:solidFill>
                <a:schemeClr val="bg1"/>
              </a:solidFill>
            </a:endParaRPr>
          </a:p>
          <a:p>
            <a:pPr marL="0" indent="0" algn="ctr">
              <a:buNone/>
            </a:pPr>
            <a:r>
              <a:rPr lang="en-US" sz="3600" dirty="0">
                <a:solidFill>
                  <a:schemeClr val="bg1"/>
                </a:solidFill>
              </a:rPr>
              <a:t>– </a:t>
            </a:r>
            <a:r>
              <a:rPr lang="en-US" sz="3600" i="1" dirty="0">
                <a:solidFill>
                  <a:schemeClr val="bg1"/>
                </a:solidFill>
              </a:rPr>
              <a:t>41:40-44 –</a:t>
            </a:r>
          </a:p>
          <a:p>
            <a:pPr marL="0" indent="0" algn="ctr">
              <a:buNone/>
            </a:pPr>
            <a:r>
              <a:rPr lang="en-US" sz="3600" b="1" dirty="0">
                <a:solidFill>
                  <a:schemeClr val="bg1"/>
                </a:solidFill>
              </a:rPr>
              <a:t>The Only Authority to Open the Storehouses</a:t>
            </a:r>
            <a:endParaRPr lang="en-US" sz="3600" i="1" dirty="0">
              <a:solidFill>
                <a:schemeClr val="bg1"/>
              </a:solidFill>
            </a:endParaRPr>
          </a:p>
          <a:p>
            <a:pPr marL="0" indent="0" algn="ctr">
              <a:buNone/>
            </a:pPr>
            <a:r>
              <a:rPr lang="en-US" sz="3600" dirty="0">
                <a:solidFill>
                  <a:schemeClr val="bg1"/>
                </a:solidFill>
              </a:rPr>
              <a:t>– </a:t>
            </a:r>
            <a:r>
              <a:rPr lang="en-US" sz="3600" i="1" dirty="0">
                <a:solidFill>
                  <a:schemeClr val="bg1"/>
                </a:solidFill>
              </a:rPr>
              <a:t>41:55, 33, 36, 38 –</a:t>
            </a:r>
          </a:p>
        </p:txBody>
      </p:sp>
    </p:spTree>
    <p:extLst>
      <p:ext uri="{BB962C8B-B14F-4D97-AF65-F5344CB8AC3E}">
        <p14:creationId xmlns:p14="http://schemas.microsoft.com/office/powerpoint/2010/main" val="4246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l="10297" r="1037"/>
          <a:stretch/>
        </p:blipFill>
        <p:spPr>
          <a:xfrm>
            <a:off x="20" y="1"/>
            <a:ext cx="9143980" cy="6857999"/>
          </a:xfrm>
          <a:prstGeom prst="rect">
            <a:avLst/>
          </a:prstGeom>
        </p:spPr>
      </p:pic>
      <p:sp>
        <p:nvSpPr>
          <p:cNvPr id="2" name="Title 1"/>
          <p:cNvSpPr>
            <a:spLocks noGrp="1"/>
          </p:cNvSpPr>
          <p:nvPr>
            <p:ph type="title"/>
          </p:nvPr>
        </p:nvSpPr>
        <p:spPr/>
        <p:txBody>
          <a:bodyPr>
            <a:normAutofit fontScale="90000"/>
          </a:bodyPr>
          <a:lstStyle/>
          <a:p>
            <a:pPr algn="ct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Joseph Opened the Storehouses</a:t>
            </a:r>
            <a:b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b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by His Authority</a:t>
            </a:r>
            <a:endParaRPr lang="en-US" sz="6000" dirty="0"/>
          </a:p>
        </p:txBody>
      </p:sp>
      <p:sp>
        <p:nvSpPr>
          <p:cNvPr id="3" name="Content Placeholder 2"/>
          <p:cNvSpPr>
            <a:spLocks noGrp="1"/>
          </p:cNvSpPr>
          <p:nvPr>
            <p:ph idx="1"/>
          </p:nvPr>
        </p:nvSpPr>
        <p:spPr>
          <a:blipFill dpi="0" rotWithShape="1">
            <a:blip r:embed="rId4">
              <a:alphaModFix amt="50000"/>
            </a:blip>
            <a:srcRect/>
            <a:stretch>
              <a:fillRect/>
            </a:stretch>
          </a:blipFill>
          <a:effectLst>
            <a:softEdge rad="190500"/>
          </a:effectLst>
        </p:spPr>
        <p:txBody>
          <a:bodyPr>
            <a:normAutofit/>
          </a:bodyPr>
          <a:lstStyle/>
          <a:p>
            <a:pPr marL="0" indent="0" algn="ctr">
              <a:buNone/>
            </a:pPr>
            <a:endParaRPr lang="en-US" sz="2400" b="1" dirty="0">
              <a:solidFill>
                <a:schemeClr val="bg1"/>
              </a:solidFill>
            </a:endParaRPr>
          </a:p>
          <a:p>
            <a:pPr marL="0" indent="0" algn="ctr">
              <a:buNone/>
            </a:pPr>
            <a:r>
              <a:rPr lang="en-US" sz="3600" b="1" dirty="0">
                <a:solidFill>
                  <a:schemeClr val="bg1"/>
                </a:solidFill>
              </a:rPr>
              <a:t>Jesus Given Authority by God</a:t>
            </a:r>
            <a:endParaRPr lang="en-US" sz="3600" i="1" dirty="0">
              <a:solidFill>
                <a:schemeClr val="bg1"/>
              </a:solidFill>
            </a:endParaRPr>
          </a:p>
          <a:p>
            <a:pPr marL="0" indent="0" algn="ctr">
              <a:buNone/>
            </a:pPr>
            <a:r>
              <a:rPr lang="en-US" sz="3600" dirty="0">
                <a:solidFill>
                  <a:schemeClr val="bg1"/>
                </a:solidFill>
              </a:rPr>
              <a:t>– </a:t>
            </a:r>
            <a:r>
              <a:rPr lang="en-US" sz="3600" i="1" dirty="0">
                <a:solidFill>
                  <a:schemeClr val="bg1"/>
                </a:solidFill>
              </a:rPr>
              <a:t>Matthew 28:18; John 17:20-23 –</a:t>
            </a:r>
          </a:p>
          <a:p>
            <a:pPr marL="0" indent="0" algn="ctr">
              <a:buNone/>
            </a:pPr>
            <a:r>
              <a:rPr lang="en-US" sz="3600" b="1" dirty="0">
                <a:solidFill>
                  <a:schemeClr val="bg1"/>
                </a:solidFill>
              </a:rPr>
              <a:t>The Only Authority to Open the Storehouses of God’s Grace</a:t>
            </a:r>
            <a:endParaRPr lang="en-US" sz="3600" i="1" dirty="0">
              <a:solidFill>
                <a:schemeClr val="bg1"/>
              </a:solidFill>
            </a:endParaRPr>
          </a:p>
          <a:p>
            <a:pPr marL="0" indent="0" algn="ctr">
              <a:buNone/>
            </a:pPr>
            <a:r>
              <a:rPr lang="en-US" sz="3600" dirty="0">
                <a:solidFill>
                  <a:schemeClr val="bg1"/>
                </a:solidFill>
              </a:rPr>
              <a:t>– </a:t>
            </a:r>
            <a:r>
              <a:rPr lang="en-US" sz="3600" i="1" dirty="0">
                <a:solidFill>
                  <a:schemeClr val="bg1"/>
                </a:solidFill>
              </a:rPr>
              <a:t>John 14:1-6; Matthew 11:27-30;     Mark 16:16 –</a:t>
            </a:r>
          </a:p>
        </p:txBody>
      </p:sp>
    </p:spTree>
    <p:extLst>
      <p:ext uri="{BB962C8B-B14F-4D97-AF65-F5344CB8AC3E}">
        <p14:creationId xmlns:p14="http://schemas.microsoft.com/office/powerpoint/2010/main" val="415939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l="10297" r="1037"/>
          <a:stretch/>
        </p:blipFill>
        <p:spPr>
          <a:xfrm>
            <a:off x="20" y="1"/>
            <a:ext cx="9143980" cy="6857999"/>
          </a:xfrm>
          <a:prstGeom prst="rect">
            <a:avLst/>
          </a:prstGeom>
        </p:spPr>
      </p:pic>
      <p:sp>
        <p:nvSpPr>
          <p:cNvPr id="2" name="Title 1"/>
          <p:cNvSpPr>
            <a:spLocks noGrp="1"/>
          </p:cNvSpPr>
          <p:nvPr>
            <p:ph type="title"/>
          </p:nvPr>
        </p:nvSpPr>
        <p:spPr/>
        <p:txBody>
          <a:bodyPr>
            <a:normAutofit fontScale="90000"/>
          </a:bodyPr>
          <a:lstStyle/>
          <a:p>
            <a:pPr algn="ct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Joseph Opened the Storehouses</a:t>
            </a:r>
            <a:b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br>
            <a:r>
              <a:rPr lang="en-US" sz="60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to All Who Would Come</a:t>
            </a:r>
            <a:endParaRPr lang="en-US" sz="6000" dirty="0"/>
          </a:p>
        </p:txBody>
      </p:sp>
      <p:sp>
        <p:nvSpPr>
          <p:cNvPr id="3" name="Content Placeholder 2"/>
          <p:cNvSpPr>
            <a:spLocks noGrp="1"/>
          </p:cNvSpPr>
          <p:nvPr>
            <p:ph idx="1"/>
          </p:nvPr>
        </p:nvSpPr>
        <p:spPr>
          <a:blipFill dpi="0" rotWithShape="1">
            <a:blip r:embed="rId4">
              <a:alphaModFix amt="50000"/>
            </a:blip>
            <a:srcRect/>
            <a:stretch>
              <a:fillRect/>
            </a:stretch>
          </a:blipFill>
          <a:effectLst>
            <a:softEdge rad="190500"/>
          </a:effectLst>
        </p:spPr>
        <p:txBody>
          <a:bodyPr>
            <a:normAutofit/>
          </a:bodyPr>
          <a:lstStyle/>
          <a:p>
            <a:pPr marL="0" indent="0" algn="ctr">
              <a:buNone/>
            </a:pPr>
            <a:endParaRPr lang="en-US" sz="2400" b="1" dirty="0">
              <a:solidFill>
                <a:schemeClr val="bg1"/>
              </a:solidFill>
            </a:endParaRPr>
          </a:p>
          <a:p>
            <a:pPr marL="0" indent="0" algn="ctr">
              <a:buNone/>
            </a:pPr>
            <a:r>
              <a:rPr lang="en-US" sz="3600" b="1" dirty="0">
                <a:solidFill>
                  <a:schemeClr val="bg1"/>
                </a:solidFill>
              </a:rPr>
              <a:t>Provision Not Only for the Egyptians</a:t>
            </a:r>
            <a:endParaRPr lang="en-US" sz="3600" i="1" dirty="0">
              <a:solidFill>
                <a:schemeClr val="bg1"/>
              </a:solidFill>
            </a:endParaRPr>
          </a:p>
          <a:p>
            <a:pPr marL="0" indent="0" algn="ctr">
              <a:buNone/>
            </a:pPr>
            <a:r>
              <a:rPr lang="en-US" sz="3600" dirty="0">
                <a:solidFill>
                  <a:schemeClr val="bg1"/>
                </a:solidFill>
              </a:rPr>
              <a:t>– </a:t>
            </a:r>
            <a:r>
              <a:rPr lang="en-US" sz="3600" i="1" dirty="0">
                <a:solidFill>
                  <a:schemeClr val="bg1"/>
                </a:solidFill>
              </a:rPr>
              <a:t>Genesis 41:56-57 –</a:t>
            </a:r>
          </a:p>
          <a:p>
            <a:pPr marL="0" indent="0" algn="ctr">
              <a:buNone/>
            </a:pPr>
            <a:r>
              <a:rPr lang="en-US" sz="3600" b="1" dirty="0">
                <a:solidFill>
                  <a:schemeClr val="bg1"/>
                </a:solidFill>
              </a:rPr>
              <a:t>Jesus’ Death, and the Gospel Call         are for All Men</a:t>
            </a:r>
            <a:endParaRPr lang="en-US" sz="3600" i="1" dirty="0">
              <a:solidFill>
                <a:schemeClr val="bg1"/>
              </a:solidFill>
            </a:endParaRPr>
          </a:p>
          <a:p>
            <a:pPr marL="0" indent="0" algn="ctr">
              <a:buNone/>
            </a:pPr>
            <a:r>
              <a:rPr lang="en-US" sz="3600" dirty="0">
                <a:solidFill>
                  <a:schemeClr val="bg1"/>
                </a:solidFill>
              </a:rPr>
              <a:t>– </a:t>
            </a:r>
            <a:r>
              <a:rPr lang="en-US" sz="3600" i="1" dirty="0">
                <a:solidFill>
                  <a:schemeClr val="bg1"/>
                </a:solidFill>
              </a:rPr>
              <a:t>1 John 2:2; John 3:16;                   Romans 1:16-17 –</a:t>
            </a:r>
          </a:p>
        </p:txBody>
      </p:sp>
    </p:spTree>
    <p:extLst>
      <p:ext uri="{BB962C8B-B14F-4D97-AF65-F5344CB8AC3E}">
        <p14:creationId xmlns:p14="http://schemas.microsoft.com/office/powerpoint/2010/main" val="19503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l="10297" r="1037"/>
          <a:stretch/>
        </p:blipFill>
        <p:spPr>
          <a:xfrm>
            <a:off x="20" y="1"/>
            <a:ext cx="9143980" cy="6857999"/>
          </a:xfrm>
          <a:prstGeom prst="rect">
            <a:avLst/>
          </a:prstGeom>
        </p:spPr>
      </p:pic>
      <p:sp>
        <p:nvSpPr>
          <p:cNvPr id="2" name="Title 1"/>
          <p:cNvSpPr>
            <a:spLocks noGrp="1"/>
          </p:cNvSpPr>
          <p:nvPr>
            <p:ph type="ctrTitle"/>
          </p:nvPr>
        </p:nvSpPr>
        <p:spPr>
          <a:xfrm>
            <a:off x="685800" y="2354811"/>
            <a:ext cx="7772400" cy="2387600"/>
          </a:xfrm>
        </p:spPr>
        <p:txBody>
          <a:bodyPr>
            <a:noAutofit/>
          </a:bodyPr>
          <a:lstStyle/>
          <a:p>
            <a:r>
              <a:rPr lang="en-US" sz="9600" b="1" dirty="0">
                <a:ln w="6350">
                  <a:solidFill>
                    <a:schemeClr val="bg1"/>
                  </a:solidFill>
                </a:ln>
                <a:solidFill>
                  <a:srgbClr val="FFFFFF"/>
                </a:solidFill>
                <a:effectLst>
                  <a:outerShdw blurRad="50800" dist="38100" dir="2700000" algn="tl" rotWithShape="0">
                    <a:prstClr val="black">
                      <a:alpha val="40000"/>
                    </a:prstClr>
                  </a:outerShdw>
                </a:effectLst>
                <a:latin typeface="Edwardian Script ITC" panose="030303020407070D0804" pitchFamily="66" charset="0"/>
              </a:rPr>
              <a:t>Joseph Opens         the Storehouses</a:t>
            </a:r>
          </a:p>
        </p:txBody>
      </p:sp>
      <p:sp>
        <p:nvSpPr>
          <p:cNvPr id="3" name="Subtitle 2"/>
          <p:cNvSpPr>
            <a:spLocks noGrp="1"/>
          </p:cNvSpPr>
          <p:nvPr>
            <p:ph type="subTitle" idx="1"/>
          </p:nvPr>
        </p:nvSpPr>
        <p:spPr>
          <a:xfrm>
            <a:off x="1143000" y="4582697"/>
            <a:ext cx="6858000" cy="1655762"/>
          </a:xfrm>
        </p:spPr>
        <p:txBody>
          <a:bodyPr>
            <a:normAutofit/>
          </a:bodyPr>
          <a:lstStyle/>
          <a:p>
            <a:r>
              <a:rPr lang="en-US" sz="4400" b="1" i="1" dirty="0">
                <a:ln w="6350">
                  <a:solidFill>
                    <a:schemeClr val="bg1"/>
                  </a:solidFill>
                </a:ln>
                <a:solidFill>
                  <a:srgbClr val="FFFFFF"/>
                </a:solidFill>
              </a:rPr>
              <a:t>Genesis 41:56</a:t>
            </a:r>
          </a:p>
        </p:txBody>
      </p:sp>
    </p:spTree>
    <p:extLst>
      <p:ext uri="{BB962C8B-B14F-4D97-AF65-F5344CB8AC3E}">
        <p14:creationId xmlns:p14="http://schemas.microsoft.com/office/powerpoint/2010/main" val="3484144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1653</Words>
  <Application>Microsoft Office PowerPoint</Application>
  <PresentationFormat>On-screen Show (4:3)</PresentationFormat>
  <Paragraphs>118</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Edwardian Script ITC</vt:lpstr>
      <vt:lpstr>Times New Roman</vt:lpstr>
      <vt:lpstr>Wingdings</vt:lpstr>
      <vt:lpstr>Office Theme</vt:lpstr>
      <vt:lpstr>PowerPoint Presentation</vt:lpstr>
      <vt:lpstr>Joseph Opens         the Storehouses</vt:lpstr>
      <vt:lpstr>Joseph Opens the Storehouses</vt:lpstr>
      <vt:lpstr>Joseph Opened the Storehouses by His Authority</vt:lpstr>
      <vt:lpstr>Joseph Opened the Storehouses by His Authority</vt:lpstr>
      <vt:lpstr>Joseph Opened the Storehouses to All Who Would Come</vt:lpstr>
      <vt:lpstr>Joseph Opens         the Storehouses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11</cp:revision>
  <dcterms:created xsi:type="dcterms:W3CDTF">2017-04-15T22:47:01Z</dcterms:created>
  <dcterms:modified xsi:type="dcterms:W3CDTF">2017-04-16T21:44:47Z</dcterms:modified>
</cp:coreProperties>
</file>