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F6146-524B-4C53-A52A-429595A76961}" type="datetimeFigureOut">
              <a:rPr lang="en-US" smtClean="0"/>
              <a:t>5/21/2017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7FFF3-D90C-4D21-B806-01DE37C4A94A}" type="slidenum">
              <a:rPr lang="en-US" smtClean="0"/>
              <a:t>‹#›</a:t>
            </a:fld>
            <a:endParaRPr lang="en-US"/>
          </a:p>
        </p:txBody>
      </p:sp>
    </p:spTree>
    <p:extLst>
      <p:ext uri="{BB962C8B-B14F-4D97-AF65-F5344CB8AC3E}">
        <p14:creationId xmlns:p14="http://schemas.microsoft.com/office/powerpoint/2010/main" val="212087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A7FFF3-D90C-4D21-B806-01DE37C4A94A}" type="slidenum">
              <a:rPr lang="en-US" smtClean="0"/>
              <a:t>1</a:t>
            </a:fld>
            <a:endParaRPr lang="en-US"/>
          </a:p>
        </p:txBody>
      </p:sp>
    </p:spTree>
    <p:extLst>
      <p:ext uri="{BB962C8B-B14F-4D97-AF65-F5344CB8AC3E}">
        <p14:creationId xmlns:p14="http://schemas.microsoft.com/office/powerpoint/2010/main" val="272567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“He who calls you is faithful, who also will do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Thessalonians 5:23-24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those who have answered the call of God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 24 – “He who calls you…”)</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call of God is not without purpose or end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“God…calls you into His own kingdom and glory” (2:12)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this call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“into His own kingdom and glory”</a:t>
            </a:r>
            <a:r>
              <a:rPr lang="en-US" dirty="0">
                <a:latin typeface="Calibri" panose="020F0502020204030204" pitchFamily="34" charset="0"/>
                <a:ea typeface="Calibri" panose="020F0502020204030204" pitchFamily="34" charset="0"/>
                <a:cs typeface="Times New Roman" panose="02020603050405020304" pitchFamily="18" charset="0"/>
              </a:rPr>
              <a:t> involves a process. We must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 worthy of the calling with which [we] were called” (Ephesians 4:1).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5:12-22</a:t>
            </a:r>
            <a:r>
              <a:rPr lang="en-US" dirty="0">
                <a:latin typeface="Calibri" panose="020F0502020204030204" pitchFamily="34" charset="0"/>
                <a:ea typeface="Calibri" panose="020F0502020204030204" pitchFamily="34" charset="0"/>
                <a:cs typeface="Times New Roman" panose="02020603050405020304" pitchFamily="18" charset="0"/>
              </a:rPr>
              <a:t>, Paul described in his exhortations such a walk that IS WORTHY of that calling.</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His epistle ends with the reassurance that God is trustworthy in His promise to accomplish this great task within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trust our trustworthy God, but we must not forget how that trust is shown on our part, and how exactly God has intended to accomplish this great task in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Goal</a:t>
            </a:r>
          </a:p>
          <a:p>
            <a:endParaRPr lang="en-US" dirty="0"/>
          </a:p>
        </p:txBody>
      </p:sp>
      <p:sp>
        <p:nvSpPr>
          <p:cNvPr id="4" name="Slide Number Placeholder 3"/>
          <p:cNvSpPr>
            <a:spLocks noGrp="1"/>
          </p:cNvSpPr>
          <p:nvPr>
            <p:ph type="sldNum" sz="quarter" idx="10"/>
          </p:nvPr>
        </p:nvSpPr>
        <p:spPr/>
        <p:txBody>
          <a:bodyPr/>
          <a:lstStyle/>
          <a:p>
            <a:fld id="{E0A7FFF3-D90C-4D21-B806-01DE37C4A94A}" type="slidenum">
              <a:rPr lang="en-US" smtClean="0"/>
              <a:t>2</a:t>
            </a:fld>
            <a:endParaRPr lang="en-US"/>
          </a:p>
        </p:txBody>
      </p:sp>
    </p:spTree>
    <p:extLst>
      <p:ext uri="{BB962C8B-B14F-4D97-AF65-F5344CB8AC3E}">
        <p14:creationId xmlns:p14="http://schemas.microsoft.com/office/powerpoint/2010/main" val="3303373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Goal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Complete Sanctification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5:23</a:t>
            </a:r>
            <a:r>
              <a:rPr lang="en-US" dirty="0">
                <a:latin typeface="Calibri" panose="020F0502020204030204" pitchFamily="34" charset="0"/>
                <a:ea typeface="Calibri" panose="020F0502020204030204" pitchFamily="34" charset="0"/>
                <a:cs typeface="Times New Roman" panose="02020603050405020304" pitchFamily="18" charset="0"/>
              </a:rPr>
              <a:t> – complete sanctification.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Sanctify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hagiazo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make holy, i.e. (ceremonially) purify or consecrate.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the idea of being SET APART, namely, for God – consecrated to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Starting point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1:13</a:t>
            </a:r>
            <a:r>
              <a:rPr lang="en-US" dirty="0">
                <a:latin typeface="Calibri" panose="020F0502020204030204" pitchFamily="34" charset="0"/>
                <a:ea typeface="Calibri" panose="020F0502020204030204" pitchFamily="34" charset="0"/>
                <a:cs typeface="Times New Roman" panose="02020603050405020304" pitchFamily="18" charset="0"/>
              </a:rPr>
              <a:t> – Set apart from the power of darkness, into the kingdom, for service to God in the kingdom.</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“completely”</a:t>
            </a:r>
            <a:r>
              <a:rPr lang="en-US" dirty="0">
                <a:latin typeface="Calibri" panose="020F0502020204030204" pitchFamily="34" charset="0"/>
                <a:ea typeface="Calibri" panose="020F0502020204030204" pitchFamily="34" charset="0"/>
                <a:cs typeface="Times New Roman" panose="02020603050405020304" pitchFamily="18" charset="0"/>
              </a:rPr>
              <a:t> – Sanctification is something that must be COMPLETED – it is a process. (</a:t>
            </a:r>
            <a:r>
              <a:rPr lang="en-US" i="1" dirty="0">
                <a:latin typeface="Calibri" panose="020F0502020204030204" pitchFamily="34" charset="0"/>
                <a:ea typeface="Calibri" panose="020F0502020204030204" pitchFamily="34" charset="0"/>
                <a:cs typeface="Times New Roman" panose="02020603050405020304" pitchFamily="18" charset="0"/>
              </a:rPr>
              <a:t>WERE sanctified, and </a:t>
            </a:r>
            <a:r>
              <a:rPr lang="en-US" i="1">
                <a:latin typeface="Calibri" panose="020F0502020204030204" pitchFamily="34" charset="0"/>
                <a:ea typeface="Calibri" panose="020F0502020204030204" pitchFamily="34" charset="0"/>
                <a:cs typeface="Times New Roman" panose="02020603050405020304" pitchFamily="18" charset="0"/>
              </a:rPr>
              <a:t>are CONTINUING  </a:t>
            </a:r>
            <a:r>
              <a:rPr lang="en-US" i="1" dirty="0">
                <a:latin typeface="Calibri" panose="020F0502020204030204" pitchFamily="34" charset="0"/>
                <a:ea typeface="Calibri" panose="020F0502020204030204" pitchFamily="34" charset="0"/>
                <a:cs typeface="Times New Roman" panose="02020603050405020304" pitchFamily="18" charset="0"/>
              </a:rPr>
              <a:t>to be until their sanctification is COMPLETED.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1:13-16</a:t>
            </a:r>
            <a:r>
              <a:rPr lang="en-US" dirty="0">
                <a:latin typeface="Calibri" panose="020F0502020204030204" pitchFamily="34" charset="0"/>
                <a:ea typeface="Calibri" panose="020F0502020204030204" pitchFamily="34" charset="0"/>
                <a:cs typeface="Times New Roman" panose="02020603050405020304" pitchFamily="18" charset="0"/>
              </a:rPr>
              <a:t> – There is a process of sanctification.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the process described by Peter.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to have our minds gathered toward the purpose of serving God, and reaching the goal of heaven, while we seek to grow in our NEW LIVES in holiness before our holy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6:1-4, 15-22</a:t>
            </a:r>
            <a:r>
              <a:rPr lang="en-US" dirty="0">
                <a:latin typeface="Calibri" panose="020F0502020204030204" pitchFamily="34" charset="0"/>
                <a:ea typeface="Calibri" panose="020F0502020204030204" pitchFamily="34" charset="0"/>
                <a:cs typeface="Times New Roman" panose="02020603050405020304" pitchFamily="18" charset="0"/>
              </a:rPr>
              <a:t> – We were sanctified (set apart for God) in our baptism, but are continually to set ourselves apart for God in the “newness of life” that we live.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 now present your members as slaves to righteousness, resulting in sanctification.”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The END of this continual work of sanctification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Sanctification is a process of being continually (Day after day) set apart from sin, to the service of God, until it is consummated at the coming of Jesus.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Paul’s prayer that the Thessalonians have their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“whole”</a:t>
            </a:r>
            <a:r>
              <a:rPr lang="en-US" b="1" dirty="0">
                <a:latin typeface="Calibri" panose="020F0502020204030204" pitchFamily="34" charset="0"/>
                <a:ea typeface="Calibri" panose="020F0502020204030204" pitchFamily="34" charset="0"/>
                <a:cs typeface="Times New Roman" panose="02020603050405020304" pitchFamily="18" charset="0"/>
              </a:rPr>
              <a:t> or entire being set apart to God, so that, at the coming of Jesus they may be found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“blameless.”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Preserved Blameless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process of sanctification – </a:t>
            </a:r>
            <a:r>
              <a:rPr lang="en-US" i="1" dirty="0">
                <a:latin typeface="Calibri" panose="020F0502020204030204" pitchFamily="34" charset="0"/>
                <a:ea typeface="Calibri" panose="020F0502020204030204" pitchFamily="34" charset="0"/>
                <a:cs typeface="Times New Roman" panose="02020603050405020304" pitchFamily="18" charset="0"/>
              </a:rPr>
              <a:t>continually being set apart from sin to the service of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ensures that we will be found blameless at the coming of Christ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3:11-14</a:t>
            </a:r>
            <a:r>
              <a:rPr lang="en-US" dirty="0">
                <a:latin typeface="Calibri" panose="020F0502020204030204" pitchFamily="34" charset="0"/>
                <a:ea typeface="Calibri" panose="020F0502020204030204" pitchFamily="34" charset="0"/>
                <a:cs typeface="Times New Roman" panose="02020603050405020304" pitchFamily="18" charset="0"/>
              </a:rPr>
              <a:t> – Because the earth will be destroyed when Jesus comes, and we will be judged for what we have done on this earth, we should live so as to be found by Him 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“blameless.”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As we are continually setting ourselves apart to God, and living holy lives, we (</a:t>
            </a:r>
            <a:r>
              <a:rPr lang="en-US" b="1" dirty="0">
                <a:latin typeface="Calibri" panose="020F0502020204030204" pitchFamily="34" charset="0"/>
                <a:ea typeface="Calibri" panose="020F0502020204030204" pitchFamily="34" charset="0"/>
                <a:cs typeface="Times New Roman" panose="02020603050405020304" pitchFamily="18" charset="0"/>
              </a:rPr>
              <a:t>in entirety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“spirit, soul, and body”</a:t>
            </a:r>
            <a:r>
              <a:rPr lang="en-US" dirty="0">
                <a:latin typeface="Calibri" panose="020F0502020204030204" pitchFamily="34" charset="0"/>
                <a:ea typeface="Calibri" panose="020F0502020204030204" pitchFamily="34" charset="0"/>
                <a:cs typeface="Times New Roman" panose="02020603050405020304" pitchFamily="18" charset="0"/>
              </a:rPr>
              <a:t>) are being preserved blameless for the judgment day.</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It is God who is working in us toward this end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Execution</a:t>
            </a:r>
          </a:p>
          <a:p>
            <a:endParaRPr lang="en-US" dirty="0"/>
          </a:p>
        </p:txBody>
      </p:sp>
      <p:sp>
        <p:nvSpPr>
          <p:cNvPr id="4" name="Slide Number Placeholder 3"/>
          <p:cNvSpPr>
            <a:spLocks noGrp="1"/>
          </p:cNvSpPr>
          <p:nvPr>
            <p:ph type="sldNum" sz="quarter" idx="10"/>
          </p:nvPr>
        </p:nvSpPr>
        <p:spPr/>
        <p:txBody>
          <a:bodyPr/>
          <a:lstStyle/>
          <a:p>
            <a:fld id="{E0A7FFF3-D90C-4D21-B806-01DE37C4A94A}" type="slidenum">
              <a:rPr lang="en-US" smtClean="0"/>
              <a:t>3</a:t>
            </a:fld>
            <a:endParaRPr lang="en-US"/>
          </a:p>
        </p:txBody>
      </p:sp>
    </p:spTree>
    <p:extLst>
      <p:ext uri="{BB962C8B-B14F-4D97-AF65-F5344CB8AC3E}">
        <p14:creationId xmlns:p14="http://schemas.microsoft.com/office/powerpoint/2010/main" val="197000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Execution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Is Faithful, and Will Do It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is trustworthy, and has given us His promise that these things will be accomplished by Him in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Jude 24</a:t>
            </a:r>
            <a:r>
              <a:rPr lang="en-US" dirty="0">
                <a:latin typeface="Calibri" panose="020F0502020204030204" pitchFamily="34" charset="0"/>
                <a:ea typeface="Calibri" panose="020F0502020204030204" pitchFamily="34" charset="0"/>
                <a:cs typeface="Times New Roman" panose="02020603050405020304" pitchFamily="18" charset="0"/>
              </a:rPr>
              <a:t> – He is ABLE to keep us, and present us faultless.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did not call us to salvation, and then abandon us – or else we could not reach the goal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 men this is impossible, but with God all things are possible” (Mathew 19:26).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1:3-6</a:t>
            </a:r>
            <a:r>
              <a:rPr lang="en-US" dirty="0">
                <a:latin typeface="Calibri" panose="020F0502020204030204" pitchFamily="34" charset="0"/>
                <a:ea typeface="Calibri" panose="020F0502020204030204" pitchFamily="34" charset="0"/>
                <a:cs typeface="Times New Roman" panose="02020603050405020304" pitchFamily="18" charset="0"/>
              </a:rPr>
              <a:t> – He began a good work in the Philippians, and would complete it – He did not leave them alone.</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Context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Their laboring in the spreading of the gospel with Paul.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this is merely a specific of the broader concept of sanctification toward the preservation in blamelessness for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called us to salvation, and continues to work in us toward that end.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must know how God works to accomplish this task: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2:13-15</a:t>
            </a:r>
            <a:r>
              <a:rPr lang="en-US" dirty="0">
                <a:latin typeface="Calibri" panose="020F0502020204030204" pitchFamily="34" charset="0"/>
                <a:ea typeface="Calibri" panose="020F0502020204030204" pitchFamily="34" charset="0"/>
                <a:cs typeface="Times New Roman" panose="02020603050405020304" pitchFamily="18" charset="0"/>
              </a:rPr>
              <a:t> – The salvation and sanctification is accomplished through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Spirit and belief in the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For this reason the Thessalonians needed to keep the traditions handed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how God sanctifies us, and brings us to salvation.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1:16-17</a:t>
            </a:r>
            <a:r>
              <a:rPr lang="en-US" dirty="0">
                <a:latin typeface="Calibri" panose="020F0502020204030204" pitchFamily="34" charset="0"/>
                <a:ea typeface="Calibri" panose="020F0502020204030204" pitchFamily="34" charset="0"/>
                <a:cs typeface="Times New Roman" panose="02020603050405020304" pitchFamily="18" charset="0"/>
              </a:rPr>
              <a:t> – The power of God to salvation is expressly offered IN THE GOSPEL.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17:17</a:t>
            </a:r>
            <a:r>
              <a:rPr lang="en-US" dirty="0">
                <a:latin typeface="Calibri" panose="020F0502020204030204" pitchFamily="34" charset="0"/>
                <a:ea typeface="Calibri" panose="020F0502020204030204" pitchFamily="34" charset="0"/>
                <a:cs typeface="Times New Roman" panose="02020603050405020304" pitchFamily="18" charset="0"/>
              </a:rPr>
              <a:t> – We are sanctified by the truth – the word of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While this is a task being accomplished by God in us, the way in which He is working shows a necessity of compliance with Him on our part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Must Comply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2:12-13</a:t>
            </a:r>
            <a:r>
              <a:rPr lang="en-US" dirty="0">
                <a:latin typeface="Calibri" panose="020F0502020204030204" pitchFamily="34" charset="0"/>
                <a:ea typeface="Calibri" panose="020F0502020204030204" pitchFamily="34" charset="0"/>
                <a:cs typeface="Times New Roman" panose="02020603050405020304" pitchFamily="18" charset="0"/>
              </a:rPr>
              <a:t> – We must work out our own salvation, but take comfort in the fact that we are not alone, and God is working in 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However, this does not suggest we have no part to play.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Rather, we can refuse to allow God to work in us if we do not submit by doing our part.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15:1-2</a:t>
            </a:r>
            <a:r>
              <a:rPr lang="en-US" dirty="0">
                <a:latin typeface="Calibri" panose="020F0502020204030204" pitchFamily="34" charset="0"/>
                <a:ea typeface="Calibri" panose="020F0502020204030204" pitchFamily="34" charset="0"/>
                <a:cs typeface="Times New Roman" panose="02020603050405020304" pitchFamily="18" charset="0"/>
              </a:rPr>
              <a:t> – The Corinthians were showing their rejection of the gospel by their rejection of the Resurrection doctrine.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stood in the gospel, and would be saved by the gospel.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However, if they did not hold it fast, and remain faithful in it they would be lost.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11:19-24</a:t>
            </a:r>
            <a:r>
              <a:rPr lang="en-US" dirty="0">
                <a:latin typeface="Calibri" panose="020F0502020204030204" pitchFamily="34" charset="0"/>
                <a:ea typeface="Calibri" panose="020F0502020204030204" pitchFamily="34" charset="0"/>
                <a:cs typeface="Times New Roman" panose="02020603050405020304" pitchFamily="18" charset="0"/>
              </a:rPr>
              <a:t> – It was God who grafted in the Gentiles – He accomplished that work in them.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However, if they did not continue in His goodness they would be cut off like the Jews.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Likewise, God would be able to perform the work of grafting in the Jews if they believed as did the Gentiles.</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can be encouraged, and take comfort in the fact that God will do what He said He would do. He called us to salvation, and He will accomplish that in us. However, we must do our part He has given for us to do.</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0A7FFF3-D90C-4D21-B806-01DE37C4A94A}" type="slidenum">
              <a:rPr lang="en-US" smtClean="0"/>
              <a:t>4</a:t>
            </a:fld>
            <a:endParaRPr lang="en-US"/>
          </a:p>
        </p:txBody>
      </p:sp>
    </p:spTree>
    <p:extLst>
      <p:ext uri="{BB962C8B-B14F-4D97-AF65-F5344CB8AC3E}">
        <p14:creationId xmlns:p14="http://schemas.microsoft.com/office/powerpoint/2010/main" val="217257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not called us to something we are unable to attain.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will continue to work in us until we are complete in Him, and receive the salvation of our souls.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we must understand the nature of God’s work, and how He accomplishes it.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Part of that work involves our compliance with His will.</a:t>
            </a:r>
          </a:p>
          <a:p>
            <a:pPr marL="342900" marR="0" lvl="0" indent="-342900">
              <a:lnSpc>
                <a:spcPct val="107000"/>
              </a:lnSpc>
              <a:spcBef>
                <a:spcPts val="0"/>
              </a:spcBef>
              <a:spcAft>
                <a:spcPts val="80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who calls you is faithful, who also will do it”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u="sng" dirty="0">
                <a:latin typeface="Calibri" panose="020F0502020204030204" pitchFamily="34" charset="0"/>
                <a:ea typeface="Calibri" panose="020F0502020204030204" pitchFamily="34" charset="0"/>
                <a:cs typeface="Times New Roman" panose="02020603050405020304" pitchFamily="18" charset="0"/>
              </a:rPr>
              <a:t>so come to Him in full trust and obedience.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0A7FFF3-D90C-4D21-B806-01DE37C4A94A}" type="slidenum">
              <a:rPr lang="en-US" smtClean="0"/>
              <a:t>5</a:t>
            </a:fld>
            <a:endParaRPr lang="en-US"/>
          </a:p>
        </p:txBody>
      </p:sp>
    </p:spTree>
    <p:extLst>
      <p:ext uri="{BB962C8B-B14F-4D97-AF65-F5344CB8AC3E}">
        <p14:creationId xmlns:p14="http://schemas.microsoft.com/office/powerpoint/2010/main" val="350888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F686C7-A12D-4D46-80D0-750710549933}"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212662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686C7-A12D-4D46-80D0-750710549933}"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173198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686C7-A12D-4D46-80D0-750710549933}"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132991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686C7-A12D-4D46-80D0-750710549933}"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4146392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F686C7-A12D-4D46-80D0-750710549933}" type="datetimeFigureOut">
              <a:rPr lang="en-US" smtClean="0"/>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6802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F686C7-A12D-4D46-80D0-750710549933}"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339564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F686C7-A12D-4D46-80D0-750710549933}" type="datetimeFigureOut">
              <a:rPr lang="en-US" smtClean="0"/>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281040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F686C7-A12D-4D46-80D0-750710549933}" type="datetimeFigureOut">
              <a:rPr lang="en-US" smtClean="0"/>
              <a:t>5/21/2017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41837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6C7-A12D-4D46-80D0-750710549933}" type="datetimeFigureOut">
              <a:rPr lang="en-US" smtClean="0"/>
              <a:t>5/21/2017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6089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F686C7-A12D-4D46-80D0-750710549933}"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293057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F686C7-A12D-4D46-80D0-750710549933}" type="datetimeFigureOut">
              <a:rPr lang="en-US" smtClean="0"/>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216F3-43F5-44F7-A324-68438F3E3C2C}" type="slidenum">
              <a:rPr lang="en-US" smtClean="0"/>
              <a:t>‹#›</a:t>
            </a:fld>
            <a:endParaRPr lang="en-US"/>
          </a:p>
        </p:txBody>
      </p:sp>
    </p:spTree>
    <p:extLst>
      <p:ext uri="{BB962C8B-B14F-4D97-AF65-F5344CB8AC3E}">
        <p14:creationId xmlns:p14="http://schemas.microsoft.com/office/powerpoint/2010/main" val="188632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686C7-A12D-4D46-80D0-750710549933}" type="datetimeFigureOut">
              <a:rPr lang="en-US" smtClean="0"/>
              <a:t>5/21/2017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216F3-43F5-44F7-A324-68438F3E3C2C}" type="slidenum">
              <a:rPr lang="en-US" smtClean="0"/>
              <a:t>‹#›</a:t>
            </a:fld>
            <a:endParaRPr lang="en-US"/>
          </a:p>
        </p:txBody>
      </p:sp>
    </p:spTree>
    <p:extLst>
      <p:ext uri="{BB962C8B-B14F-4D97-AF65-F5344CB8AC3E}">
        <p14:creationId xmlns:p14="http://schemas.microsoft.com/office/powerpoint/2010/main" val="2520679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6430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731964"/>
            <a:ext cx="8153400" cy="2387600"/>
          </a:xfrm>
        </p:spPr>
        <p:txBody>
          <a:bodyPr>
            <a:noAutofit/>
          </a:bodyPr>
          <a:lstStyle/>
          <a:p>
            <a:r>
              <a:rPr lang="en-US" sz="6600" b="1" i="1" dirty="0">
                <a:solidFill>
                  <a:schemeClr val="bg1"/>
                </a:solidFill>
                <a:latin typeface="Agency FB" panose="020B0503020202020204" pitchFamily="34" charset="0"/>
              </a:rPr>
              <a:t>“He who calls you is faithful, who also will do it”</a:t>
            </a:r>
          </a:p>
        </p:txBody>
      </p:sp>
      <p:sp>
        <p:nvSpPr>
          <p:cNvPr id="3" name="Subtitle 2"/>
          <p:cNvSpPr>
            <a:spLocks noGrp="1"/>
          </p:cNvSpPr>
          <p:nvPr>
            <p:ph type="subTitle" idx="1"/>
          </p:nvPr>
        </p:nvSpPr>
        <p:spPr>
          <a:xfrm>
            <a:off x="1143000" y="4251395"/>
            <a:ext cx="6858000" cy="1655762"/>
          </a:xfrm>
        </p:spPr>
        <p:txBody>
          <a:bodyPr>
            <a:normAutofit/>
          </a:bodyPr>
          <a:lstStyle/>
          <a:p>
            <a:r>
              <a:rPr lang="en-US" sz="4000" i="1" dirty="0">
                <a:solidFill>
                  <a:schemeClr val="bg1"/>
                </a:solidFill>
              </a:rPr>
              <a:t>1 Thessalonians 5:23-24</a:t>
            </a:r>
          </a:p>
        </p:txBody>
      </p:sp>
    </p:spTree>
    <p:extLst>
      <p:ext uri="{BB962C8B-B14F-4D97-AF65-F5344CB8AC3E}">
        <p14:creationId xmlns:p14="http://schemas.microsoft.com/office/powerpoint/2010/main" val="17728901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4967"/>
            <a:ext cx="7886700" cy="1325563"/>
          </a:xfrm>
        </p:spPr>
        <p:txBody>
          <a:bodyPr>
            <a:normAutofit/>
          </a:bodyPr>
          <a:lstStyle/>
          <a:p>
            <a:pPr algn="ctr"/>
            <a:r>
              <a:rPr lang="en-US" sz="7200" b="1" dirty="0">
                <a:solidFill>
                  <a:schemeClr val="bg1"/>
                </a:solidFill>
                <a:latin typeface="Agency FB" panose="020B0503020202020204" pitchFamily="34" charset="0"/>
              </a:rPr>
              <a:t>The Goal</a:t>
            </a:r>
          </a:p>
        </p:txBody>
      </p:sp>
      <p:sp>
        <p:nvSpPr>
          <p:cNvPr id="3" name="Content Placeholder 2"/>
          <p:cNvSpPr>
            <a:spLocks noGrp="1"/>
          </p:cNvSpPr>
          <p:nvPr>
            <p:ph idx="1"/>
          </p:nvPr>
        </p:nvSpPr>
        <p:spPr/>
        <p:txBody>
          <a:bodyPr/>
          <a:lstStyle/>
          <a:p>
            <a:pPr marL="0" indent="0" algn="ctr">
              <a:buNone/>
            </a:pPr>
            <a:endParaRPr lang="en-US" sz="5400" b="1" dirty="0">
              <a:solidFill>
                <a:schemeClr val="bg1"/>
              </a:solidFill>
            </a:endParaRPr>
          </a:p>
          <a:p>
            <a:pPr marL="0" indent="0" algn="ctr">
              <a:buNone/>
            </a:pPr>
            <a:r>
              <a:rPr lang="en-US" sz="4000" b="1" dirty="0">
                <a:solidFill>
                  <a:schemeClr val="bg1"/>
                </a:solidFill>
              </a:rPr>
              <a:t>Complete Sanctification</a:t>
            </a:r>
          </a:p>
          <a:p>
            <a:pPr marL="0" indent="0" algn="ctr">
              <a:buNone/>
            </a:pPr>
            <a:r>
              <a:rPr lang="en-US" sz="3600" i="1" dirty="0">
                <a:solidFill>
                  <a:schemeClr val="bg1"/>
                </a:solidFill>
              </a:rPr>
              <a:t>– 1 Peter 1:13-16; Romans 6:1-4, 15-22 –</a:t>
            </a:r>
          </a:p>
          <a:p>
            <a:pPr marL="0" indent="0" algn="ctr">
              <a:buNone/>
            </a:pPr>
            <a:r>
              <a:rPr lang="en-US" sz="4000" b="1" dirty="0">
                <a:solidFill>
                  <a:schemeClr val="bg1"/>
                </a:solidFill>
              </a:rPr>
              <a:t>Preserved Blameless</a:t>
            </a:r>
          </a:p>
          <a:p>
            <a:pPr marL="0" indent="0" algn="ctr">
              <a:buNone/>
            </a:pPr>
            <a:r>
              <a:rPr lang="en-US" sz="3600" i="1" dirty="0">
                <a:solidFill>
                  <a:schemeClr val="bg1"/>
                </a:solidFill>
              </a:rPr>
              <a:t>– 2 Peter 3:11-14 –</a:t>
            </a:r>
          </a:p>
        </p:txBody>
      </p:sp>
    </p:spTree>
    <p:extLst>
      <p:ext uri="{BB962C8B-B14F-4D97-AF65-F5344CB8AC3E}">
        <p14:creationId xmlns:p14="http://schemas.microsoft.com/office/powerpoint/2010/main" val="182505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34967"/>
            <a:ext cx="7886700" cy="1325563"/>
          </a:xfrm>
        </p:spPr>
        <p:txBody>
          <a:bodyPr>
            <a:normAutofit/>
          </a:bodyPr>
          <a:lstStyle/>
          <a:p>
            <a:pPr algn="ctr"/>
            <a:r>
              <a:rPr lang="en-US" sz="7200" b="1" dirty="0">
                <a:solidFill>
                  <a:schemeClr val="bg1"/>
                </a:solidFill>
                <a:latin typeface="Agency FB" panose="020B0503020202020204" pitchFamily="34" charset="0"/>
              </a:rPr>
              <a:t>The Execution</a:t>
            </a:r>
          </a:p>
        </p:txBody>
      </p:sp>
      <p:sp>
        <p:nvSpPr>
          <p:cNvPr id="3" name="Content Placeholder 2"/>
          <p:cNvSpPr>
            <a:spLocks noGrp="1"/>
          </p:cNvSpPr>
          <p:nvPr>
            <p:ph idx="1"/>
          </p:nvPr>
        </p:nvSpPr>
        <p:spPr/>
        <p:txBody>
          <a:bodyPr>
            <a:normAutofit lnSpcReduction="10000"/>
          </a:bodyPr>
          <a:lstStyle/>
          <a:p>
            <a:pPr marL="0" indent="0" algn="ctr">
              <a:buNone/>
            </a:pPr>
            <a:endParaRPr lang="en-US" b="1" dirty="0">
              <a:solidFill>
                <a:schemeClr val="bg1"/>
              </a:solidFill>
            </a:endParaRPr>
          </a:p>
          <a:p>
            <a:pPr marL="0" indent="0" algn="ctr">
              <a:buNone/>
            </a:pPr>
            <a:r>
              <a:rPr lang="en-US" sz="4000" b="1" dirty="0">
                <a:solidFill>
                  <a:schemeClr val="bg1"/>
                </a:solidFill>
              </a:rPr>
              <a:t>He Is Faithful, and Will Do It</a:t>
            </a:r>
          </a:p>
          <a:p>
            <a:pPr marL="0" indent="0" algn="ctr">
              <a:buNone/>
            </a:pPr>
            <a:r>
              <a:rPr lang="en-US" sz="3600" i="1" dirty="0">
                <a:solidFill>
                  <a:schemeClr val="bg1"/>
                </a:solidFill>
              </a:rPr>
              <a:t>– Jude 24; Philippians 1:3-6;                       2 Thessalonians 2:13-15;                         Romans 1:16-17; John 17:17 –</a:t>
            </a:r>
          </a:p>
          <a:p>
            <a:pPr marL="0" indent="0" algn="ctr">
              <a:buNone/>
            </a:pPr>
            <a:r>
              <a:rPr lang="en-US" sz="4000" b="1" dirty="0">
                <a:solidFill>
                  <a:schemeClr val="bg1"/>
                </a:solidFill>
              </a:rPr>
              <a:t>We Must Comply</a:t>
            </a:r>
          </a:p>
          <a:p>
            <a:pPr marL="0" indent="0" algn="ctr">
              <a:buNone/>
            </a:pPr>
            <a:r>
              <a:rPr lang="en-US" sz="3600" i="1" dirty="0">
                <a:solidFill>
                  <a:schemeClr val="bg1"/>
                </a:solidFill>
              </a:rPr>
              <a:t>– Philippians 2:12-13;                                     1 Corinthians 15:1-2; Romans 11:19-24 –</a:t>
            </a:r>
          </a:p>
        </p:txBody>
      </p:sp>
    </p:spTree>
    <p:extLst>
      <p:ext uri="{BB962C8B-B14F-4D97-AF65-F5344CB8AC3E}">
        <p14:creationId xmlns:p14="http://schemas.microsoft.com/office/powerpoint/2010/main" val="257623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731964"/>
            <a:ext cx="8153400" cy="2387600"/>
          </a:xfrm>
        </p:spPr>
        <p:txBody>
          <a:bodyPr>
            <a:noAutofit/>
          </a:bodyPr>
          <a:lstStyle/>
          <a:p>
            <a:r>
              <a:rPr lang="en-US" sz="6600" b="1" i="1" dirty="0">
                <a:solidFill>
                  <a:schemeClr val="bg1"/>
                </a:solidFill>
                <a:latin typeface="Agency FB" panose="020B0503020202020204" pitchFamily="34" charset="0"/>
              </a:rPr>
              <a:t>“He who calls you is faithful, who also will do it”</a:t>
            </a:r>
          </a:p>
        </p:txBody>
      </p:sp>
      <p:sp>
        <p:nvSpPr>
          <p:cNvPr id="3" name="Subtitle 2"/>
          <p:cNvSpPr>
            <a:spLocks noGrp="1"/>
          </p:cNvSpPr>
          <p:nvPr>
            <p:ph type="subTitle" idx="1"/>
          </p:nvPr>
        </p:nvSpPr>
        <p:spPr>
          <a:xfrm>
            <a:off x="1143000" y="4251395"/>
            <a:ext cx="6858000" cy="1655762"/>
          </a:xfrm>
        </p:spPr>
        <p:txBody>
          <a:bodyPr>
            <a:normAutofit/>
          </a:bodyPr>
          <a:lstStyle/>
          <a:p>
            <a:r>
              <a:rPr lang="en-US" sz="4000" i="1" dirty="0">
                <a:solidFill>
                  <a:schemeClr val="bg1"/>
                </a:solidFill>
              </a:rPr>
              <a:t>1 Thessalonians 5:23-24</a:t>
            </a:r>
          </a:p>
        </p:txBody>
      </p:sp>
    </p:spTree>
    <p:extLst>
      <p:ext uri="{BB962C8B-B14F-4D97-AF65-F5344CB8AC3E}">
        <p14:creationId xmlns:p14="http://schemas.microsoft.com/office/powerpoint/2010/main" val="4292547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1328</Words>
  <Application>Microsoft Office PowerPoint</Application>
  <PresentationFormat>On-screen Show (4:3)</PresentationFormat>
  <Paragraphs>85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Agency FB</vt:lpstr>
      <vt:lpstr>Arial</vt:lpstr>
      <vt:lpstr>Calibri</vt:lpstr>
      <vt:lpstr>Calibri Light</vt:lpstr>
      <vt:lpstr>Times New Roman</vt:lpstr>
      <vt:lpstr>Wingdings</vt:lpstr>
      <vt:lpstr>Office Theme</vt:lpstr>
      <vt:lpstr>PowerPoint Presentation</vt:lpstr>
      <vt:lpstr>“He who calls you is faithful, who also will do it”</vt:lpstr>
      <vt:lpstr>The Goal</vt:lpstr>
      <vt:lpstr>The Execution</vt:lpstr>
      <vt:lpstr>“He who calls you is faithful, who also will do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5</cp:revision>
  <dcterms:created xsi:type="dcterms:W3CDTF">2017-05-20T23:30:39Z</dcterms:created>
  <dcterms:modified xsi:type="dcterms:W3CDTF">2017-05-21T13:57:01Z</dcterms:modified>
</cp:coreProperties>
</file>