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90E22-35DB-4CA1-B75F-AE06F2F60B8F}" type="datetimeFigureOut">
              <a:rPr lang="en-US" smtClean="0"/>
              <a:t>5/14/2017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B1498-E075-401E-A190-270F534B2F4E}" type="slidenum">
              <a:rPr lang="en-US" smtClean="0"/>
              <a:t>‹#›</a:t>
            </a:fld>
            <a:endParaRPr lang="en-US"/>
          </a:p>
        </p:txBody>
      </p:sp>
    </p:spTree>
    <p:extLst>
      <p:ext uri="{BB962C8B-B14F-4D97-AF65-F5344CB8AC3E}">
        <p14:creationId xmlns:p14="http://schemas.microsoft.com/office/powerpoint/2010/main" val="8353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Planting and Watering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1 Corinthians 3:5-17</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were many problems in the Corinthian church when Paul wrote them 1 Corinthians. </a:t>
            </a:r>
            <a:r>
              <a:rPr lang="en-US" b="1" dirty="0">
                <a:latin typeface="Calibri" panose="020F0502020204030204" pitchFamily="34" charset="0"/>
                <a:ea typeface="Calibri" panose="020F0502020204030204" pitchFamily="34" charset="0"/>
                <a:cs typeface="Times New Roman" panose="02020603050405020304" pitchFamily="18" charset="0"/>
              </a:rPr>
              <a:t>One significant problem was that of division.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Sectarianism in Corinth:</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(1:10-13)</a:t>
            </a:r>
            <a:r>
              <a:rPr lang="en-US" dirty="0">
                <a:latin typeface="Calibri" panose="020F0502020204030204" pitchFamily="34" charset="0"/>
                <a:ea typeface="Calibri" panose="020F0502020204030204" pitchFamily="34" charset="0"/>
                <a:cs typeface="Times New Roman" panose="02020603050405020304" pitchFamily="18" charset="0"/>
              </a:rPr>
              <a:t> – Corinth, in addition to Paul, had several come preach to them, and labor with them (Apollos). (It may be that they just knew Cephas, Peter, was an apostle, but were not visited by him.)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(1:17-18)</a:t>
            </a:r>
            <a:r>
              <a:rPr lang="en-US" dirty="0">
                <a:latin typeface="Calibri" panose="020F0502020204030204" pitchFamily="34" charset="0"/>
                <a:ea typeface="Calibri" panose="020F0502020204030204" pitchFamily="34" charset="0"/>
                <a:cs typeface="Times New Roman" panose="02020603050405020304" pitchFamily="18" charset="0"/>
              </a:rPr>
              <a:t> – This sectarianism manifested a misunderstanding of the gospel. It was not a philosophy, and preachers philosophers, but was THE POWER OF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2:1-5, 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(3:1-4)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This sectarianism showed the Corinthians’ carnality. They were immature Christians.</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addition to explaining the nature of the gospel message, in order to show the Corinthians their folly in dividing among preachers and apostles, </a:t>
            </a:r>
            <a:r>
              <a:rPr lang="en-US" b="1" dirty="0">
                <a:latin typeface="Calibri" panose="020F0502020204030204" pitchFamily="34" charset="0"/>
                <a:ea typeface="Calibri" panose="020F0502020204030204" pitchFamily="34" charset="0"/>
                <a:cs typeface="Times New Roman" panose="02020603050405020304" pitchFamily="18" charset="0"/>
              </a:rPr>
              <a:t>Paul discussed the work of preaching</a:t>
            </a:r>
            <a:r>
              <a:rPr lang="en-US" dirty="0">
                <a:latin typeface="Calibri" panose="020F0502020204030204" pitchFamily="34" charset="0"/>
                <a:ea typeface="Calibri" panose="020F0502020204030204" pitchFamily="34" charset="0"/>
                <a:cs typeface="Times New Roman" panose="02020603050405020304" pitchFamily="18" charset="0"/>
              </a:rPr>
              <a:t> in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3:5-17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principles can help us understand our job as Christians to evangelize, and can encourage us in such evangelism.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Power is God’s</a:t>
            </a:r>
          </a:p>
          <a:p>
            <a:endParaRPr lang="en-US" dirty="0"/>
          </a:p>
        </p:txBody>
      </p:sp>
      <p:sp>
        <p:nvSpPr>
          <p:cNvPr id="4" name="Slide Number Placeholder 3"/>
          <p:cNvSpPr>
            <a:spLocks noGrp="1"/>
          </p:cNvSpPr>
          <p:nvPr>
            <p:ph type="sldNum" sz="quarter" idx="10"/>
          </p:nvPr>
        </p:nvSpPr>
        <p:spPr/>
        <p:txBody>
          <a:bodyPr/>
          <a:lstStyle/>
          <a:p>
            <a:fld id="{360B1498-E075-401E-A190-270F534B2F4E}" type="slidenum">
              <a:rPr lang="en-US" smtClean="0"/>
              <a:t>2</a:t>
            </a:fld>
            <a:endParaRPr lang="en-US"/>
          </a:p>
        </p:txBody>
      </p:sp>
    </p:spTree>
    <p:extLst>
      <p:ext uri="{BB962C8B-B14F-4D97-AF65-F5344CB8AC3E}">
        <p14:creationId xmlns:p14="http://schemas.microsoft.com/office/powerpoint/2010/main" val="895000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Power is God’s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Ministers and Fellow Workers of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3:5-9</a:t>
            </a:r>
            <a:r>
              <a:rPr lang="en-US" dirty="0">
                <a:latin typeface="Calibri" panose="020F0502020204030204" pitchFamily="34" charset="0"/>
                <a:ea typeface="Calibri" panose="020F0502020204030204" pitchFamily="34" charset="0"/>
                <a:cs typeface="Times New Roman" panose="02020603050405020304" pitchFamily="18" charset="0"/>
              </a:rPr>
              <a:t> – Paul describes himself and Apollos as mere ministers (servants) and fellow workers of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r>
              <a:rPr lang="en-US" dirty="0">
                <a:latin typeface="Calibri" panose="020F0502020204030204" pitchFamily="34" charset="0"/>
                <a:ea typeface="Calibri" panose="020F0502020204030204" pitchFamily="34" charset="0"/>
                <a:cs typeface="Times New Roman" panose="02020603050405020304" pitchFamily="18" charset="0"/>
              </a:rPr>
              <a:t> – preachers are merely ministers.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Ministers</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diakonos</a:t>
            </a:r>
            <a:r>
              <a:rPr lang="en-US" dirty="0">
                <a:latin typeface="Calibri" panose="020F0502020204030204" pitchFamily="34" charset="0"/>
                <a:ea typeface="Calibri" panose="020F0502020204030204" pitchFamily="34" charset="0"/>
                <a:cs typeface="Times New Roman" panose="02020603050405020304" pitchFamily="18" charset="0"/>
              </a:rPr>
              <a:t>; an attendant, i.e. (genitive case) a waiter (at table or in other menial duties); specially, a Christian teacher and pastor (technically, a deacon or deaconess): — deacon, minister, servant.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21-4:1)</a:t>
            </a:r>
            <a:r>
              <a:rPr lang="en-US" dirty="0">
                <a:latin typeface="Calibri" panose="020F0502020204030204" pitchFamily="34" charset="0"/>
                <a:ea typeface="Calibri" panose="020F0502020204030204" pitchFamily="34" charset="0"/>
                <a:cs typeface="Times New Roman" panose="02020603050405020304" pitchFamily="18" charset="0"/>
              </a:rPr>
              <a:t> – It was wrong to elevate the preachers above what they actually were as servants – praise is due to God.</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“through whom you believed”</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i.e. merely the messenger who brought the message.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6-7)</a:t>
            </a:r>
            <a:r>
              <a:rPr lang="en-US" dirty="0">
                <a:latin typeface="Calibri" panose="020F0502020204030204" pitchFamily="34" charset="0"/>
                <a:ea typeface="Calibri" panose="020F0502020204030204" pitchFamily="34" charset="0"/>
                <a:cs typeface="Times New Roman" panose="02020603050405020304" pitchFamily="18" charset="0"/>
              </a:rPr>
              <a:t> – God is the one to be praised. God is the one Who has the power to save, and does save.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Corinthians placed too much emphasis on the preachers.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Their emphasis should have been placed on the message preached – GOD’S POWER TO SALVATION.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8-9)</a:t>
            </a:r>
            <a:r>
              <a:rPr lang="en-US" dirty="0">
                <a:latin typeface="Calibri" panose="020F0502020204030204" pitchFamily="34" charset="0"/>
                <a:ea typeface="Calibri" panose="020F0502020204030204" pitchFamily="34" charset="0"/>
                <a:cs typeface="Times New Roman" panose="02020603050405020304" pitchFamily="18" charset="0"/>
              </a:rPr>
              <a:t> – The preaching of the gospel is a good work – with the goal to save souls. Preachers are working WITH God, but it is GOD’S POWER.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Remember Where the Power Resides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r>
              <a:rPr lang="en-US" dirty="0">
                <a:latin typeface="Calibri" panose="020F0502020204030204" pitchFamily="34" charset="0"/>
                <a:ea typeface="Calibri" panose="020F0502020204030204" pitchFamily="34" charset="0"/>
                <a:cs typeface="Times New Roman" panose="02020603050405020304" pitchFamily="18" charset="0"/>
              </a:rPr>
              <a:t> – Paul recognized where the power was to salvation. It was not in his words, but in God’s words.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He did not try to dress up the gospel, but preached it plainly for in it ALONE WAS THE POWER.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Following such, he did not blame himself for others’ decision to reject it.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13:3-9, 13-15</a:t>
            </a:r>
            <a:r>
              <a:rPr lang="en-US" dirty="0">
                <a:latin typeface="Calibri" panose="020F0502020204030204" pitchFamily="34" charset="0"/>
                <a:ea typeface="Calibri" panose="020F0502020204030204" pitchFamily="34" charset="0"/>
                <a:cs typeface="Times New Roman" panose="02020603050405020304" pitchFamily="18" charset="0"/>
              </a:rPr>
              <a:t> – Parable of the sower, and Jesus’ subsequent explanation of parables.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problem is not the sower/preacher, nor the seed/message, but the soil/person’s heart.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not grow discouraged thinking it is our fault if someone does not obey.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Foundation is Christ</a:t>
            </a:r>
          </a:p>
          <a:p>
            <a:endParaRPr lang="en-US" dirty="0"/>
          </a:p>
        </p:txBody>
      </p:sp>
      <p:sp>
        <p:nvSpPr>
          <p:cNvPr id="4" name="Slide Number Placeholder 3"/>
          <p:cNvSpPr>
            <a:spLocks noGrp="1"/>
          </p:cNvSpPr>
          <p:nvPr>
            <p:ph type="sldNum" sz="quarter" idx="10"/>
          </p:nvPr>
        </p:nvSpPr>
        <p:spPr/>
        <p:txBody>
          <a:bodyPr/>
          <a:lstStyle/>
          <a:p>
            <a:fld id="{360B1498-E075-401E-A190-270F534B2F4E}" type="slidenum">
              <a:rPr lang="en-US" smtClean="0"/>
              <a:t>3</a:t>
            </a:fld>
            <a:endParaRPr lang="en-US"/>
          </a:p>
        </p:txBody>
      </p:sp>
    </p:spTree>
    <p:extLst>
      <p:ext uri="{BB962C8B-B14F-4D97-AF65-F5344CB8AC3E}">
        <p14:creationId xmlns:p14="http://schemas.microsoft.com/office/powerpoint/2010/main" val="3614215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Foundation is Christ</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 Wise Master Builder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3:10-11, 16-17</a:t>
            </a:r>
            <a:r>
              <a:rPr lang="en-US" dirty="0">
                <a:latin typeface="Calibri" panose="020F0502020204030204" pitchFamily="34" charset="0"/>
                <a:ea typeface="Calibri" panose="020F0502020204030204" pitchFamily="34" charset="0"/>
                <a:cs typeface="Times New Roman" panose="02020603050405020304" pitchFamily="18" charset="0"/>
              </a:rPr>
              <a:t> – While the power is God’s – He gives the increase – Paul explains that the preacher still has the responsibility of preaching Christ – NO MORE, NO LESS.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a:t>
            </a:r>
            <a:r>
              <a:rPr lang="en-US" dirty="0">
                <a:latin typeface="Calibri" panose="020F0502020204030204" pitchFamily="34" charset="0"/>
                <a:ea typeface="Calibri" panose="020F0502020204030204" pitchFamily="34" charset="0"/>
                <a:cs typeface="Times New Roman" panose="02020603050405020304" pitchFamily="18" charset="0"/>
              </a:rPr>
              <a:t> – Paul is a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“wise master builder”</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because he ONLY preached Christ.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wanted those to whom he preached to become Christians.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It would be unwise to preach any other thing than CHRIST – THE ONLY FOUNDATION.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11, 16-17)</a:t>
            </a:r>
            <a:r>
              <a:rPr lang="en-US" dirty="0">
                <a:latin typeface="Calibri" panose="020F0502020204030204" pitchFamily="34" charset="0"/>
                <a:ea typeface="Calibri" panose="020F0502020204030204" pitchFamily="34" charset="0"/>
                <a:cs typeface="Times New Roman" panose="02020603050405020304" pitchFamily="18" charset="0"/>
              </a:rPr>
              <a:t> – To preach any other message than that of Christ’s would be destructive.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ONLY THING WE NEED TO WORRY ABOUT IS PREACHING THE TRUTH!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let each one take heed how he builds on it.”)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Lay and Build On the Correct Foundation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5:12-14</a:t>
            </a:r>
            <a:r>
              <a:rPr lang="en-US" dirty="0">
                <a:latin typeface="Calibri" panose="020F0502020204030204" pitchFamily="34" charset="0"/>
                <a:ea typeface="Calibri" panose="020F0502020204030204" pitchFamily="34" charset="0"/>
                <a:cs typeface="Times New Roman" panose="02020603050405020304" pitchFamily="18" charset="0"/>
              </a:rPr>
              <a:t> – We must be dedicated enough to learning to grow into the position of a teacher.</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3:15</a:t>
            </a:r>
            <a:r>
              <a:rPr lang="en-US" dirty="0">
                <a:latin typeface="Calibri" panose="020F0502020204030204" pitchFamily="34" charset="0"/>
                <a:ea typeface="Calibri" panose="020F0502020204030204" pitchFamily="34" charset="0"/>
                <a:cs typeface="Times New Roman" panose="02020603050405020304" pitchFamily="18" charset="0"/>
              </a:rPr>
              <a:t> – We must be constantly preparing to have an “answer” from Christ’s word.</a:t>
            </a:r>
          </a:p>
          <a:p>
            <a:pPr marL="342900" marR="0" lvl="0" indent="-342900">
              <a:lnSpc>
                <a:spcPct val="107000"/>
              </a:lnSpc>
              <a:spcBef>
                <a:spcPts val="0"/>
              </a:spcBef>
              <a:spcAft>
                <a:spcPts val="80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We should not we worrying ourselves, and discouraging ourselves with the possible reactions to the truth, but we should BE CONCERNED WITH THAT WHICH WE ARE RESPONSIBLE FOR – THE PREACHING OF THE UNADULTERATED TRUTH.</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The Result is not Incriminating</a:t>
            </a:r>
            <a:endParaRPr lang="en-US" dirty="0"/>
          </a:p>
        </p:txBody>
      </p:sp>
      <p:sp>
        <p:nvSpPr>
          <p:cNvPr id="4" name="Slide Number Placeholder 3"/>
          <p:cNvSpPr>
            <a:spLocks noGrp="1"/>
          </p:cNvSpPr>
          <p:nvPr>
            <p:ph type="sldNum" sz="quarter" idx="10"/>
          </p:nvPr>
        </p:nvSpPr>
        <p:spPr/>
        <p:txBody>
          <a:bodyPr/>
          <a:lstStyle/>
          <a:p>
            <a:fld id="{360B1498-E075-401E-A190-270F534B2F4E}" type="slidenum">
              <a:rPr lang="en-US" smtClean="0"/>
              <a:t>4</a:t>
            </a:fld>
            <a:endParaRPr lang="en-US"/>
          </a:p>
        </p:txBody>
      </p:sp>
    </p:spTree>
    <p:extLst>
      <p:ext uri="{BB962C8B-B14F-4D97-AF65-F5344CB8AC3E}">
        <p14:creationId xmlns:p14="http://schemas.microsoft.com/office/powerpoint/2010/main" val="2668650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Result is not Incriminating</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Materials Erected on the Foundation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3:12-15</a:t>
            </a:r>
            <a:r>
              <a:rPr lang="en-US" dirty="0">
                <a:latin typeface="Calibri" panose="020F0502020204030204" pitchFamily="34" charset="0"/>
                <a:ea typeface="Calibri" panose="020F0502020204030204" pitchFamily="34" charset="0"/>
                <a:cs typeface="Times New Roman" panose="02020603050405020304" pitchFamily="18" charset="0"/>
              </a:rPr>
              <a:t> – The quality of those whom you played the part in converting will cause us joy, or sorrow, but we will not be judged by their deeds.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12-13)</a:t>
            </a:r>
            <a:r>
              <a:rPr lang="en-US" dirty="0">
                <a:latin typeface="Calibri" panose="020F0502020204030204" pitchFamily="34" charset="0"/>
                <a:ea typeface="Calibri" panose="020F0502020204030204" pitchFamily="34" charset="0"/>
                <a:cs typeface="Times New Roman" panose="02020603050405020304" pitchFamily="18" charset="0"/>
              </a:rPr>
              <a:t> – What are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“gold, silver, precious stones, wood, hay, straw?”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Whatever they are,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fire”</a:t>
            </a:r>
            <a:r>
              <a:rPr lang="en-US" dirty="0">
                <a:latin typeface="Calibri" panose="020F0502020204030204" pitchFamily="34" charset="0"/>
                <a:ea typeface="Calibri" panose="020F0502020204030204" pitchFamily="34" charset="0"/>
                <a:cs typeface="Times New Roman" panose="02020603050405020304" pitchFamily="18" charset="0"/>
              </a:rPr>
              <a:t> will reveal which are which.</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Whatever they are will not affect the MESSENGER’S salvation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r>
              <a:rPr lang="en-US" dirty="0">
                <a:latin typeface="Calibri" panose="020F0502020204030204" pitchFamily="34" charset="0"/>
                <a:ea typeface="Calibri" panose="020F0502020204030204" pitchFamily="34" charset="0"/>
                <a:cs typeface="Times New Roman" panose="02020603050405020304" pitchFamily="18" charset="0"/>
              </a:rPr>
              <a:t>5 – he will still be saved – if he passes the same test of fire).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DOCTRINE? – NO – foundation is Christ.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Materials of the building</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are God’s building” (v. 9)</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Converts of the preaching of the gospel.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Day</a:t>
            </a:r>
            <a:r>
              <a:rPr lang="en-US" dirty="0">
                <a:latin typeface="Calibri" panose="020F0502020204030204" pitchFamily="34" charset="0"/>
                <a:ea typeface="Calibri" panose="020F0502020204030204" pitchFamily="34" charset="0"/>
                <a:cs typeface="Times New Roman" panose="02020603050405020304" pitchFamily="18" charset="0"/>
              </a:rPr>
              <a:t> – the day of the Lord when those who are faithful will be rewarded, and those who are not will be burned in eternal punishment.</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flaming fire taking vengeance on those who do not know God, and on those who do not obey the gospel of our Lord Jesus Christ” (2 Thessalonians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Those who do know God, and have obeyed the gospel will be rewarded.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The converts who continue faithfully are the reward, thus those who fall away are the loss. However, it will not affect the preacher’s salvation.	</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is joy in preaching when one obeys, and continues faithfully to the end.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is sorrow when one does not obey, or after obeying falls away.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Either way, we will be saved if we pass the test of fire.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He Himself Will be Saved”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9:1-3; 10:1</a:t>
            </a:r>
            <a:r>
              <a:rPr lang="en-US" dirty="0">
                <a:latin typeface="Calibri" panose="020F0502020204030204" pitchFamily="34" charset="0"/>
                <a:ea typeface="Calibri" panose="020F0502020204030204" pitchFamily="34" charset="0"/>
                <a:cs typeface="Times New Roman" panose="02020603050405020304" pitchFamily="18" charset="0"/>
              </a:rPr>
              <a:t> – Paul wished the Jews would accept Christ and be saved! </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people were saved because of his preaching he was joyous! (Be Rewarded)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people rejected the gospel he preached he was sorrowful! (Suffer loss)</a:t>
            </a: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Timothy 4:6-8</a:t>
            </a:r>
            <a:r>
              <a:rPr lang="en-US" dirty="0">
                <a:latin typeface="Calibri" panose="020F0502020204030204" pitchFamily="34" charset="0"/>
                <a:ea typeface="Calibri" panose="020F0502020204030204" pitchFamily="34" charset="0"/>
                <a:cs typeface="Times New Roman" panose="02020603050405020304" pitchFamily="18" charset="0"/>
              </a:rPr>
              <a:t> – Despite the many who rejected Paul, and the gospel message he preached, Paul was obedient, and had the hope of salvation!</a:t>
            </a:r>
          </a:p>
          <a:p>
            <a:endParaRPr lang="en-US" dirty="0"/>
          </a:p>
        </p:txBody>
      </p:sp>
      <p:sp>
        <p:nvSpPr>
          <p:cNvPr id="4" name="Slide Number Placeholder 3"/>
          <p:cNvSpPr>
            <a:spLocks noGrp="1"/>
          </p:cNvSpPr>
          <p:nvPr>
            <p:ph type="sldNum" sz="quarter" idx="10"/>
          </p:nvPr>
        </p:nvSpPr>
        <p:spPr/>
        <p:txBody>
          <a:bodyPr/>
          <a:lstStyle/>
          <a:p>
            <a:fld id="{360B1498-E075-401E-A190-270F534B2F4E}" type="slidenum">
              <a:rPr lang="en-US" smtClean="0"/>
              <a:t>5</a:t>
            </a:fld>
            <a:endParaRPr lang="en-US"/>
          </a:p>
        </p:txBody>
      </p:sp>
    </p:spTree>
    <p:extLst>
      <p:ext uri="{BB962C8B-B14F-4D97-AF65-F5344CB8AC3E}">
        <p14:creationId xmlns:p14="http://schemas.microsoft.com/office/powerpoint/2010/main" val="4188231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have the responsibility as God’s children to spread His gospel. We should have a passion and desire to do such.</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We need to understand the nature of preaching so as to do it correctly, and not become discouraged.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God has the power to salvation. We are merely His messengers.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be careful to know the truth well enough to teach others, and only teach the truth of Christ’s gospel.</a:t>
            </a: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 must not become discouraged when some reject the gospel, or when some who we have converted fall away. Continue to be faithful yourself, and you will receive salvation.</a:t>
            </a:r>
          </a:p>
          <a:p>
            <a:endParaRPr lang="en-US" dirty="0"/>
          </a:p>
        </p:txBody>
      </p:sp>
      <p:sp>
        <p:nvSpPr>
          <p:cNvPr id="4" name="Slide Number Placeholder 3"/>
          <p:cNvSpPr>
            <a:spLocks noGrp="1"/>
          </p:cNvSpPr>
          <p:nvPr>
            <p:ph type="sldNum" sz="quarter" idx="10"/>
          </p:nvPr>
        </p:nvSpPr>
        <p:spPr/>
        <p:txBody>
          <a:bodyPr/>
          <a:lstStyle/>
          <a:p>
            <a:fld id="{360B1498-E075-401E-A190-270F534B2F4E}" type="slidenum">
              <a:rPr lang="en-US" smtClean="0"/>
              <a:t>6</a:t>
            </a:fld>
            <a:endParaRPr lang="en-US"/>
          </a:p>
        </p:txBody>
      </p:sp>
    </p:spTree>
    <p:extLst>
      <p:ext uri="{BB962C8B-B14F-4D97-AF65-F5344CB8AC3E}">
        <p14:creationId xmlns:p14="http://schemas.microsoft.com/office/powerpoint/2010/main" val="1054750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0F666-8EB5-48CE-81D5-AF36999A033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413589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0F666-8EB5-48CE-81D5-AF36999A033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517815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0F666-8EB5-48CE-81D5-AF36999A033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8656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0F666-8EB5-48CE-81D5-AF36999A033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345921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70F666-8EB5-48CE-81D5-AF36999A033C}" type="datetimeFigureOut">
              <a:rPr lang="en-US" smtClean="0"/>
              <a:t>5/14/2017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214976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70F666-8EB5-48CE-81D5-AF36999A033C}"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3811392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70F666-8EB5-48CE-81D5-AF36999A033C}" type="datetimeFigureOut">
              <a:rPr lang="en-US" smtClean="0"/>
              <a:t>5/14/2017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2515138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70F666-8EB5-48CE-81D5-AF36999A033C}" type="datetimeFigureOut">
              <a:rPr lang="en-US" smtClean="0"/>
              <a:t>5/14/2017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2475451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0F666-8EB5-48CE-81D5-AF36999A033C}" type="datetimeFigureOut">
              <a:rPr lang="en-US" smtClean="0"/>
              <a:t>5/14/2017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192208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0F666-8EB5-48CE-81D5-AF36999A033C}"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3103428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E70F666-8EB5-48CE-81D5-AF36999A033C}" type="datetimeFigureOut">
              <a:rPr lang="en-US" smtClean="0"/>
              <a:t>5/14/2017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BDE89E-7CD8-43D5-8581-C7CBD431AEE9}" type="slidenum">
              <a:rPr lang="en-US" smtClean="0"/>
              <a:t>‹#›</a:t>
            </a:fld>
            <a:endParaRPr lang="en-US"/>
          </a:p>
        </p:txBody>
      </p:sp>
    </p:spTree>
    <p:extLst>
      <p:ext uri="{BB962C8B-B14F-4D97-AF65-F5344CB8AC3E}">
        <p14:creationId xmlns:p14="http://schemas.microsoft.com/office/powerpoint/2010/main" val="396775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0F666-8EB5-48CE-81D5-AF36999A033C}" type="datetimeFigureOut">
              <a:rPr lang="en-US" smtClean="0"/>
              <a:t>5/14/2017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BDE89E-7CD8-43D5-8581-C7CBD431AEE9}" type="slidenum">
              <a:rPr lang="en-US" smtClean="0"/>
              <a:t>‹#›</a:t>
            </a:fld>
            <a:endParaRPr lang="en-US"/>
          </a:p>
        </p:txBody>
      </p:sp>
    </p:spTree>
    <p:extLst>
      <p:ext uri="{BB962C8B-B14F-4D97-AF65-F5344CB8AC3E}">
        <p14:creationId xmlns:p14="http://schemas.microsoft.com/office/powerpoint/2010/main" val="3477652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92246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278" y="1493421"/>
            <a:ext cx="5304183" cy="2387600"/>
          </a:xfrm>
        </p:spPr>
        <p:txBody>
          <a:bodyPr>
            <a:noAutofit/>
          </a:bodyPr>
          <a:lstStyle/>
          <a:p>
            <a:r>
              <a:rPr lang="en-US" sz="8000" b="1" dirty="0">
                <a:latin typeface="Edwardian Script ITC" panose="030303020407070D0804" pitchFamily="66" charset="0"/>
              </a:rPr>
              <a:t>Planting and Watering</a:t>
            </a:r>
          </a:p>
        </p:txBody>
      </p:sp>
      <p:sp>
        <p:nvSpPr>
          <p:cNvPr id="3" name="Subtitle 2"/>
          <p:cNvSpPr>
            <a:spLocks noGrp="1"/>
          </p:cNvSpPr>
          <p:nvPr>
            <p:ph type="subTitle" idx="1"/>
          </p:nvPr>
        </p:nvSpPr>
        <p:spPr>
          <a:xfrm>
            <a:off x="-604631" y="3881021"/>
            <a:ext cx="6858000" cy="1655762"/>
          </a:xfrm>
        </p:spPr>
        <p:txBody>
          <a:bodyPr>
            <a:normAutofit/>
          </a:bodyPr>
          <a:lstStyle/>
          <a:p>
            <a:r>
              <a:rPr lang="en-US" sz="3200" i="1" dirty="0"/>
              <a:t>1 Corinthians 3:5-17</a:t>
            </a:r>
          </a:p>
        </p:txBody>
      </p:sp>
    </p:spTree>
    <p:extLst>
      <p:ext uri="{BB962C8B-B14F-4D97-AF65-F5344CB8AC3E}">
        <p14:creationId xmlns:p14="http://schemas.microsoft.com/office/powerpoint/2010/main" val="55067852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240" y="550657"/>
            <a:ext cx="5321576" cy="1325563"/>
          </a:xfrm>
        </p:spPr>
        <p:txBody>
          <a:bodyPr>
            <a:normAutofit/>
          </a:bodyPr>
          <a:lstStyle/>
          <a:p>
            <a:pPr algn="ctr"/>
            <a:r>
              <a:rPr lang="en-US" sz="5400" b="1" dirty="0">
                <a:latin typeface="Edwardian Script ITC" panose="030303020407070D0804" pitchFamily="66" charset="0"/>
              </a:rPr>
              <a:t>The Power is God’s</a:t>
            </a:r>
          </a:p>
        </p:txBody>
      </p:sp>
      <p:sp>
        <p:nvSpPr>
          <p:cNvPr id="3" name="Content Placeholder 2"/>
          <p:cNvSpPr>
            <a:spLocks noGrp="1"/>
          </p:cNvSpPr>
          <p:nvPr>
            <p:ph idx="1"/>
          </p:nvPr>
        </p:nvSpPr>
        <p:spPr>
          <a:xfrm>
            <a:off x="217831" y="1626840"/>
            <a:ext cx="5732393" cy="4351338"/>
          </a:xfrm>
        </p:spPr>
        <p:txBody>
          <a:bodyPr>
            <a:normAutofit/>
          </a:bodyPr>
          <a:lstStyle/>
          <a:p>
            <a:pPr marL="0" indent="0" algn="ctr">
              <a:buNone/>
            </a:pPr>
            <a:r>
              <a:rPr lang="en-US" sz="3200" b="1" dirty="0"/>
              <a:t>Ministers and                                 Fellow Workers of God</a:t>
            </a:r>
          </a:p>
          <a:p>
            <a:pPr marL="0" indent="0" algn="ctr">
              <a:buNone/>
            </a:pPr>
            <a:r>
              <a:rPr lang="en-US" i="1" dirty="0"/>
              <a:t>– 1 Corinthians 3:5-9 –</a:t>
            </a:r>
          </a:p>
          <a:p>
            <a:pPr marL="0" indent="0" algn="ctr">
              <a:buNone/>
            </a:pPr>
            <a:r>
              <a:rPr lang="en-US" sz="3200" b="1" dirty="0"/>
              <a:t>Remember Where                             the Power Resides</a:t>
            </a:r>
          </a:p>
          <a:p>
            <a:pPr marL="0" indent="0" algn="ctr">
              <a:buNone/>
            </a:pPr>
            <a:r>
              <a:rPr lang="en-US" i="1" dirty="0"/>
              <a:t>– Romans 1:16;                                   Matthew 13:3-9, 13-15 –</a:t>
            </a:r>
          </a:p>
        </p:txBody>
      </p:sp>
      <p:sp>
        <p:nvSpPr>
          <p:cNvPr id="4" name="TextBox 3"/>
          <p:cNvSpPr txBox="1"/>
          <p:nvPr/>
        </p:nvSpPr>
        <p:spPr>
          <a:xfrm>
            <a:off x="423240" y="5501124"/>
            <a:ext cx="8110330" cy="954107"/>
          </a:xfrm>
          <a:prstGeom prst="rect">
            <a:avLst/>
          </a:prstGeom>
          <a:noFill/>
        </p:spPr>
        <p:txBody>
          <a:bodyPr wrap="square" rtlCol="0">
            <a:spAutoFit/>
          </a:bodyPr>
          <a:lstStyle/>
          <a:p>
            <a:pPr algn="ctr"/>
            <a:r>
              <a:rPr lang="en-US" sz="2800" i="1" dirty="0">
                <a:solidFill>
                  <a:schemeClr val="bg1"/>
                </a:solidFill>
              </a:rPr>
              <a:t>“So then neither he who plants is anything, nor he who waters, but God who gives the increase.”</a:t>
            </a:r>
          </a:p>
        </p:txBody>
      </p:sp>
    </p:spTree>
    <p:extLst>
      <p:ext uri="{BB962C8B-B14F-4D97-AF65-F5344CB8AC3E}">
        <p14:creationId xmlns:p14="http://schemas.microsoft.com/office/powerpoint/2010/main" val="37512215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240" y="802447"/>
            <a:ext cx="5321576" cy="1325563"/>
          </a:xfrm>
        </p:spPr>
        <p:txBody>
          <a:bodyPr>
            <a:noAutofit/>
          </a:bodyPr>
          <a:lstStyle/>
          <a:p>
            <a:pPr algn="ctr"/>
            <a:r>
              <a:rPr lang="en-US" sz="5400" b="1" dirty="0">
                <a:latin typeface="Edwardian Script ITC" panose="030303020407070D0804" pitchFamily="66" charset="0"/>
              </a:rPr>
              <a:t>The Foundation                        is Christ</a:t>
            </a:r>
          </a:p>
        </p:txBody>
      </p:sp>
      <p:sp>
        <p:nvSpPr>
          <p:cNvPr id="3" name="Content Placeholder 2"/>
          <p:cNvSpPr>
            <a:spLocks noGrp="1"/>
          </p:cNvSpPr>
          <p:nvPr>
            <p:ph idx="1"/>
          </p:nvPr>
        </p:nvSpPr>
        <p:spPr>
          <a:xfrm>
            <a:off x="217831" y="1626840"/>
            <a:ext cx="5732393" cy="4351338"/>
          </a:xfrm>
        </p:spPr>
        <p:txBody>
          <a:bodyPr>
            <a:normAutofit/>
          </a:bodyPr>
          <a:lstStyle/>
          <a:p>
            <a:pPr marL="0" indent="0" algn="ctr">
              <a:buNone/>
            </a:pPr>
            <a:endParaRPr lang="en-US" sz="3200" b="1" dirty="0"/>
          </a:p>
          <a:p>
            <a:pPr marL="0" indent="0" algn="ctr">
              <a:buNone/>
            </a:pPr>
            <a:r>
              <a:rPr lang="en-US" sz="3200" b="1" dirty="0"/>
              <a:t>A Wise Master Builder</a:t>
            </a:r>
          </a:p>
          <a:p>
            <a:pPr marL="0" indent="0" algn="ctr">
              <a:buNone/>
            </a:pPr>
            <a:r>
              <a:rPr lang="en-US" i="1" dirty="0"/>
              <a:t>– 1 Corinthians 3:10-11, 16-17 –</a:t>
            </a:r>
          </a:p>
          <a:p>
            <a:pPr marL="0" indent="0" algn="ctr">
              <a:buNone/>
            </a:pPr>
            <a:r>
              <a:rPr lang="en-US" sz="3200" b="1" dirty="0"/>
              <a:t>Lay and Build on                                  the Correct Foundation</a:t>
            </a:r>
          </a:p>
          <a:p>
            <a:pPr marL="0" indent="0" algn="ctr">
              <a:buNone/>
            </a:pPr>
            <a:r>
              <a:rPr lang="en-US" i="1" dirty="0"/>
              <a:t>– Hebrews 5:12-14; 1 Peter 3:15 –</a:t>
            </a:r>
          </a:p>
        </p:txBody>
      </p:sp>
      <p:sp>
        <p:nvSpPr>
          <p:cNvPr id="4" name="TextBox 3"/>
          <p:cNvSpPr txBox="1"/>
          <p:nvPr/>
        </p:nvSpPr>
        <p:spPr>
          <a:xfrm>
            <a:off x="636103" y="5351940"/>
            <a:ext cx="7659757" cy="1384995"/>
          </a:xfrm>
          <a:prstGeom prst="rect">
            <a:avLst/>
          </a:prstGeom>
          <a:noFill/>
        </p:spPr>
        <p:txBody>
          <a:bodyPr wrap="square" rtlCol="0">
            <a:spAutoFit/>
          </a:bodyPr>
          <a:lstStyle/>
          <a:p>
            <a:pPr algn="ctr"/>
            <a:r>
              <a:rPr lang="en-US" sz="2800" i="1" dirty="0">
                <a:solidFill>
                  <a:schemeClr val="bg1"/>
                </a:solidFill>
              </a:rPr>
              <a:t>“But let each one take heed how he builds on it. For no other foundation can anyone lay than that which is laid, which is Jesus Christ.”</a:t>
            </a:r>
          </a:p>
        </p:txBody>
      </p:sp>
    </p:spTree>
    <p:extLst>
      <p:ext uri="{BB962C8B-B14F-4D97-AF65-F5344CB8AC3E}">
        <p14:creationId xmlns:p14="http://schemas.microsoft.com/office/powerpoint/2010/main" val="2622578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240" y="802447"/>
            <a:ext cx="5321576" cy="1325563"/>
          </a:xfrm>
        </p:spPr>
        <p:txBody>
          <a:bodyPr>
            <a:noAutofit/>
          </a:bodyPr>
          <a:lstStyle/>
          <a:p>
            <a:pPr algn="ctr"/>
            <a:r>
              <a:rPr lang="en-US" sz="5400" b="1" dirty="0">
                <a:latin typeface="Edwardian Script ITC" panose="030303020407070D0804" pitchFamily="66" charset="0"/>
              </a:rPr>
              <a:t>The Result is not Incriminating</a:t>
            </a:r>
          </a:p>
        </p:txBody>
      </p:sp>
      <p:sp>
        <p:nvSpPr>
          <p:cNvPr id="3" name="Content Placeholder 2"/>
          <p:cNvSpPr>
            <a:spLocks noGrp="1"/>
          </p:cNvSpPr>
          <p:nvPr>
            <p:ph idx="1"/>
          </p:nvPr>
        </p:nvSpPr>
        <p:spPr>
          <a:xfrm>
            <a:off x="217831" y="1587084"/>
            <a:ext cx="5732393" cy="4351338"/>
          </a:xfrm>
        </p:spPr>
        <p:txBody>
          <a:bodyPr>
            <a:normAutofit/>
          </a:bodyPr>
          <a:lstStyle/>
          <a:p>
            <a:pPr marL="0" indent="0" algn="ctr">
              <a:buNone/>
            </a:pPr>
            <a:endParaRPr lang="en-US" sz="3200" b="1" dirty="0"/>
          </a:p>
          <a:p>
            <a:pPr marL="0" indent="0" algn="ctr">
              <a:buNone/>
            </a:pPr>
            <a:r>
              <a:rPr lang="en-US" sz="3200" b="1" dirty="0"/>
              <a:t>Materials Erected on the Foundation</a:t>
            </a:r>
          </a:p>
          <a:p>
            <a:pPr marL="0" indent="0" algn="ctr">
              <a:buNone/>
            </a:pPr>
            <a:r>
              <a:rPr lang="en-US" i="1" dirty="0"/>
              <a:t>– 1 Corinthians 3:12-15 –</a:t>
            </a:r>
          </a:p>
          <a:p>
            <a:pPr marL="0" indent="0" algn="ctr">
              <a:buNone/>
            </a:pPr>
            <a:r>
              <a:rPr lang="en-US" sz="3200" b="1" i="1" dirty="0"/>
              <a:t>“But he himself will be saved”</a:t>
            </a:r>
          </a:p>
          <a:p>
            <a:pPr marL="0" indent="0" algn="ctr">
              <a:buNone/>
            </a:pPr>
            <a:r>
              <a:rPr lang="en-US" i="1" dirty="0"/>
              <a:t>– Romans 9:1-3; 10:1;                            2 Timothy 4:6-8 –</a:t>
            </a:r>
          </a:p>
        </p:txBody>
      </p:sp>
      <p:sp>
        <p:nvSpPr>
          <p:cNvPr id="4" name="TextBox 3"/>
          <p:cNvSpPr txBox="1"/>
          <p:nvPr/>
        </p:nvSpPr>
        <p:spPr>
          <a:xfrm>
            <a:off x="636103" y="5550723"/>
            <a:ext cx="7659757" cy="954107"/>
          </a:xfrm>
          <a:prstGeom prst="rect">
            <a:avLst/>
          </a:prstGeom>
          <a:noFill/>
        </p:spPr>
        <p:txBody>
          <a:bodyPr wrap="square" rtlCol="0">
            <a:spAutoFit/>
          </a:bodyPr>
          <a:lstStyle/>
          <a:p>
            <a:pPr algn="ctr"/>
            <a:r>
              <a:rPr lang="en-US" sz="2800" i="1" dirty="0">
                <a:solidFill>
                  <a:schemeClr val="bg1"/>
                </a:solidFill>
              </a:rPr>
              <a:t>“If anyone’s work is burned, he will suffer loss; but he himself will be saved, yet so as through fire.”</a:t>
            </a:r>
          </a:p>
        </p:txBody>
      </p:sp>
    </p:spTree>
    <p:extLst>
      <p:ext uri="{BB962C8B-B14F-4D97-AF65-F5344CB8AC3E}">
        <p14:creationId xmlns:p14="http://schemas.microsoft.com/office/powerpoint/2010/main" val="583689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278" y="1493421"/>
            <a:ext cx="5304183" cy="2387600"/>
          </a:xfrm>
        </p:spPr>
        <p:txBody>
          <a:bodyPr>
            <a:noAutofit/>
          </a:bodyPr>
          <a:lstStyle/>
          <a:p>
            <a:r>
              <a:rPr lang="en-US" sz="8000" b="1" dirty="0">
                <a:latin typeface="Edwardian Script ITC" panose="030303020407070D0804" pitchFamily="66" charset="0"/>
              </a:rPr>
              <a:t>Planting and Watering</a:t>
            </a:r>
          </a:p>
        </p:txBody>
      </p:sp>
      <p:sp>
        <p:nvSpPr>
          <p:cNvPr id="3" name="Subtitle 2"/>
          <p:cNvSpPr>
            <a:spLocks noGrp="1"/>
          </p:cNvSpPr>
          <p:nvPr>
            <p:ph type="subTitle" idx="1"/>
          </p:nvPr>
        </p:nvSpPr>
        <p:spPr>
          <a:xfrm>
            <a:off x="-604631" y="3881021"/>
            <a:ext cx="6858000" cy="1655762"/>
          </a:xfrm>
        </p:spPr>
        <p:txBody>
          <a:bodyPr>
            <a:normAutofit/>
          </a:bodyPr>
          <a:lstStyle/>
          <a:p>
            <a:r>
              <a:rPr lang="en-US" sz="3200" i="1" dirty="0"/>
              <a:t>1 Corinthians 3:5-17</a:t>
            </a:r>
          </a:p>
        </p:txBody>
      </p:sp>
    </p:spTree>
    <p:extLst>
      <p:ext uri="{BB962C8B-B14F-4D97-AF65-F5344CB8AC3E}">
        <p14:creationId xmlns:p14="http://schemas.microsoft.com/office/powerpoint/2010/main" val="379564594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1322</Words>
  <Application>Microsoft Office PowerPoint</Application>
  <PresentationFormat>On-screen Show (4:3)</PresentationFormat>
  <Paragraphs>98</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Edwardian Script ITC</vt:lpstr>
      <vt:lpstr>Times New Roman</vt:lpstr>
      <vt:lpstr>Wingdings</vt:lpstr>
      <vt:lpstr>Office Theme</vt:lpstr>
      <vt:lpstr>PowerPoint Presentation</vt:lpstr>
      <vt:lpstr>Planting and Watering</vt:lpstr>
      <vt:lpstr>The Power is God’s</vt:lpstr>
      <vt:lpstr>The Foundation                        is Christ</vt:lpstr>
      <vt:lpstr>The Result is not Incriminating</vt:lpstr>
      <vt:lpstr>Planting and Watering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Planting and Watering</dc:title>
  <dc:creator>Jeremiah Cox</dc:creator>
  <cp:lastModifiedBy>Jeremiah Cox</cp:lastModifiedBy>
  <cp:revision>6</cp:revision>
  <dcterms:created xsi:type="dcterms:W3CDTF">2017-05-14T19:19:47Z</dcterms:created>
  <dcterms:modified xsi:type="dcterms:W3CDTF">2017-05-14T21:34:42Z</dcterms:modified>
</cp:coreProperties>
</file>