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44" y="78"/>
      </p:cViewPr>
      <p:guideLst/>
    </p:cSldViewPr>
  </p:slideViewPr>
  <p:notesTextViewPr>
    <p:cViewPr>
      <p:scale>
        <a:sx n="3" d="2"/>
        <a:sy n="3" d="2"/>
      </p:scale>
      <p:origin x="0" y="0"/>
    </p:cViewPr>
  </p:notesTextViewPr>
  <p:notesViewPr>
    <p:cSldViewPr snapToGrid="0">
      <p:cViewPr varScale="1">
        <p:scale>
          <a:sx n="52" d="100"/>
          <a:sy n="52" d="100"/>
        </p:scale>
        <p:origin x="20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D9059-088D-4102-83BA-185A494FA6E0}" type="datetimeFigureOut">
              <a:rPr lang="en-US" smtClean="0"/>
              <a:t>5/6/2017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2D690-DB67-4A49-BBD6-804B9E9C3A6E}" type="slidenum">
              <a:rPr lang="en-US" smtClean="0"/>
              <a:t>‹#›</a:t>
            </a:fld>
            <a:endParaRPr lang="en-US"/>
          </a:p>
        </p:txBody>
      </p:sp>
    </p:spTree>
    <p:extLst>
      <p:ext uri="{BB962C8B-B14F-4D97-AF65-F5344CB8AC3E}">
        <p14:creationId xmlns:p14="http://schemas.microsoft.com/office/powerpoint/2010/main" val="7467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2D690-DB67-4A49-BBD6-804B9E9C3A6E}" type="slidenum">
              <a:rPr lang="en-US" smtClean="0"/>
              <a:t>1</a:t>
            </a:fld>
            <a:endParaRPr lang="en-US"/>
          </a:p>
        </p:txBody>
      </p:sp>
    </p:spTree>
    <p:extLst>
      <p:ext uri="{BB962C8B-B14F-4D97-AF65-F5344CB8AC3E}">
        <p14:creationId xmlns:p14="http://schemas.microsoft.com/office/powerpoint/2010/main" val="88795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Church That Left Its First Love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Revelation 2:1-7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Revelation 2 and 3 contains seven letters from the Lord to seven churches of Asia. This is recorded by John on the isle of Patmos.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the seven letters are addressed to seven specific individual congregations, the culmination of the letters serve as reproof, rebuke, and exhortation for all churches.</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2:1-7</a:t>
            </a:r>
            <a:r>
              <a:rPr lang="en-US" dirty="0">
                <a:latin typeface="Calibri" panose="020F0502020204030204" pitchFamily="34" charset="0"/>
                <a:ea typeface="Calibri" panose="020F0502020204030204" pitchFamily="34" charset="0"/>
                <a:cs typeface="Times New Roman" panose="02020603050405020304" pitchFamily="18" charset="0"/>
              </a:rPr>
              <a:t> comprises the first letter to the church of Ephesus.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church had several things which the Lord commended.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there was one very important thing which had waned in their service.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can learn from this letter, and from the Ephesian church’s mistake.</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Scene</a:t>
            </a:r>
          </a:p>
          <a:p>
            <a:endParaRPr lang="en-US" dirty="0"/>
          </a:p>
        </p:txBody>
      </p:sp>
      <p:sp>
        <p:nvSpPr>
          <p:cNvPr id="4" name="Slide Number Placeholder 3"/>
          <p:cNvSpPr>
            <a:spLocks noGrp="1"/>
          </p:cNvSpPr>
          <p:nvPr>
            <p:ph type="sldNum" sz="quarter" idx="10"/>
          </p:nvPr>
        </p:nvSpPr>
        <p:spPr/>
        <p:txBody>
          <a:bodyPr/>
          <a:lstStyle/>
          <a:p>
            <a:fld id="{4AB2D690-DB67-4A49-BBD6-804B9E9C3A6E}" type="slidenum">
              <a:rPr lang="en-US" smtClean="0"/>
              <a:t>2</a:t>
            </a:fld>
            <a:endParaRPr lang="en-US"/>
          </a:p>
        </p:txBody>
      </p:sp>
    </p:spTree>
    <p:extLst>
      <p:ext uri="{BB962C8B-B14F-4D97-AF65-F5344CB8AC3E}">
        <p14:creationId xmlns:p14="http://schemas.microsoft.com/office/powerpoint/2010/main" val="389856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Scene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John Saw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a:t>
            </a:r>
            <a:r>
              <a:rPr lang="en-US" dirty="0">
                <a:latin typeface="Calibri" panose="020F0502020204030204" pitchFamily="34" charset="0"/>
                <a:ea typeface="Calibri" panose="020F0502020204030204" pitchFamily="34" charset="0"/>
                <a:cs typeface="Times New Roman" panose="02020603050405020304" pitchFamily="18" charset="0"/>
              </a:rPr>
              <a:t> – John was in a trance induced by the Spirit – for the purpose of revelation.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10b-11)</a:t>
            </a:r>
            <a:r>
              <a:rPr lang="en-US" dirty="0">
                <a:latin typeface="Calibri" panose="020F0502020204030204" pitchFamily="34" charset="0"/>
                <a:ea typeface="Calibri" panose="020F0502020204030204" pitchFamily="34" charset="0"/>
                <a:cs typeface="Times New Roman" panose="02020603050405020304" pitchFamily="18" charset="0"/>
              </a:rPr>
              <a:t> – John heard a voice giving him instruction. The voice was that of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12-16)</a:t>
            </a:r>
            <a:r>
              <a:rPr lang="en-US" dirty="0">
                <a:latin typeface="Calibri" panose="020F0502020204030204" pitchFamily="34" charset="0"/>
                <a:ea typeface="Calibri" panose="020F0502020204030204" pitchFamily="34" charset="0"/>
                <a:cs typeface="Times New Roman" panose="02020603050405020304" pitchFamily="18" charset="0"/>
              </a:rPr>
              <a:t> – After he heard the voice, John turned to see from whom it came: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begins the book’s use of symbols in the description of Jesus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“One like the Son of 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One John saw, Who was Jesus, had an appearance that spoke of many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Clothed as a High Priest, and as One of Royalty.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White hair of purity, and wisdom.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Penetrating eyes that see ALL. (Omnipresent, Omniscient)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Steady and conquering foundation – feet of fine brass.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voice which boomed with authority.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From His mouth came forth the sharp and penetrating judgment of God’s word.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His appearance was overall glorious – like the shining sun.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John Heard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(1:17-20)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a:t>
            </a:r>
            <a:r>
              <a:rPr lang="en-US" dirty="0">
                <a:latin typeface="Calibri" panose="020F0502020204030204" pitchFamily="34" charset="0"/>
                <a:ea typeface="Calibri" panose="020F0502020204030204" pitchFamily="34" charset="0"/>
                <a:cs typeface="Times New Roman" panose="02020603050405020304" pitchFamily="18" charset="0"/>
              </a:rPr>
              <a:t> – Such a sight caused John to fall to his knees in utter awe and fear.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17b-20)</a:t>
            </a:r>
            <a:r>
              <a:rPr lang="en-US" dirty="0">
                <a:latin typeface="Calibri" panose="020F0502020204030204" pitchFamily="34" charset="0"/>
                <a:ea typeface="Calibri" panose="020F0502020204030204" pitchFamily="34" charset="0"/>
                <a:cs typeface="Times New Roman" panose="02020603050405020304" pitchFamily="18" charset="0"/>
              </a:rPr>
              <a:t> – Jesus’ words to end the chapter give both comfort, and warning to heed the things spoken by Him.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17b-18)</a:t>
            </a:r>
            <a:r>
              <a:rPr lang="en-US" dirty="0">
                <a:latin typeface="Calibri" panose="020F0502020204030204" pitchFamily="34" charset="0"/>
                <a:ea typeface="Calibri" panose="020F0502020204030204" pitchFamily="34" charset="0"/>
                <a:cs typeface="Times New Roman" panose="02020603050405020304" pitchFamily="18" charset="0"/>
              </a:rPr>
              <a:t> – Jesus has power over death, and the grave – having been raised to die no more.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 not be afraid.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offers this same victory to you.</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a:t>
            </a:r>
            <a:r>
              <a:rPr lang="en-US" dirty="0">
                <a:latin typeface="Calibri" panose="020F0502020204030204" pitchFamily="34" charset="0"/>
                <a:ea typeface="Calibri" panose="020F0502020204030204" pitchFamily="34" charset="0"/>
                <a:cs typeface="Times New Roman" panose="02020603050405020304" pitchFamily="18" charset="0"/>
              </a:rPr>
              <a:t> – It was IMPERITIVE that John recorded the events in this Revelation.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overall message is the Victory of Jesus.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That which follows is the victory of THOSE IN JESUS, and the eternal punishment of THOSE WITHOUT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dirty="0">
                <a:latin typeface="Calibri" panose="020F0502020204030204" pitchFamily="34" charset="0"/>
                <a:ea typeface="Calibri" panose="020F0502020204030204" pitchFamily="34" charset="0"/>
                <a:cs typeface="Times New Roman" panose="02020603050405020304" pitchFamily="18" charset="0"/>
              </a:rPr>
              <a:t> – Jesus reveals the mystery of the stars and lampstands.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Stars – angels/messengers – to the lampstand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Lampstands – churches.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a:t>
            </a:r>
            <a:r>
              <a:rPr lang="en-US" dirty="0">
                <a:latin typeface="Calibri" panose="020F0502020204030204" pitchFamily="34" charset="0"/>
                <a:ea typeface="Calibri" panose="020F0502020204030204" pitchFamily="34" charset="0"/>
                <a:cs typeface="Times New Roman" panose="02020603050405020304" pitchFamily="18" charset="0"/>
              </a:rPr>
              <a:t> – Jesus is among the church, and knows our every word and deed.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cannot hide from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Also, He is able to aid us, and instruct us in anything we need.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i="1" dirty="0">
                <a:latin typeface="Calibri" panose="020F0502020204030204" pitchFamily="34" charset="0"/>
                <a:ea typeface="Calibri" panose="020F0502020204030204" pitchFamily="34" charset="0"/>
                <a:cs typeface="Times New Roman" panose="02020603050405020304" pitchFamily="18" charset="0"/>
              </a:rPr>
              <a:t>Ultimately, the things about to be revealed by Jesus to these churches is of great importance. To heed them is to appeal to the One with power over death for life, and to ignore them is to ensure your own demise.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Was Right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(2:2-3, 6) (cf. Ephesians)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AB2D690-DB67-4A49-BBD6-804B9E9C3A6E}" type="slidenum">
              <a:rPr lang="en-US" smtClean="0"/>
              <a:t>3</a:t>
            </a:fld>
            <a:endParaRPr lang="en-US"/>
          </a:p>
        </p:txBody>
      </p:sp>
    </p:spTree>
    <p:extLst>
      <p:ext uri="{BB962C8B-B14F-4D97-AF65-F5344CB8AC3E}">
        <p14:creationId xmlns:p14="http://schemas.microsoft.com/office/powerpoint/2010/main" val="296805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Was Right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(2:2-3, 6) (cf. Ephesians)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They Worked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2a, 3b)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church is not to be a stationary and stagnant institution, but active in the will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Walk worthy of the calling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Calling</a:t>
            </a:r>
            <a:r>
              <a:rPr lang="en-US" dirty="0">
                <a:latin typeface="Calibri" panose="020F0502020204030204" pitchFamily="34" charset="0"/>
                <a:ea typeface="Calibri" panose="020F0502020204030204" pitchFamily="34" charset="0"/>
                <a:cs typeface="Times New Roman" panose="02020603050405020304" pitchFamily="18" charset="0"/>
              </a:rPr>
              <a:t> – an invitation – namely to salvation, but to all that is included in such a call.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Ultimately, it was a call to act and live like a Christian.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things included in this walk:</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4:2</a:t>
            </a:r>
            <a:r>
              <a:rPr lang="en-US" dirty="0">
                <a:latin typeface="Calibri" panose="020F0502020204030204" pitchFamily="34" charset="0"/>
                <a:ea typeface="Calibri" panose="020F0502020204030204" pitchFamily="34" charset="0"/>
                <a:cs typeface="Times New Roman" panose="02020603050405020304" pitchFamily="18" charset="0"/>
              </a:rPr>
              <a:t> – They were </a:t>
            </a:r>
            <a:r>
              <a:rPr lang="en-US" b="1" dirty="0">
                <a:latin typeface="Calibri" panose="020F0502020204030204" pitchFamily="34" charset="0"/>
                <a:ea typeface="Calibri" panose="020F0502020204030204" pitchFamily="34" charset="0"/>
                <a:cs typeface="Times New Roman" panose="02020603050405020304" pitchFamily="18" charset="0"/>
              </a:rPr>
              <a:t>lowly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(humble)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gentle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(mild and kind)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longsuffering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(not quick to vengeance when wronged by others)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bearing in love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(patience toward others – seeking their well-being)</a:t>
            </a:r>
            <a:r>
              <a:rPr lang="en-US" dirty="0">
                <a:latin typeface="Calibri" panose="020F0502020204030204" pitchFamily="34" charset="0"/>
                <a:ea typeface="Calibri" panose="020F0502020204030204" pitchFamily="34" charset="0"/>
                <a:cs typeface="Times New Roman" panose="02020603050405020304" pitchFamily="18" charset="0"/>
              </a:rPr>
              <a:t> toward and with one another.</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They were constantly seeking to keep unity and peace with the congregation.</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“of the Spirit”</a:t>
            </a:r>
            <a:r>
              <a:rPr lang="en-US" dirty="0">
                <a:latin typeface="Calibri" panose="020F0502020204030204" pitchFamily="34" charset="0"/>
                <a:ea typeface="Calibri" panose="020F0502020204030204" pitchFamily="34" charset="0"/>
                <a:cs typeface="Times New Roman" panose="02020603050405020304" pitchFamily="18" charset="0"/>
              </a:rPr>
              <a:t> – This was done by their adherence to the commands of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4:11-13, 15-16</a:t>
            </a:r>
            <a:r>
              <a:rPr lang="en-US" dirty="0">
                <a:latin typeface="Calibri" panose="020F0502020204030204" pitchFamily="34" charset="0"/>
                <a:ea typeface="Calibri" panose="020F0502020204030204" pitchFamily="34" charset="0"/>
                <a:cs typeface="Times New Roman" panose="02020603050405020304" pitchFamily="18" charset="0"/>
              </a:rPr>
              <a:t> – They were using the gifts God had given to grow in the faith.</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“Speaking the truth in love”</a:t>
            </a:r>
            <a:r>
              <a:rPr lang="en-US" dirty="0">
                <a:latin typeface="Calibri" panose="020F0502020204030204" pitchFamily="34" charset="0"/>
                <a:ea typeface="Calibri" panose="020F0502020204030204" pitchFamily="34" charset="0"/>
                <a:cs typeface="Times New Roman" panose="02020603050405020304" pitchFamily="18" charset="0"/>
              </a:rPr>
              <a:t> – they grew in Christ in no other way than promoting truth in a loving manner.</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r>
              <a:rPr lang="en-US" dirty="0">
                <a:latin typeface="Calibri" panose="020F0502020204030204" pitchFamily="34" charset="0"/>
                <a:ea typeface="Calibri" panose="020F0502020204030204" pitchFamily="34" charset="0"/>
                <a:cs typeface="Times New Roman" panose="02020603050405020304" pitchFamily="18" charset="0"/>
              </a:rPr>
              <a:t> – Every part (member) was doing their share – contributing to the Lord’s work.</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congregation was active!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They Did Not Compromise With Evil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2b, 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Immorality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4:17-24</a:t>
            </a:r>
            <a:r>
              <a:rPr lang="en-US" dirty="0">
                <a:latin typeface="Calibri" panose="020F0502020204030204" pitchFamily="34" charset="0"/>
                <a:ea typeface="Calibri" panose="020F0502020204030204" pitchFamily="34" charset="0"/>
                <a:cs typeface="Times New Roman" panose="02020603050405020304" pitchFamily="18" charset="0"/>
              </a:rPr>
              <a:t> – They did not walk as they used to walk as Pagans.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a:t>
            </a:r>
            <a:r>
              <a:rPr lang="en-US" dirty="0">
                <a:latin typeface="Calibri" panose="020F0502020204030204" pitchFamily="34" charset="0"/>
                <a:ea typeface="Calibri" panose="020F0502020204030204" pitchFamily="34" charset="0"/>
                <a:cs typeface="Times New Roman" panose="02020603050405020304" pitchFamily="18" charset="0"/>
              </a:rPr>
              <a:t> – they weren’t given over to worldliness.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20-24)</a:t>
            </a:r>
            <a:r>
              <a:rPr lang="en-US" dirty="0">
                <a:latin typeface="Calibri" panose="020F0502020204030204" pitchFamily="34" charset="0"/>
                <a:ea typeface="Calibri" panose="020F0502020204030204" pitchFamily="34" charset="0"/>
                <a:cs typeface="Times New Roman" panose="02020603050405020304" pitchFamily="18" charset="0"/>
              </a:rPr>
              <a:t> – they put off that old man, and were learned of Christ, living in RIGHTEOUSNESS and HOLINESS.</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“Pure and undefiled religion before God and the Father is this:…to keep oneself unspotted from the world” (James 1:27)</a:t>
            </a:r>
            <a:r>
              <a:rPr lang="en-US" dirty="0">
                <a:latin typeface="Calibri" panose="020F0502020204030204" pitchFamily="34" charset="0"/>
                <a:ea typeface="Calibri" panose="020F0502020204030204" pitchFamily="34" charset="0"/>
                <a:cs typeface="Times New Roman" panose="02020603050405020304" pitchFamily="18" charset="0"/>
              </a:rPr>
              <a:t> – This is how they were conducting themselves.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False Doctrine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2:2b</a:t>
            </a:r>
            <a:r>
              <a:rPr lang="en-US" dirty="0">
                <a:latin typeface="Calibri" panose="020F0502020204030204" pitchFamily="34" charset="0"/>
                <a:ea typeface="Calibri" panose="020F0502020204030204" pitchFamily="34" charset="0"/>
                <a:cs typeface="Times New Roman" panose="02020603050405020304" pitchFamily="18" charset="0"/>
              </a:rPr>
              <a:t> – Tested false apostles, and found them to be LIARS.</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believe every spirit, but test the spirits, whether they are of God” (1 John 4:1).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“Test all things; hold fast what is good” (1 Thessalonians 5:21).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They did not simply accept all as truth, but gave their due diligence in testing it.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2:6</a:t>
            </a:r>
            <a:r>
              <a:rPr lang="en-US" dirty="0">
                <a:latin typeface="Calibri" panose="020F0502020204030204" pitchFamily="34" charset="0"/>
                <a:ea typeface="Calibri" panose="020F0502020204030204" pitchFamily="34" charset="0"/>
                <a:cs typeface="Times New Roman" panose="02020603050405020304" pitchFamily="18" charset="0"/>
              </a:rPr>
              <a:t> – Little is known about the Nicolaitans, but the Lord HATED their doctrine, so the Ephesians did as well.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4:14</a:t>
            </a:r>
            <a:r>
              <a:rPr lang="en-US" dirty="0">
                <a:latin typeface="Calibri" panose="020F0502020204030204" pitchFamily="34" charset="0"/>
                <a:ea typeface="Calibri" panose="020F0502020204030204" pitchFamily="34" charset="0"/>
                <a:cs typeface="Times New Roman" panose="02020603050405020304" pitchFamily="18" charset="0"/>
              </a:rPr>
              <a:t> – They did not allow themselves to be tricked by men, and swayed by other doctrines.</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They Were Patient and Persevered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2a, 3)</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AB2D690-DB67-4A49-BBD6-804B9E9C3A6E}" type="slidenum">
              <a:rPr lang="en-US" smtClean="0"/>
              <a:t>4</a:t>
            </a:fld>
            <a:endParaRPr lang="en-US"/>
          </a:p>
        </p:txBody>
      </p:sp>
    </p:spTree>
    <p:extLst>
      <p:ext uri="{BB962C8B-B14F-4D97-AF65-F5344CB8AC3E}">
        <p14:creationId xmlns:p14="http://schemas.microsoft.com/office/powerpoint/2010/main" val="184088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They Were Patient and Persevered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2a,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They did not allow themselves to grow weary while working for God, but pushed toward the goal.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1:18</a:t>
            </a:r>
            <a:r>
              <a:rPr lang="en-US" dirty="0">
                <a:latin typeface="Calibri" panose="020F0502020204030204" pitchFamily="34" charset="0"/>
                <a:ea typeface="Calibri" panose="020F0502020204030204" pitchFamily="34" charset="0"/>
                <a:cs typeface="Times New Roman" panose="02020603050405020304" pitchFamily="18" charset="0"/>
              </a:rPr>
              <a:t> – They looked to the hope as Paul had prayed, and persevered toward it, understanding their value to the Lord.</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let us not grow weary while doing good, for in due season we shall reap if we do not lose heart” (Galatians 6:9).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Ephesian congregation received much commendation from the Lord. They were a church to be imitated, but fell short in one point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Was Wrong</a:t>
            </a:r>
          </a:p>
          <a:p>
            <a:endParaRPr lang="en-US" dirty="0"/>
          </a:p>
        </p:txBody>
      </p:sp>
      <p:sp>
        <p:nvSpPr>
          <p:cNvPr id="4" name="Slide Number Placeholder 3"/>
          <p:cNvSpPr>
            <a:spLocks noGrp="1"/>
          </p:cNvSpPr>
          <p:nvPr>
            <p:ph type="sldNum" sz="quarter" idx="10"/>
          </p:nvPr>
        </p:nvSpPr>
        <p:spPr/>
        <p:txBody>
          <a:bodyPr/>
          <a:lstStyle/>
          <a:p>
            <a:fld id="{4AB2D690-DB67-4A49-BBD6-804B9E9C3A6E}" type="slidenum">
              <a:rPr lang="en-US" smtClean="0"/>
              <a:t>5</a:t>
            </a:fld>
            <a:endParaRPr lang="en-US"/>
          </a:p>
        </p:txBody>
      </p:sp>
    </p:spTree>
    <p:extLst>
      <p:ext uri="{BB962C8B-B14F-4D97-AF65-F5344CB8AC3E}">
        <p14:creationId xmlns:p14="http://schemas.microsoft.com/office/powerpoint/2010/main" val="157716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Was Wrong</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They Had Left Their First Love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Their ardor/zeal/passion for their Savior, Jesus Christ, had waned throughout the years</a:t>
            </a:r>
            <a:r>
              <a:rPr lang="en-US" i="1" u="sng" dirty="0">
                <a:latin typeface="Calibri" panose="020F0502020204030204" pitchFamily="34" charset="0"/>
                <a:ea typeface="Calibri" panose="020F0502020204030204" pitchFamily="34" charset="0"/>
                <a:cs typeface="Times New Roman" panose="02020603050405020304" pitchFamily="18" charset="0"/>
              </a:rPr>
              <a:t>. (Ephesians written AD 62-63, and Revelation written AD 95 – time had passed.)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4:24</a:t>
            </a:r>
            <a:r>
              <a:rPr lang="en-US" dirty="0">
                <a:latin typeface="Calibri" panose="020F0502020204030204" pitchFamily="34" charset="0"/>
                <a:ea typeface="Calibri" panose="020F0502020204030204" pitchFamily="34" charset="0"/>
                <a:cs typeface="Times New Roman" panose="02020603050405020304" pitchFamily="18" charset="0"/>
              </a:rPr>
              <a:t> – God desires an equal balance in our worship to Him.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Truth</a:t>
            </a:r>
            <a:r>
              <a:rPr lang="en-US" dirty="0">
                <a:latin typeface="Calibri" panose="020F0502020204030204" pitchFamily="34" charset="0"/>
                <a:ea typeface="Calibri" panose="020F0502020204030204" pitchFamily="34" charset="0"/>
                <a:cs typeface="Times New Roman" panose="02020603050405020304" pitchFamily="18" charset="0"/>
              </a:rPr>
              <a:t> – we must conduct our worship in the way prescribed by God. (All according to His word – the truth.)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Spirit</a:t>
            </a:r>
            <a:r>
              <a:rPr lang="en-US" dirty="0">
                <a:latin typeface="Calibri" panose="020F0502020204030204" pitchFamily="34" charset="0"/>
                <a:ea typeface="Calibri" panose="020F0502020204030204" pitchFamily="34" charset="0"/>
                <a:cs typeface="Times New Roman" panose="02020603050405020304" pitchFamily="18" charset="0"/>
              </a:rPr>
              <a:t> – We must not only understand the nature of our service – spiritual because God is spirit – </a:t>
            </a:r>
            <a:r>
              <a:rPr lang="en-US" b="1" dirty="0">
                <a:latin typeface="Calibri" panose="020F0502020204030204" pitchFamily="34" charset="0"/>
                <a:ea typeface="Calibri" panose="020F0502020204030204" pitchFamily="34" charset="0"/>
                <a:cs typeface="Times New Roman" panose="02020603050405020304" pitchFamily="18" charset="0"/>
              </a:rPr>
              <a:t>but the mindset must follow – </a:t>
            </a:r>
            <a:r>
              <a:rPr lang="en-US" b="1" i="1" dirty="0">
                <a:latin typeface="Calibri" panose="020F0502020204030204" pitchFamily="34" charset="0"/>
                <a:ea typeface="Calibri" panose="020F0502020204030204" pitchFamily="34" charset="0"/>
                <a:cs typeface="Times New Roman" panose="02020603050405020304" pitchFamily="18" charset="0"/>
              </a:rPr>
              <a:t>we must be sincere in our worship, </a:t>
            </a:r>
            <a:r>
              <a:rPr lang="en-US" b="1" i="1" u="sng" dirty="0">
                <a:latin typeface="Calibri" panose="020F0502020204030204" pitchFamily="34" charset="0"/>
                <a:ea typeface="Calibri" panose="020F0502020204030204" pitchFamily="34" charset="0"/>
                <a:cs typeface="Times New Roman" panose="02020603050405020304" pitchFamily="18" charset="0"/>
              </a:rPr>
              <a:t>and our heart must be fully invested</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“Nor is He worshiped with men’s hands, as though He needed anything, since He gives to all life, breath, and all things” (Acts 17:25</a:t>
            </a:r>
            <a:r>
              <a:rPr lang="en-US" dirty="0">
                <a:latin typeface="Calibri" panose="020F0502020204030204" pitchFamily="34" charset="0"/>
                <a:ea typeface="Calibri" panose="020F0502020204030204" pitchFamily="34" charset="0"/>
                <a:cs typeface="Times New Roman" panose="02020603050405020304" pitchFamily="18" charset="0"/>
              </a:rPr>
              <a:t> – Paul on Mars’ hill).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Our conduct before God, and service to Him includes physical actions. </a:t>
            </a:r>
            <a:r>
              <a:rPr lang="en-US" b="1" dirty="0">
                <a:latin typeface="Calibri" panose="020F0502020204030204" pitchFamily="34" charset="0"/>
                <a:ea typeface="Calibri" panose="020F0502020204030204" pitchFamily="34" charset="0"/>
                <a:cs typeface="Times New Roman" panose="02020603050405020304" pitchFamily="18" charset="0"/>
              </a:rPr>
              <a:t>(Bodies</a:t>
            </a:r>
            <a:r>
              <a:rPr lang="en-US" dirty="0">
                <a:latin typeface="Calibri" panose="020F0502020204030204" pitchFamily="34" charset="0"/>
                <a:ea typeface="Calibri" panose="020F0502020204030204" pitchFamily="34" charset="0"/>
                <a:cs typeface="Times New Roman" panose="02020603050405020304" pitchFamily="18" charset="0"/>
              </a:rPr>
              <a:t> – living sacrifice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12:1</a:t>
            </a:r>
            <a:r>
              <a:rPr lang="en-US" dirty="0">
                <a:latin typeface="Calibri" panose="020F0502020204030204" pitchFamily="34" charset="0"/>
                <a:ea typeface="Calibri" panose="020F0502020204030204" pitchFamily="34" charset="0"/>
                <a:cs typeface="Times New Roman" panose="02020603050405020304" pitchFamily="18" charset="0"/>
              </a:rPr>
              <a:t> – Instruments of righteousness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6:12-13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These must comply with God’s specified instruction.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it is not something which God PHYSICALLY needs, for God is SPIRIT.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only pleasing to Him on the SPIRITUAL level – </a:t>
            </a:r>
            <a:r>
              <a:rPr lang="en-US" b="1" dirty="0">
                <a:latin typeface="Calibri" panose="020F0502020204030204" pitchFamily="34" charset="0"/>
                <a:ea typeface="Calibri" panose="020F0502020204030204" pitchFamily="34" charset="0"/>
                <a:cs typeface="Times New Roman" panose="02020603050405020304" pitchFamily="18" charset="0"/>
              </a:rPr>
              <a:t>when OUR SPIRITS (hearts) are FULLY INVESTED.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78:34-37</a:t>
            </a:r>
            <a:r>
              <a:rPr lang="en-US" dirty="0">
                <a:latin typeface="Calibri" panose="020F0502020204030204" pitchFamily="34" charset="0"/>
                <a:ea typeface="Calibri" panose="020F0502020204030204" pitchFamily="34" charset="0"/>
                <a:cs typeface="Times New Roman" panose="02020603050405020304" pitchFamily="18" charset="0"/>
              </a:rPr>
              <a:t> – A Psalm of Asaph recalling the mighty works of God, and Israel’s failure to reciprocate with loving faithfulness.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gave them food in the wilderness, but they were disobedient, and perished in the wilderness.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36-37)</a:t>
            </a:r>
            <a:r>
              <a:rPr lang="en-US" dirty="0">
                <a:latin typeface="Calibri" panose="020F0502020204030204" pitchFamily="34" charset="0"/>
                <a:ea typeface="Calibri" panose="020F0502020204030204" pitchFamily="34" charset="0"/>
                <a:cs typeface="Times New Roman" panose="02020603050405020304" pitchFamily="18" charset="0"/>
              </a:rPr>
              <a:t> – Afterwards, despite their words, their heart was insincere, and far from being invested in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NOTE: v. 37b</a:t>
            </a:r>
            <a:r>
              <a:rPr lang="en-US" dirty="0">
                <a:latin typeface="Calibri" panose="020F0502020204030204" pitchFamily="34" charset="0"/>
                <a:ea typeface="Calibri" panose="020F0502020204030204" pitchFamily="34" charset="0"/>
                <a:cs typeface="Times New Roman" panose="02020603050405020304" pitchFamily="18" charset="0"/>
              </a:rPr>
              <a:t> – This lack of zeal for God, and sincere love, leads to direct disobedience of His word.</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If our love for God wanes, it is only a matter of time until our actions completely follow, and we become involved with error in doctrine, and practice.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“Hypocrites! Well did Isaiah prophesy about you, saying: ‘These people draw near to Me with their mouth, and honor Me with their lips, but their heart is far from Me. And in vain they worship Me, teaching as doctrines the commandments of men’” (Matthew 15:7-9 – Jesus to the Pharisees)</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Solution: Remember, Repent, and Do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order to gain back such zeal and love for the Lord, returning to His good favor, we must call to remembrance the condition we were redeemed from, and </a:t>
            </a:r>
            <a:r>
              <a:rPr lang="en-US" b="1" u="sng" dirty="0">
                <a:latin typeface="Calibri" panose="020F0502020204030204" pitchFamily="34" charset="0"/>
                <a:ea typeface="Calibri" panose="020F0502020204030204" pitchFamily="34" charset="0"/>
                <a:cs typeface="Times New Roman" panose="02020603050405020304" pitchFamily="18" charset="0"/>
              </a:rPr>
              <a:t>then allow such remembrance to produce such thanksgiving and zeal that our vigorous love for Christ returns</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what Paul did, and continuously showed in his epistles: (This is how he maintained his fervor for Christ, his first love.)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1:12-17</a:t>
            </a:r>
            <a:r>
              <a:rPr lang="en-US" dirty="0">
                <a:latin typeface="Calibri" panose="020F0502020204030204" pitchFamily="34" charset="0"/>
                <a:ea typeface="Calibri" panose="020F0502020204030204" pitchFamily="34" charset="0"/>
                <a:cs typeface="Times New Roman" panose="02020603050405020304" pitchFamily="18" charset="0"/>
              </a:rPr>
              <a:t> – He did not wallow in his failures of the past, but he did allow the remembrance of them to wax his love for what Christ did for him, than allow himself to leave his first love.</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Paul did not allow himself to grow complacent in his relationship with Christ, but kept his first love.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AB2D690-DB67-4A49-BBD6-804B9E9C3A6E}" type="slidenum">
              <a:rPr lang="en-US" smtClean="0"/>
              <a:t>6</a:t>
            </a:fld>
            <a:endParaRPr lang="en-US"/>
          </a:p>
        </p:txBody>
      </p:sp>
    </p:spTree>
    <p:extLst>
      <p:ext uri="{BB962C8B-B14F-4D97-AF65-F5344CB8AC3E}">
        <p14:creationId xmlns:p14="http://schemas.microsoft.com/office/powerpoint/2010/main" val="18168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good that we live moral lives, are active in the church, and contend for the faith. We must do all that the truth requires us to do.</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if our hearts are not involved in our actions, and we are insincere, we will not be pleasing to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Have you left your first love?</a:t>
            </a:r>
            <a:r>
              <a:rPr lang="en-US" dirty="0">
                <a:latin typeface="Calibri" panose="020F0502020204030204" pitchFamily="34" charset="0"/>
                <a:ea typeface="Calibri" panose="020F0502020204030204" pitchFamily="34" charset="0"/>
                <a:cs typeface="Times New Roman" panose="02020603050405020304" pitchFamily="18" charset="0"/>
              </a:rPr>
              <a:t> Remember how you were when first converted, and grow your sincere love for Christ.</a:t>
            </a:r>
          </a:p>
          <a:p>
            <a:endParaRPr lang="en-US" dirty="0"/>
          </a:p>
        </p:txBody>
      </p:sp>
      <p:sp>
        <p:nvSpPr>
          <p:cNvPr id="4" name="Slide Number Placeholder 3"/>
          <p:cNvSpPr>
            <a:spLocks noGrp="1"/>
          </p:cNvSpPr>
          <p:nvPr>
            <p:ph type="sldNum" sz="quarter" idx="10"/>
          </p:nvPr>
        </p:nvSpPr>
        <p:spPr/>
        <p:txBody>
          <a:bodyPr/>
          <a:lstStyle/>
          <a:p>
            <a:fld id="{4AB2D690-DB67-4A49-BBD6-804B9E9C3A6E}" type="slidenum">
              <a:rPr lang="en-US" smtClean="0"/>
              <a:t>7</a:t>
            </a:fld>
            <a:endParaRPr lang="en-US"/>
          </a:p>
        </p:txBody>
      </p:sp>
    </p:spTree>
    <p:extLst>
      <p:ext uri="{BB962C8B-B14F-4D97-AF65-F5344CB8AC3E}">
        <p14:creationId xmlns:p14="http://schemas.microsoft.com/office/powerpoint/2010/main" val="303537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DE88E82-6F0A-4B10-B4C0-6225FB0E0223}"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87024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8DE88E82-6F0A-4B10-B4C0-6225FB0E0223}"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3561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8DE88E82-6F0A-4B10-B4C0-6225FB0E0223}"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270787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8DE88E82-6F0A-4B10-B4C0-6225FB0E0223}"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34802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E88E82-6F0A-4B10-B4C0-6225FB0E0223}"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78584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8DE88E82-6F0A-4B10-B4C0-6225FB0E0223}"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388732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8DE88E82-6F0A-4B10-B4C0-6225FB0E0223}"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18591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DE88E82-6F0A-4B10-B4C0-6225FB0E0223}" type="datetimeFigureOut">
              <a:rPr lang="en-US" smtClean="0"/>
              <a:t>5/6/2017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88492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88E82-6F0A-4B10-B4C0-6225FB0E0223}" type="datetimeFigureOut">
              <a:rPr lang="en-US" smtClean="0"/>
              <a:t>5/6/2017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415622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E88E82-6F0A-4B10-B4C0-6225FB0E0223}"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23470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E88E82-6F0A-4B10-B4C0-6225FB0E0223}"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5106-8595-4942-93B5-EB73BE958FB6}" type="slidenum">
              <a:rPr lang="en-US" smtClean="0"/>
              <a:t>‹#›</a:t>
            </a:fld>
            <a:endParaRPr lang="en-US"/>
          </a:p>
        </p:txBody>
      </p:sp>
    </p:spTree>
    <p:extLst>
      <p:ext uri="{BB962C8B-B14F-4D97-AF65-F5344CB8AC3E}">
        <p14:creationId xmlns:p14="http://schemas.microsoft.com/office/powerpoint/2010/main" val="308425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E88E82-6F0A-4B10-B4C0-6225FB0E0223}" type="datetimeFigureOut">
              <a:rPr lang="en-US" smtClean="0"/>
              <a:t>5/6/2017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215106-8595-4942-93B5-EB73BE958FB6}" type="slidenum">
              <a:rPr lang="en-US" smtClean="0"/>
              <a:t>‹#›</a:t>
            </a:fld>
            <a:endParaRPr lang="en-US"/>
          </a:p>
        </p:txBody>
      </p:sp>
    </p:spTree>
    <p:extLst>
      <p:ext uri="{BB962C8B-B14F-4D97-AF65-F5344CB8AC3E}">
        <p14:creationId xmlns:p14="http://schemas.microsoft.com/office/powerpoint/2010/main" val="385026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2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21168"/>
            <a:ext cx="6858000" cy="1906245"/>
          </a:xfrm>
          <a:solidFill>
            <a:schemeClr val="tx1">
              <a:alpha val="60000"/>
            </a:schemeClr>
          </a:solidFill>
          <a:effectLst>
            <a:softEdge rad="127000"/>
          </a:effectLst>
        </p:spPr>
        <p:txBody>
          <a:bodyPr>
            <a:noAutofit/>
          </a:bodyPr>
          <a:lstStyle/>
          <a:p>
            <a:r>
              <a:rPr lang="en-US" sz="6600" dirty="0">
                <a:solidFill>
                  <a:schemeClr val="bg1"/>
                </a:solidFill>
                <a:latin typeface="Harlow Solid Italic" panose="04030604020F02020D02" pitchFamily="82" charset="0"/>
              </a:rPr>
              <a:t>The Church That Left Its First Love</a:t>
            </a:r>
          </a:p>
        </p:txBody>
      </p:sp>
      <p:sp>
        <p:nvSpPr>
          <p:cNvPr id="3" name="Subtitle 2"/>
          <p:cNvSpPr>
            <a:spLocks noGrp="1"/>
          </p:cNvSpPr>
          <p:nvPr>
            <p:ph type="subTitle" idx="1"/>
          </p:nvPr>
        </p:nvSpPr>
        <p:spPr>
          <a:xfrm>
            <a:off x="2702755" y="4227413"/>
            <a:ext cx="3738489" cy="555602"/>
          </a:xfrm>
          <a:solidFill>
            <a:schemeClr val="tx1">
              <a:alpha val="60000"/>
            </a:schemeClr>
          </a:solidFill>
          <a:effectLst>
            <a:softEdge rad="127000"/>
          </a:effectLst>
        </p:spPr>
        <p:txBody>
          <a:bodyPr>
            <a:normAutofit fontScale="92500" lnSpcReduction="10000"/>
          </a:bodyPr>
          <a:lstStyle/>
          <a:p>
            <a:r>
              <a:rPr lang="en-US" sz="4000" b="1" i="1" dirty="0">
                <a:solidFill>
                  <a:schemeClr val="bg1"/>
                </a:solidFill>
              </a:rPr>
              <a:t>Revelation 2:1-7</a:t>
            </a:r>
          </a:p>
        </p:txBody>
      </p:sp>
    </p:spTree>
    <p:extLst>
      <p:ext uri="{BB962C8B-B14F-4D97-AF65-F5344CB8AC3E}">
        <p14:creationId xmlns:p14="http://schemas.microsoft.com/office/powerpoint/2010/main" val="16857931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latin typeface="Harlow Solid Italic" panose="04030604020F02020D02" pitchFamily="82" charset="0"/>
              </a:rPr>
              <a:t>The Scene</a:t>
            </a:r>
          </a:p>
        </p:txBody>
      </p:sp>
      <p:sp>
        <p:nvSpPr>
          <p:cNvPr id="3" name="Content Placeholder 2"/>
          <p:cNvSpPr>
            <a:spLocks noGrp="1"/>
          </p:cNvSpPr>
          <p:nvPr>
            <p:ph idx="1"/>
          </p:nvPr>
        </p:nvSpPr>
        <p:spPr>
          <a:solidFill>
            <a:schemeClr val="tx1">
              <a:alpha val="70000"/>
            </a:schemeClr>
          </a:solidFill>
        </p:spPr>
        <p:txBody>
          <a:bodyPr>
            <a:normAutofit/>
          </a:bodyPr>
          <a:lstStyle/>
          <a:p>
            <a:pPr marL="0" indent="0" algn="ctr">
              <a:buNone/>
            </a:pPr>
            <a:endParaRPr lang="en-US" sz="5400" b="1" dirty="0">
              <a:solidFill>
                <a:schemeClr val="bg1"/>
              </a:solidFill>
            </a:endParaRPr>
          </a:p>
          <a:p>
            <a:pPr marL="0" indent="0" algn="ctr">
              <a:buNone/>
            </a:pPr>
            <a:r>
              <a:rPr lang="en-US" sz="4400" b="1" dirty="0">
                <a:solidFill>
                  <a:schemeClr val="bg1"/>
                </a:solidFill>
              </a:rPr>
              <a:t>What John Saw</a:t>
            </a:r>
          </a:p>
          <a:p>
            <a:pPr marL="0" indent="0" algn="ctr">
              <a:buNone/>
            </a:pPr>
            <a:r>
              <a:rPr lang="en-US" sz="4000" i="1" dirty="0">
                <a:solidFill>
                  <a:schemeClr val="bg1"/>
                </a:solidFill>
              </a:rPr>
              <a:t>– 1:12-17 –</a:t>
            </a:r>
          </a:p>
          <a:p>
            <a:pPr marL="0" indent="0" algn="ctr">
              <a:buNone/>
            </a:pPr>
            <a:r>
              <a:rPr lang="en-US" sz="4400" b="1" dirty="0">
                <a:solidFill>
                  <a:schemeClr val="bg1"/>
                </a:solidFill>
              </a:rPr>
              <a:t>What John Heard</a:t>
            </a:r>
          </a:p>
          <a:p>
            <a:pPr marL="0" indent="0" algn="ctr">
              <a:buNone/>
            </a:pPr>
            <a:r>
              <a:rPr lang="en-US" sz="4000" i="1" dirty="0">
                <a:solidFill>
                  <a:schemeClr val="bg1"/>
                </a:solidFill>
              </a:rPr>
              <a:t>– 1:17-20 –</a:t>
            </a:r>
          </a:p>
        </p:txBody>
      </p:sp>
    </p:spTree>
    <p:extLst>
      <p:ext uri="{BB962C8B-B14F-4D97-AF65-F5344CB8AC3E}">
        <p14:creationId xmlns:p14="http://schemas.microsoft.com/office/powerpoint/2010/main" val="314571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latin typeface="Harlow Solid Italic" panose="04030604020F02020D02" pitchFamily="82" charset="0"/>
              </a:rPr>
              <a:t>What Was Right</a:t>
            </a:r>
          </a:p>
        </p:txBody>
      </p:sp>
      <p:sp>
        <p:nvSpPr>
          <p:cNvPr id="3" name="Content Placeholder 2"/>
          <p:cNvSpPr>
            <a:spLocks noGrp="1"/>
          </p:cNvSpPr>
          <p:nvPr>
            <p:ph idx="1"/>
          </p:nvPr>
        </p:nvSpPr>
        <p:spPr>
          <a:solidFill>
            <a:schemeClr val="tx1">
              <a:alpha val="70000"/>
            </a:schemeClr>
          </a:solidFill>
        </p:spPr>
        <p:txBody>
          <a:bodyPr>
            <a:normAutofit lnSpcReduction="10000"/>
          </a:bodyPr>
          <a:lstStyle/>
          <a:p>
            <a:pPr marL="0" indent="0" algn="ctr">
              <a:buNone/>
            </a:pPr>
            <a:endParaRPr lang="en-US" sz="700" b="1" dirty="0">
              <a:solidFill>
                <a:schemeClr val="bg1"/>
              </a:solidFill>
            </a:endParaRPr>
          </a:p>
          <a:p>
            <a:pPr marL="0" indent="0" algn="ctr">
              <a:buNone/>
            </a:pPr>
            <a:r>
              <a:rPr lang="en-US" sz="4400" b="1" dirty="0">
                <a:solidFill>
                  <a:schemeClr val="bg1"/>
                </a:solidFill>
              </a:rPr>
              <a:t>They Worked</a:t>
            </a:r>
          </a:p>
          <a:p>
            <a:pPr marL="0" indent="0" algn="ctr">
              <a:buNone/>
            </a:pPr>
            <a:r>
              <a:rPr lang="en-US" sz="4000" i="1" dirty="0">
                <a:solidFill>
                  <a:schemeClr val="bg1"/>
                </a:solidFill>
              </a:rPr>
              <a:t>– 2:2-3;                                           Ephesians 4:1-3, 11-13, 15-16 –</a:t>
            </a:r>
          </a:p>
          <a:p>
            <a:pPr marL="0" indent="0" algn="ctr">
              <a:buNone/>
            </a:pPr>
            <a:r>
              <a:rPr lang="en-US" sz="4400" b="1" dirty="0">
                <a:solidFill>
                  <a:schemeClr val="bg1"/>
                </a:solidFill>
              </a:rPr>
              <a:t>They Did Not Compromise    With Evil</a:t>
            </a:r>
          </a:p>
          <a:p>
            <a:pPr marL="0" indent="0" algn="ctr">
              <a:buNone/>
            </a:pPr>
            <a:r>
              <a:rPr lang="en-US" sz="4000" i="1" dirty="0">
                <a:solidFill>
                  <a:schemeClr val="bg1"/>
                </a:solidFill>
              </a:rPr>
              <a:t>– 2:2, 6; Ephesians 4:17-24 (Immorality); 4:14 (False Doctrine) –</a:t>
            </a:r>
          </a:p>
        </p:txBody>
      </p:sp>
    </p:spTree>
    <p:extLst>
      <p:ext uri="{BB962C8B-B14F-4D97-AF65-F5344CB8AC3E}">
        <p14:creationId xmlns:p14="http://schemas.microsoft.com/office/powerpoint/2010/main" val="3110116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latin typeface="Harlow Solid Italic" panose="04030604020F02020D02" pitchFamily="82" charset="0"/>
              </a:rPr>
              <a:t>What Was Right</a:t>
            </a:r>
          </a:p>
        </p:txBody>
      </p:sp>
      <p:sp>
        <p:nvSpPr>
          <p:cNvPr id="3" name="Content Placeholder 2"/>
          <p:cNvSpPr>
            <a:spLocks noGrp="1"/>
          </p:cNvSpPr>
          <p:nvPr>
            <p:ph idx="1"/>
          </p:nvPr>
        </p:nvSpPr>
        <p:spPr>
          <a:solidFill>
            <a:schemeClr val="tx1">
              <a:alpha val="70000"/>
            </a:schemeClr>
          </a:solidFill>
        </p:spPr>
        <p:txBody>
          <a:bodyPr>
            <a:normAutofit/>
          </a:bodyPr>
          <a:lstStyle/>
          <a:p>
            <a:pPr marL="0" indent="0" algn="ctr">
              <a:buNone/>
            </a:pPr>
            <a:endParaRPr lang="en-US" sz="4400" b="1" dirty="0">
              <a:solidFill>
                <a:schemeClr val="bg1"/>
              </a:solidFill>
            </a:endParaRPr>
          </a:p>
          <a:p>
            <a:pPr marL="0" indent="0" algn="ctr">
              <a:buNone/>
            </a:pPr>
            <a:endParaRPr lang="en-US" sz="2400" b="1" dirty="0">
              <a:solidFill>
                <a:schemeClr val="bg1"/>
              </a:solidFill>
            </a:endParaRPr>
          </a:p>
          <a:p>
            <a:pPr marL="0" indent="0" algn="ctr">
              <a:buNone/>
            </a:pPr>
            <a:r>
              <a:rPr lang="en-US" sz="4400" b="1" dirty="0">
                <a:solidFill>
                  <a:schemeClr val="bg1"/>
                </a:solidFill>
              </a:rPr>
              <a:t>They Were Patient,                     and Persevered</a:t>
            </a:r>
          </a:p>
          <a:p>
            <a:pPr marL="0" indent="0" algn="ctr">
              <a:buNone/>
            </a:pPr>
            <a:r>
              <a:rPr lang="en-US" sz="4000" i="1" dirty="0">
                <a:solidFill>
                  <a:schemeClr val="bg1"/>
                </a:solidFill>
              </a:rPr>
              <a:t>– 2:2-3; Ephesians 1:18 –</a:t>
            </a:r>
          </a:p>
        </p:txBody>
      </p:sp>
    </p:spTree>
    <p:extLst>
      <p:ext uri="{BB962C8B-B14F-4D97-AF65-F5344CB8AC3E}">
        <p14:creationId xmlns:p14="http://schemas.microsoft.com/office/powerpoint/2010/main" val="344213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latin typeface="Harlow Solid Italic" panose="04030604020F02020D02" pitchFamily="82" charset="0"/>
              </a:rPr>
              <a:t>What Was Wrong</a:t>
            </a:r>
          </a:p>
        </p:txBody>
      </p:sp>
      <p:sp>
        <p:nvSpPr>
          <p:cNvPr id="3" name="Content Placeholder 2"/>
          <p:cNvSpPr>
            <a:spLocks noGrp="1"/>
          </p:cNvSpPr>
          <p:nvPr>
            <p:ph idx="1"/>
          </p:nvPr>
        </p:nvSpPr>
        <p:spPr>
          <a:solidFill>
            <a:schemeClr val="tx1">
              <a:alpha val="70000"/>
            </a:schemeClr>
          </a:solidFill>
        </p:spPr>
        <p:txBody>
          <a:bodyPr>
            <a:normAutofit/>
          </a:bodyPr>
          <a:lstStyle/>
          <a:p>
            <a:pPr marL="0" indent="0" algn="ctr">
              <a:buNone/>
            </a:pPr>
            <a:endParaRPr lang="en-US" sz="3200" b="1" dirty="0">
              <a:solidFill>
                <a:schemeClr val="bg1"/>
              </a:solidFill>
            </a:endParaRPr>
          </a:p>
          <a:p>
            <a:pPr marL="0" indent="0" algn="ctr">
              <a:buNone/>
            </a:pPr>
            <a:r>
              <a:rPr lang="en-US" sz="4400" b="1" dirty="0">
                <a:solidFill>
                  <a:schemeClr val="bg1"/>
                </a:solidFill>
              </a:rPr>
              <a:t>They Had Left Their First Love</a:t>
            </a:r>
          </a:p>
          <a:p>
            <a:pPr marL="0" indent="0" algn="ctr">
              <a:buNone/>
            </a:pPr>
            <a:r>
              <a:rPr lang="en-US" sz="4000" i="1" dirty="0">
                <a:solidFill>
                  <a:schemeClr val="bg1"/>
                </a:solidFill>
              </a:rPr>
              <a:t>– 2:4; John 4:24; Psalm 78:34-37; Matthew 15:7-9 –</a:t>
            </a:r>
          </a:p>
          <a:p>
            <a:pPr marL="0" indent="0" algn="ctr">
              <a:buNone/>
            </a:pPr>
            <a:r>
              <a:rPr lang="en-US" sz="4400" b="1" dirty="0">
                <a:solidFill>
                  <a:schemeClr val="bg1"/>
                </a:solidFill>
              </a:rPr>
              <a:t>Solution: Remember, Repent, Do</a:t>
            </a:r>
          </a:p>
          <a:p>
            <a:pPr marL="0" indent="0" algn="ctr">
              <a:buNone/>
            </a:pPr>
            <a:r>
              <a:rPr lang="en-US" sz="4000" i="1" dirty="0">
                <a:solidFill>
                  <a:schemeClr val="bg1"/>
                </a:solidFill>
              </a:rPr>
              <a:t>– 2:5; 1 Timothy 1:12-17 –</a:t>
            </a:r>
          </a:p>
        </p:txBody>
      </p:sp>
    </p:spTree>
    <p:extLst>
      <p:ext uri="{BB962C8B-B14F-4D97-AF65-F5344CB8AC3E}">
        <p14:creationId xmlns:p14="http://schemas.microsoft.com/office/powerpoint/2010/main" val="2988425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21168"/>
            <a:ext cx="6858000" cy="1906245"/>
          </a:xfrm>
          <a:solidFill>
            <a:schemeClr val="tx1">
              <a:alpha val="60000"/>
            </a:schemeClr>
          </a:solidFill>
          <a:effectLst>
            <a:softEdge rad="127000"/>
          </a:effectLst>
        </p:spPr>
        <p:txBody>
          <a:bodyPr>
            <a:noAutofit/>
          </a:bodyPr>
          <a:lstStyle/>
          <a:p>
            <a:r>
              <a:rPr lang="en-US" sz="6600" dirty="0">
                <a:solidFill>
                  <a:schemeClr val="bg1"/>
                </a:solidFill>
                <a:latin typeface="Harlow Solid Italic" panose="04030604020F02020D02" pitchFamily="82" charset="0"/>
              </a:rPr>
              <a:t>The Church That Left Its First Love</a:t>
            </a:r>
          </a:p>
        </p:txBody>
      </p:sp>
      <p:sp>
        <p:nvSpPr>
          <p:cNvPr id="3" name="Subtitle 2"/>
          <p:cNvSpPr>
            <a:spLocks noGrp="1"/>
          </p:cNvSpPr>
          <p:nvPr>
            <p:ph type="subTitle" idx="1"/>
          </p:nvPr>
        </p:nvSpPr>
        <p:spPr>
          <a:xfrm>
            <a:off x="2702755" y="4227413"/>
            <a:ext cx="3738489" cy="555602"/>
          </a:xfrm>
          <a:solidFill>
            <a:schemeClr val="tx1">
              <a:alpha val="60000"/>
            </a:schemeClr>
          </a:solidFill>
          <a:effectLst>
            <a:softEdge rad="127000"/>
          </a:effectLst>
        </p:spPr>
        <p:txBody>
          <a:bodyPr>
            <a:normAutofit fontScale="92500" lnSpcReduction="10000"/>
          </a:bodyPr>
          <a:lstStyle/>
          <a:p>
            <a:r>
              <a:rPr lang="en-US" sz="4000" b="1" i="1" dirty="0">
                <a:solidFill>
                  <a:schemeClr val="bg1"/>
                </a:solidFill>
              </a:rPr>
              <a:t>Revelation 2:1-7</a:t>
            </a:r>
          </a:p>
        </p:txBody>
      </p:sp>
    </p:spTree>
    <p:extLst>
      <p:ext uri="{BB962C8B-B14F-4D97-AF65-F5344CB8AC3E}">
        <p14:creationId xmlns:p14="http://schemas.microsoft.com/office/powerpoint/2010/main" val="31041486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1936</Words>
  <Application>Microsoft Office PowerPoint</Application>
  <PresentationFormat>On-screen Show (4:3)</PresentationFormat>
  <Paragraphs>135</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Harlow Solid Italic</vt:lpstr>
      <vt:lpstr>Times New Roman</vt:lpstr>
      <vt:lpstr>Wingdings</vt:lpstr>
      <vt:lpstr>Office Theme</vt:lpstr>
      <vt:lpstr>PowerPoint Presentation</vt:lpstr>
      <vt:lpstr>The Church That Left Its First Love</vt:lpstr>
      <vt:lpstr>The Scene</vt:lpstr>
      <vt:lpstr>What Was Right</vt:lpstr>
      <vt:lpstr>What Was Right</vt:lpstr>
      <vt:lpstr>What Was Wrong</vt:lpstr>
      <vt:lpstr>The Church That Left Its First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4</cp:revision>
  <dcterms:created xsi:type="dcterms:W3CDTF">2017-05-07T02:31:51Z</dcterms:created>
  <dcterms:modified xsi:type="dcterms:W3CDTF">2017-05-07T02:43:58Z</dcterms:modified>
</cp:coreProperties>
</file>