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3957" autoAdjust="0"/>
  </p:normalViewPr>
  <p:slideViewPr>
    <p:cSldViewPr snapToGrid="0">
      <p:cViewPr varScale="1">
        <p:scale>
          <a:sx n="68" d="100"/>
          <a:sy n="68" d="100"/>
        </p:scale>
        <p:origin x="744" y="66"/>
      </p:cViewPr>
      <p:guideLst/>
    </p:cSldViewPr>
  </p:slideViewPr>
  <p:outlineViewPr>
    <p:cViewPr>
      <p:scale>
        <a:sx n="33" d="100"/>
        <a:sy n="33" d="100"/>
      </p:scale>
      <p:origin x="0" y="0"/>
    </p:cViewPr>
  </p:outlineViewPr>
  <p:notesTextViewPr>
    <p:cViewPr>
      <p:scale>
        <a:sx n="3" d="2"/>
        <a:sy n="3" d="2"/>
      </p:scale>
      <p:origin x="0" y="-2154"/>
    </p:cViewPr>
  </p:notesTextViewPr>
  <p:notesViewPr>
    <p:cSldViewPr snapToGrid="0">
      <p:cViewPr varScale="1">
        <p:scale>
          <a:sx n="52" d="100"/>
          <a:sy n="52" d="100"/>
        </p:scale>
        <p:origin x="2088" y="-6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0C728-8374-4308-8BAC-36E11EEF3847}" type="datetimeFigureOut">
              <a:rPr lang="en-US" smtClean="0"/>
              <a:t>4/22/2017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ED894-C87B-4833-A490-6DE1E1B9E4C9}" type="slidenum">
              <a:rPr lang="en-US" smtClean="0"/>
              <a:t>‹#›</a:t>
            </a:fld>
            <a:endParaRPr lang="en-US"/>
          </a:p>
        </p:txBody>
      </p:sp>
    </p:spTree>
    <p:extLst>
      <p:ext uri="{BB962C8B-B14F-4D97-AF65-F5344CB8AC3E}">
        <p14:creationId xmlns:p14="http://schemas.microsoft.com/office/powerpoint/2010/main" val="198277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End of Negligence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(James 4:17)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Christianity is not only a religion of abstinence from evil, but of action in that which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“pure and undefiled religion” (James 1:27).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God requires us to actively pursue His will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James 4:17)</a:t>
            </a:r>
            <a:r>
              <a:rPr lang="en-US" dirty="0">
                <a:latin typeface="Calibri" panose="020F0502020204030204" pitchFamily="34" charset="0"/>
                <a:ea typeface="Calibri" panose="020F0502020204030204" pitchFamily="34" charset="0"/>
                <a:cs typeface="Times New Roman" panose="02020603050405020304" pitchFamily="18" charset="0"/>
              </a:rPr>
              <a:t>. If we NEGLECT to do so, we sin, and God is not well pleased.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Sometimes we tend to think we are okay since we have no sins of COMISSION in our lives. </a:t>
            </a:r>
            <a:r>
              <a:rPr lang="en-US" b="1" dirty="0">
                <a:latin typeface="Calibri" panose="020F0502020204030204" pitchFamily="34" charset="0"/>
                <a:ea typeface="Calibri" panose="020F0502020204030204" pitchFamily="34" charset="0"/>
                <a:cs typeface="Times New Roman" panose="02020603050405020304" pitchFamily="18" charset="0"/>
              </a:rPr>
              <a:t>However, we fail to recognize the reality and severity of sins of OMISSION.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Negligent Christians are distasteful to God. He requires our entire devotion to His entire will.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recognize the danger of negligence by understanding </a:t>
            </a:r>
            <a:r>
              <a:rPr lang="en-US" b="1" dirty="0">
                <a:latin typeface="Calibri" panose="020F0502020204030204" pitchFamily="34" charset="0"/>
                <a:ea typeface="Calibri" panose="020F0502020204030204" pitchFamily="34" charset="0"/>
                <a:cs typeface="Times New Roman" panose="02020603050405020304" pitchFamily="18" charset="0"/>
              </a:rPr>
              <a:t>The End of Negligence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An end which we would rather not see.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God’s Attitude Toward Negligence</a:t>
            </a:r>
          </a:p>
          <a:p>
            <a:endParaRPr lang="en-US" dirty="0"/>
          </a:p>
        </p:txBody>
      </p:sp>
      <p:sp>
        <p:nvSpPr>
          <p:cNvPr id="4" name="Slide Number Placeholder 3"/>
          <p:cNvSpPr>
            <a:spLocks noGrp="1"/>
          </p:cNvSpPr>
          <p:nvPr>
            <p:ph type="sldNum" sz="quarter" idx="10"/>
          </p:nvPr>
        </p:nvSpPr>
        <p:spPr/>
        <p:txBody>
          <a:bodyPr/>
          <a:lstStyle/>
          <a:p>
            <a:fld id="{214ED894-C87B-4833-A490-6DE1E1B9E4C9}" type="slidenum">
              <a:rPr lang="en-US" smtClean="0"/>
              <a:t>2</a:t>
            </a:fld>
            <a:endParaRPr lang="en-US"/>
          </a:p>
        </p:txBody>
      </p:sp>
    </p:spTree>
    <p:extLst>
      <p:ext uri="{BB962C8B-B14F-4D97-AF65-F5344CB8AC3E}">
        <p14:creationId xmlns:p14="http://schemas.microsoft.com/office/powerpoint/2010/main" val="68182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God’s Attitude Toward Negligence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Ahab with Ben-</a:t>
            </a:r>
            <a:r>
              <a:rPr lang="en-US" dirty="0" err="1">
                <a:latin typeface="Calibri" panose="020F0502020204030204" pitchFamily="34" charset="0"/>
                <a:ea typeface="Calibri" panose="020F0502020204030204" pitchFamily="34" charset="0"/>
                <a:cs typeface="Times New Roman" panose="02020603050405020304" pitchFamily="18" charset="0"/>
              </a:rPr>
              <a:t>Hadad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Kings 20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“Now Ahab the son of </a:t>
            </a:r>
            <a:r>
              <a:rPr lang="en-US" b="1" i="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Omri</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did evil in the sight of the Lord, more than all who were before him” (1 Kings 16:30).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know Ahab as a very wicked king, along with his wicked wife, Jezebel.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are several accounts of his brazen wickedness. Much of which we would never be caught doing ourselves.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the following account shows us how God hated Ahab’s negligence in carrying out His will just as much as the rest of his evil doings.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Context: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1-22)</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Ben-</a:t>
            </a:r>
            <a:r>
              <a:rPr lang="en-US" dirty="0" err="1">
                <a:latin typeface="Calibri" panose="020F0502020204030204" pitchFamily="34" charset="0"/>
                <a:ea typeface="Calibri" panose="020F0502020204030204" pitchFamily="34" charset="0"/>
                <a:cs typeface="Times New Roman" panose="02020603050405020304" pitchFamily="18" charset="0"/>
              </a:rPr>
              <a:t>Hadad</a:t>
            </a:r>
            <a:r>
              <a:rPr lang="en-US" dirty="0">
                <a:latin typeface="Calibri" panose="020F0502020204030204" pitchFamily="34" charset="0"/>
                <a:ea typeface="Calibri" panose="020F0502020204030204" pitchFamily="34" charset="0"/>
                <a:cs typeface="Times New Roman" panose="02020603050405020304" pitchFamily="18" charset="0"/>
              </a:rPr>
              <a:t>, king of Syria determined to attack Israel, but by the provision of the Lord, Ahab and Israel defeated Ben-</a:t>
            </a:r>
            <a:r>
              <a:rPr lang="en-US" dirty="0" err="1">
                <a:latin typeface="Calibri" panose="020F0502020204030204" pitchFamily="34" charset="0"/>
                <a:ea typeface="Calibri" panose="020F0502020204030204" pitchFamily="34" charset="0"/>
                <a:cs typeface="Times New Roman" panose="02020603050405020304" pitchFamily="18" charset="0"/>
              </a:rPr>
              <a:t>Hadad</a:t>
            </a:r>
            <a:r>
              <a:rPr lang="en-US" dirty="0">
                <a:latin typeface="Calibri" panose="020F0502020204030204" pitchFamily="34" charset="0"/>
                <a:ea typeface="Calibri" panose="020F0502020204030204" pitchFamily="34" charset="0"/>
                <a:cs typeface="Times New Roman" panose="02020603050405020304" pitchFamily="18" charset="0"/>
              </a:rPr>
              <a:t> before he even had the chance to make his advancement against Israel.</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(READ)(v. 22)</a:t>
            </a:r>
            <a:r>
              <a:rPr lang="en-US" dirty="0">
                <a:latin typeface="Calibri" panose="020F0502020204030204" pitchFamily="34" charset="0"/>
                <a:ea typeface="Calibri" panose="020F0502020204030204" pitchFamily="34" charset="0"/>
                <a:cs typeface="Times New Roman" panose="02020603050405020304" pitchFamily="18" charset="0"/>
              </a:rPr>
              <a:t> – God’s warning to Ahab that Ben-</a:t>
            </a:r>
            <a:r>
              <a:rPr lang="en-US" dirty="0" err="1">
                <a:latin typeface="Calibri" panose="020F0502020204030204" pitchFamily="34" charset="0"/>
                <a:ea typeface="Calibri" panose="020F0502020204030204" pitchFamily="34" charset="0"/>
                <a:cs typeface="Times New Roman" panose="02020603050405020304" pitchFamily="18" charset="0"/>
              </a:rPr>
              <a:t>Hadad</a:t>
            </a:r>
            <a:r>
              <a:rPr lang="en-US" dirty="0">
                <a:latin typeface="Calibri" panose="020F0502020204030204" pitchFamily="34" charset="0"/>
                <a:ea typeface="Calibri" panose="020F0502020204030204" pitchFamily="34" charset="0"/>
                <a:cs typeface="Times New Roman" panose="02020603050405020304" pitchFamily="18" charset="0"/>
              </a:rPr>
              <a:t> would try again.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(READ)(v. 28)</a:t>
            </a:r>
            <a:r>
              <a:rPr lang="en-US" dirty="0">
                <a:latin typeface="Calibri" panose="020F0502020204030204" pitchFamily="34" charset="0"/>
                <a:ea typeface="Calibri" panose="020F0502020204030204" pitchFamily="34" charset="0"/>
                <a:cs typeface="Times New Roman" panose="02020603050405020304" pitchFamily="18" charset="0"/>
              </a:rPr>
              <a:t> – The Syrians said they lost the first battle because of the location of the battle. Thus, God determined to give the Syrians into the hand of Ahab.</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Because God had given Syria into the hands of Israel, Ben-</a:t>
            </a:r>
            <a:r>
              <a:rPr lang="en-US" b="1" dirty="0" err="1">
                <a:latin typeface="Calibri" panose="020F0502020204030204" pitchFamily="34" charset="0"/>
                <a:ea typeface="Calibri" panose="020F0502020204030204" pitchFamily="34" charset="0"/>
                <a:cs typeface="Times New Roman" panose="02020603050405020304" pitchFamily="18" charset="0"/>
              </a:rPr>
              <a:t>Hadad</a:t>
            </a:r>
            <a:r>
              <a:rPr lang="en-US" b="1" dirty="0">
                <a:latin typeface="Calibri" panose="020F0502020204030204" pitchFamily="34" charset="0"/>
                <a:ea typeface="Calibri" panose="020F0502020204030204" pitchFamily="34" charset="0"/>
                <a:cs typeface="Times New Roman" panose="02020603050405020304" pitchFamily="18" charset="0"/>
              </a:rPr>
              <a:t> and the Syrians were defeated again.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31-34)</a:t>
            </a:r>
            <a:r>
              <a:rPr lang="en-US" dirty="0">
                <a:latin typeface="Calibri" panose="020F0502020204030204" pitchFamily="34" charset="0"/>
                <a:ea typeface="Calibri" panose="020F0502020204030204" pitchFamily="34" charset="0"/>
                <a:cs typeface="Times New Roman" panose="02020603050405020304" pitchFamily="18" charset="0"/>
              </a:rPr>
              <a:t> – Ben-</a:t>
            </a:r>
            <a:r>
              <a:rPr lang="en-US" dirty="0" err="1">
                <a:latin typeface="Calibri" panose="020F0502020204030204" pitchFamily="34" charset="0"/>
                <a:ea typeface="Calibri" panose="020F0502020204030204" pitchFamily="34" charset="0"/>
                <a:cs typeface="Times New Roman" panose="02020603050405020304" pitchFamily="18" charset="0"/>
              </a:rPr>
              <a:t>Hadad</a:t>
            </a:r>
            <a:r>
              <a:rPr lang="en-US" dirty="0">
                <a:latin typeface="Calibri" panose="020F0502020204030204" pitchFamily="34" charset="0"/>
                <a:ea typeface="Calibri" panose="020F0502020204030204" pitchFamily="34" charset="0"/>
                <a:cs typeface="Times New Roman" panose="02020603050405020304" pitchFamily="18" charset="0"/>
              </a:rPr>
              <a:t> fled, </a:t>
            </a:r>
            <a:r>
              <a:rPr lang="en-US" b="1" dirty="0">
                <a:latin typeface="Calibri" panose="020F0502020204030204" pitchFamily="34" charset="0"/>
                <a:ea typeface="Calibri" panose="020F0502020204030204" pitchFamily="34" charset="0"/>
                <a:cs typeface="Times New Roman" panose="02020603050405020304" pitchFamily="18" charset="0"/>
              </a:rPr>
              <a:t>and instead of trying to defeat Israel again, had servants petition Ahab for a treaty that would spare Ben-</a:t>
            </a:r>
            <a:r>
              <a:rPr lang="en-US" b="1" dirty="0" err="1">
                <a:latin typeface="Calibri" panose="020F0502020204030204" pitchFamily="34" charset="0"/>
                <a:ea typeface="Calibri" panose="020F0502020204030204" pitchFamily="34" charset="0"/>
                <a:cs typeface="Times New Roman" panose="02020603050405020304" pitchFamily="18" charset="0"/>
              </a:rPr>
              <a:t>Hadad</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Ahab consented, sparing Ben-</a:t>
            </a:r>
            <a:r>
              <a:rPr lang="en-US" b="1" dirty="0" err="1">
                <a:latin typeface="Calibri" panose="020F0502020204030204" pitchFamily="34" charset="0"/>
                <a:ea typeface="Calibri" panose="020F0502020204030204" pitchFamily="34" charset="0"/>
                <a:cs typeface="Times New Roman" panose="02020603050405020304" pitchFamily="18" charset="0"/>
              </a:rPr>
              <a:t>Hadad</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u="sng" dirty="0">
                <a:latin typeface="Calibri" panose="020F0502020204030204" pitchFamily="34" charset="0"/>
                <a:ea typeface="Calibri" panose="020F0502020204030204" pitchFamily="34" charset="0"/>
                <a:cs typeface="Times New Roman" panose="02020603050405020304" pitchFamily="18" charset="0"/>
              </a:rPr>
              <a:t>without petitioning God, thus, against God’s will</a:t>
            </a:r>
            <a:r>
              <a:rPr lang="en-US" b="1" dirty="0">
                <a:latin typeface="Calibri" panose="020F0502020204030204" pitchFamily="34" charset="0"/>
                <a:ea typeface="Calibri" panose="020F0502020204030204" pitchFamily="34" charset="0"/>
                <a:cs typeface="Times New Roman" panose="02020603050405020304" pitchFamily="18" charset="0"/>
              </a:rPr>
              <a:t> – God delivered ALL, including Ben-</a:t>
            </a:r>
            <a:r>
              <a:rPr lang="en-US" b="1" dirty="0" err="1">
                <a:latin typeface="Calibri" panose="020F0502020204030204" pitchFamily="34" charset="0"/>
                <a:ea typeface="Calibri" panose="020F0502020204030204" pitchFamily="34" charset="0"/>
                <a:cs typeface="Times New Roman" panose="02020603050405020304" pitchFamily="18" charset="0"/>
              </a:rPr>
              <a:t>Hadad</a:t>
            </a:r>
            <a:r>
              <a:rPr lang="en-US" b="1" dirty="0">
                <a:latin typeface="Calibri" panose="020F0502020204030204" pitchFamily="34" charset="0"/>
                <a:ea typeface="Calibri" panose="020F0502020204030204" pitchFamily="34" charset="0"/>
                <a:cs typeface="Times New Roman" panose="02020603050405020304" pitchFamily="18" charset="0"/>
              </a:rPr>
              <a:t>, into Ahab’s hands – </a:t>
            </a:r>
            <a:r>
              <a:rPr lang="en-US" b="1" u="sng" dirty="0">
                <a:latin typeface="Calibri" panose="020F0502020204030204" pitchFamily="34" charset="0"/>
                <a:ea typeface="Calibri" panose="020F0502020204030204" pitchFamily="34" charset="0"/>
                <a:cs typeface="Times New Roman" panose="02020603050405020304" pitchFamily="18" charset="0"/>
              </a:rPr>
              <a:t>none were to be spared.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Pronouncement of judgment against Ahab by the Lord through a prophet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38-42):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38-40)</a:t>
            </a:r>
            <a:r>
              <a:rPr lang="en-US" dirty="0">
                <a:latin typeface="Calibri" panose="020F0502020204030204" pitchFamily="34" charset="0"/>
                <a:ea typeface="Calibri" panose="020F0502020204030204" pitchFamily="34" charset="0"/>
                <a:cs typeface="Times New Roman" panose="02020603050405020304" pitchFamily="18" charset="0"/>
              </a:rPr>
              <a:t> – The prophet had a man strike him to make it seem he had been to battle.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39a)</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Disguised himself so Ahab did not know he was a prophet.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39b-40)</a:t>
            </a:r>
            <a:r>
              <a:rPr lang="en-US" dirty="0">
                <a:latin typeface="Calibri" panose="020F0502020204030204" pitchFamily="34" charset="0"/>
                <a:ea typeface="Calibri" panose="020F0502020204030204" pitchFamily="34" charset="0"/>
                <a:cs typeface="Times New Roman" panose="02020603050405020304" pitchFamily="18" charset="0"/>
              </a:rPr>
              <a:t> – Told a fictitious story. (Like Nathan to David – to convict Ahab of his guilt of sin.)</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Was entrusted with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 man”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 prisoner</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Was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“busy here and there”</a:t>
            </a:r>
            <a:r>
              <a:rPr lang="en-US" dirty="0">
                <a:latin typeface="Calibri" panose="020F0502020204030204" pitchFamily="34" charset="0"/>
                <a:ea typeface="Calibri" panose="020F0502020204030204" pitchFamily="34" charset="0"/>
                <a:cs typeface="Times New Roman" panose="02020603050405020304" pitchFamily="18" charset="0"/>
              </a:rPr>
              <a:t> with other things and </a:t>
            </a:r>
            <a:r>
              <a:rPr lang="en-US" b="1" dirty="0">
                <a:latin typeface="Calibri" panose="020F0502020204030204" pitchFamily="34" charset="0"/>
                <a:ea typeface="Calibri" panose="020F0502020204030204" pitchFamily="34" charset="0"/>
                <a:cs typeface="Times New Roman" panose="02020603050405020304" pitchFamily="18" charset="0"/>
              </a:rPr>
              <a:t>NEGLECTED his duties, letting the prisoner free.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Ahab, hearing the story, convicted the disguised prophet.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41-42)</a:t>
            </a:r>
            <a:r>
              <a:rPr lang="en-US" dirty="0">
                <a:latin typeface="Calibri" panose="020F0502020204030204" pitchFamily="34" charset="0"/>
                <a:ea typeface="Calibri" panose="020F0502020204030204" pitchFamily="34" charset="0"/>
                <a:cs typeface="Times New Roman" panose="02020603050405020304" pitchFamily="18" charset="0"/>
              </a:rPr>
              <a:t> – The prophet took off his disguise, and </a:t>
            </a:r>
            <a:r>
              <a:rPr lang="en-US" b="1" dirty="0">
                <a:latin typeface="Calibri" panose="020F0502020204030204" pitchFamily="34" charset="0"/>
                <a:ea typeface="Calibri" panose="020F0502020204030204" pitchFamily="34" charset="0"/>
                <a:cs typeface="Times New Roman" panose="02020603050405020304" pitchFamily="18" charset="0"/>
              </a:rPr>
              <a:t>revealed that Ahab had done wrong by letting Ben-</a:t>
            </a:r>
            <a:r>
              <a:rPr lang="en-US" b="1" dirty="0" err="1">
                <a:latin typeface="Calibri" panose="020F0502020204030204" pitchFamily="34" charset="0"/>
                <a:ea typeface="Calibri" panose="020F0502020204030204" pitchFamily="34" charset="0"/>
                <a:cs typeface="Times New Roman" panose="02020603050405020304" pitchFamily="18" charset="0"/>
              </a:rPr>
              <a:t>Hadad</a:t>
            </a:r>
            <a:r>
              <a:rPr lang="en-US" b="1" dirty="0">
                <a:latin typeface="Calibri" panose="020F0502020204030204" pitchFamily="34" charset="0"/>
                <a:ea typeface="Calibri" panose="020F0502020204030204" pitchFamily="34" charset="0"/>
                <a:cs typeface="Times New Roman" panose="02020603050405020304" pitchFamily="18" charset="0"/>
              </a:rPr>
              <a:t> go (because God meant for him to be destroyed)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He would be punished for this.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43)</a:t>
            </a:r>
            <a:r>
              <a:rPr lang="en-US" dirty="0">
                <a:latin typeface="Calibri" panose="020F0502020204030204" pitchFamily="34" charset="0"/>
                <a:ea typeface="Calibri" panose="020F0502020204030204" pitchFamily="34" charset="0"/>
                <a:cs typeface="Times New Roman" panose="02020603050405020304" pitchFamily="18" charset="0"/>
              </a:rPr>
              <a:t> – Ahab went away sorrowful having heard his punishment.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Ahab was too busy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(“here and there”</a:t>
            </a:r>
            <a:r>
              <a:rPr lang="en-US" dirty="0">
                <a:latin typeface="Calibri" panose="020F0502020204030204" pitchFamily="34" charset="0"/>
                <a:ea typeface="Calibri" panose="020F0502020204030204" pitchFamily="34" charset="0"/>
                <a:cs typeface="Times New Roman" panose="02020603050405020304" pitchFamily="18" charset="0"/>
              </a:rPr>
              <a:t>) running a war to ask God what he should do with Ben-</a:t>
            </a:r>
            <a:r>
              <a:rPr lang="en-US" dirty="0" err="1">
                <a:latin typeface="Calibri" panose="020F0502020204030204" pitchFamily="34" charset="0"/>
                <a:ea typeface="Calibri" panose="020F0502020204030204" pitchFamily="34" charset="0"/>
                <a:cs typeface="Times New Roman" panose="02020603050405020304" pitchFamily="18" charset="0"/>
              </a:rPr>
              <a:t>Hadad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He was negligent of his duties given by God, and was punished for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Are we too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“busy here and there”</a:t>
            </a:r>
            <a:r>
              <a:rPr lang="en-US" b="1" dirty="0">
                <a:latin typeface="Calibri" panose="020F0502020204030204" pitchFamily="34" charset="0"/>
                <a:ea typeface="Calibri" panose="020F0502020204030204" pitchFamily="34" charset="0"/>
                <a:cs typeface="Times New Roman" panose="02020603050405020304" pitchFamily="18" charset="0"/>
              </a:rPr>
              <a:t> to carry out our duties given us by God? Such will not be acceptable!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Ant vs. the Sluggard</a:t>
            </a:r>
          </a:p>
          <a:p>
            <a:pPr marL="742950" marR="0" lvl="1" indent="-285750">
              <a:lnSpc>
                <a:spcPct val="107000"/>
              </a:lnSpc>
              <a:spcBef>
                <a:spcPts val="0"/>
              </a:spcBef>
              <a:spcAft>
                <a:spcPts val="0"/>
              </a:spcAft>
              <a:buFont typeface="+mj-lt"/>
              <a:buAutoNum type="alphaLcPeriod"/>
            </a:pPr>
            <a:r>
              <a:rPr lang="en-US" dirty="0" err="1">
                <a:latin typeface="Calibri" panose="020F0502020204030204" pitchFamily="34" charset="0"/>
                <a:ea typeface="Calibri" panose="020F0502020204030204" pitchFamily="34" charset="0"/>
                <a:cs typeface="Times New Roman" panose="02020603050405020304" pitchFamily="18" charset="0"/>
              </a:rPr>
              <a:t>Elihu</a:t>
            </a:r>
            <a:r>
              <a:rPr lang="en-US" dirty="0">
                <a:latin typeface="Calibri" panose="020F0502020204030204" pitchFamily="34" charset="0"/>
                <a:ea typeface="Calibri" panose="020F0502020204030204" pitchFamily="34" charset="0"/>
                <a:cs typeface="Times New Roman" panose="02020603050405020304" pitchFamily="18" charset="0"/>
              </a:rPr>
              <a:t> to Job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 teaches us more than the beasts of the earth, and makes us wiser than the birds of heaven” (Job 35:11)?</a:t>
            </a:r>
            <a:r>
              <a:rPr lang="en-US" dirty="0">
                <a:latin typeface="Calibri" panose="020F0502020204030204" pitchFamily="34" charset="0"/>
                <a:ea typeface="Calibri" panose="020F0502020204030204" pitchFamily="34" charset="0"/>
                <a:cs typeface="Times New Roman" panose="02020603050405020304" pitchFamily="18" charset="0"/>
              </a:rPr>
              <a:t> – There is much we can learn from the work ethic of the ant.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6:6-11</a:t>
            </a:r>
            <a:r>
              <a:rPr lang="en-US" dirty="0">
                <a:latin typeface="Calibri" panose="020F0502020204030204" pitchFamily="34" charset="0"/>
                <a:ea typeface="Calibri" panose="020F0502020204030204" pitchFamily="34" charset="0"/>
                <a:cs typeface="Times New Roman" panose="02020603050405020304" pitchFamily="18" charset="0"/>
              </a:rPr>
              <a:t> – Go to the ant you sluggard.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Sluggard </a:t>
            </a:r>
            <a:r>
              <a:rPr lang="en-US" dirty="0">
                <a:latin typeface="Calibri" panose="020F0502020204030204" pitchFamily="34" charset="0"/>
                <a:ea typeface="Calibri" panose="020F0502020204030204" pitchFamily="34" charset="0"/>
                <a:cs typeface="Times New Roman" panose="02020603050405020304" pitchFamily="18" charset="0"/>
              </a:rPr>
              <a:t>– lazy; slothful; (Thus, negligent of work.)</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6-8)</a:t>
            </a:r>
            <a:r>
              <a:rPr lang="en-US" dirty="0">
                <a:latin typeface="Calibri" panose="020F0502020204030204" pitchFamily="34" charset="0"/>
                <a:ea typeface="Calibri" panose="020F0502020204030204" pitchFamily="34" charset="0"/>
                <a:cs typeface="Times New Roman" panose="02020603050405020304" pitchFamily="18" charset="0"/>
              </a:rPr>
              <a:t> – The ant has no authority driving it to work, but it labors diligently to give itself a supply of food.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9-11)</a:t>
            </a:r>
            <a:r>
              <a:rPr lang="en-US" dirty="0">
                <a:latin typeface="Calibri" panose="020F0502020204030204" pitchFamily="34" charset="0"/>
                <a:ea typeface="Calibri" panose="020F0502020204030204" pitchFamily="34" charset="0"/>
                <a:cs typeface="Times New Roman" panose="02020603050405020304" pitchFamily="18" charset="0"/>
              </a:rPr>
              <a:t> – The sluggish one is indifferent, lazy, and negligent of the needed labor – He pays the price of negligence.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24:30-34</a:t>
            </a:r>
            <a:r>
              <a:rPr lang="en-US" dirty="0">
                <a:latin typeface="Calibri" panose="020F0502020204030204" pitchFamily="34" charset="0"/>
                <a:ea typeface="Calibri" panose="020F0502020204030204" pitchFamily="34" charset="0"/>
                <a:cs typeface="Times New Roman" panose="02020603050405020304" pitchFamily="18" charset="0"/>
              </a:rPr>
              <a:t> – The one who neglects his property and livelihood will come to the point of no livelihood at all – it will diminish by his neglect.</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“The chapter ends with an apologue, which may be taken as a parable of something yet deeper. The field and the vineyard are more than the man’s earthly possessions. His neglect brings barrenness or desolation to the garden of the soul. The “thorns” are evil habits that choke the good seed, and the “nettles” are those that are actually hurtful and offensive to others. The “wall” is the defense which laws and rules give to the inward life, and which the sluggard learns to disregard, and the “poverty” is the loss of the true riches of the soul, tranquility, and peace, and righteousness.”</a:t>
            </a:r>
            <a:r>
              <a:rPr lang="en-US" dirty="0">
                <a:latin typeface="Calibri" panose="020F0502020204030204" pitchFamily="34" charset="0"/>
                <a:ea typeface="Calibri" panose="020F0502020204030204" pitchFamily="34" charset="0"/>
                <a:cs typeface="Times New Roman" panose="02020603050405020304" pitchFamily="18" charset="0"/>
              </a:rPr>
              <a:t> (Albert Barnes’ Notes on the Bible)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we neglect our work for the Lord, if we neglect to diligently lay up treasures in heaven, we will suffer the consequences.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Expectation</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“Whatever your hand finds to do, do it with your might; for there is no work or device or knowledge or wisdom in the grave where you are going” (Ecclesiastes 9:10).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Our purpose in life is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“fear God and keep His commandments” (12:13)</a:t>
            </a:r>
            <a:r>
              <a:rPr lang="en-US" dirty="0">
                <a:latin typeface="Calibri" panose="020F0502020204030204" pitchFamily="34" charset="0"/>
                <a:ea typeface="Calibri" panose="020F0502020204030204" pitchFamily="34" charset="0"/>
                <a:cs typeface="Times New Roman" panose="02020603050405020304" pitchFamily="18" charset="0"/>
              </a:rPr>
              <a:t>. To work the works of God!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When we die, we will no longer be able to do those works. They are appointed for this time.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must not be negligent, rather, were must seek God’s work, and do it with ALL THE FORCE AND VIGOR WE CAN BRING.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Jesus’ Life, and Warnings Concerning Negligence</a:t>
            </a:r>
          </a:p>
          <a:p>
            <a:endParaRPr lang="en-US" dirty="0"/>
          </a:p>
        </p:txBody>
      </p:sp>
      <p:sp>
        <p:nvSpPr>
          <p:cNvPr id="4" name="Slide Number Placeholder 3"/>
          <p:cNvSpPr>
            <a:spLocks noGrp="1"/>
          </p:cNvSpPr>
          <p:nvPr>
            <p:ph type="sldNum" sz="quarter" idx="10"/>
          </p:nvPr>
        </p:nvSpPr>
        <p:spPr/>
        <p:txBody>
          <a:bodyPr/>
          <a:lstStyle/>
          <a:p>
            <a:fld id="{214ED894-C87B-4833-A490-6DE1E1B9E4C9}" type="slidenum">
              <a:rPr lang="en-US" smtClean="0"/>
              <a:t>3</a:t>
            </a:fld>
            <a:endParaRPr lang="en-US"/>
          </a:p>
        </p:txBody>
      </p:sp>
    </p:spTree>
    <p:extLst>
      <p:ext uri="{BB962C8B-B14F-4D97-AF65-F5344CB8AC3E}">
        <p14:creationId xmlns:p14="http://schemas.microsoft.com/office/powerpoint/2010/main" val="281879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Jesus’ Life, and Warnings Concerning Negligence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Life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When His parents could not find Him, and He was in the temple listening to teachers and asking questions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2:49</a:t>
            </a:r>
            <a:r>
              <a:rPr lang="en-US" dirty="0">
                <a:latin typeface="Calibri" panose="020F0502020204030204" pitchFamily="34" charset="0"/>
                <a:ea typeface="Calibri" panose="020F0502020204030204" pitchFamily="34" charset="0"/>
                <a:cs typeface="Times New Roman" panose="02020603050405020304" pitchFamily="18" charset="0"/>
              </a:rPr>
              <a:t> – Jesus did not delay, or waste time. He was about His Father’s business at an early age – 12. (</a:t>
            </a:r>
            <a:r>
              <a:rPr lang="en-US" i="1" dirty="0">
                <a:latin typeface="Calibri" panose="020F0502020204030204" pitchFamily="34" charset="0"/>
                <a:ea typeface="Calibri" panose="020F0502020204030204" pitchFamily="34" charset="0"/>
                <a:cs typeface="Times New Roman" panose="02020603050405020304" pitchFamily="18" charset="0"/>
              </a:rPr>
              <a:t>His whole life was devoted to His Father’s work. He did not neglect His duties.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After healing a man on the Sabbath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“My Father has been working until now, and I have been working” (John 5:17).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9:4</a:t>
            </a:r>
            <a:r>
              <a:rPr lang="en-US" dirty="0">
                <a:latin typeface="Calibri" panose="020F0502020204030204" pitchFamily="34" charset="0"/>
                <a:ea typeface="Calibri" panose="020F0502020204030204" pitchFamily="34" charset="0"/>
                <a:cs typeface="Times New Roman" panose="02020603050405020304" pitchFamily="18" charset="0"/>
              </a:rPr>
              <a:t> – He wished to redeem the time He had to do the Father’s work.</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He did not live for Himself to the point of neglecting the Father’s will, but made His will His own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 My Father, if it is possible, let this cup pass from Me; nevertheless, not as I will, but as You will” (Matthew 26:39).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Warnings About Negligence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Man of one talent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25:24-30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Master gives money to servants to keep and further.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5 talent man</a:t>
            </a:r>
            <a:r>
              <a:rPr lang="en-US" dirty="0">
                <a:latin typeface="Calibri" panose="020F0502020204030204" pitchFamily="34" charset="0"/>
                <a:ea typeface="Calibri" panose="020F0502020204030204" pitchFamily="34" charset="0"/>
                <a:cs typeface="Times New Roman" panose="02020603050405020304" pitchFamily="18" charset="0"/>
              </a:rPr>
              <a:t> – doubled the talents – Master pleased.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2 Talent man</a:t>
            </a:r>
            <a:r>
              <a:rPr lang="en-US" dirty="0">
                <a:latin typeface="Calibri" panose="020F0502020204030204" pitchFamily="34" charset="0"/>
                <a:ea typeface="Calibri" panose="020F0502020204030204" pitchFamily="34" charset="0"/>
                <a:cs typeface="Times New Roman" panose="02020603050405020304" pitchFamily="18" charset="0"/>
              </a:rPr>
              <a:t> – doubled the talents – Master pleased.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1 talent man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(vv. 24-30)</a:t>
            </a:r>
            <a:r>
              <a:rPr lang="en-US" dirty="0">
                <a:latin typeface="Calibri" panose="020F0502020204030204" pitchFamily="34" charset="0"/>
                <a:ea typeface="Calibri" panose="020F0502020204030204" pitchFamily="34" charset="0"/>
                <a:cs typeface="Times New Roman" panose="02020603050405020304" pitchFamily="18" charset="0"/>
              </a:rPr>
              <a:t> – Master displeased.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29-30)</a:t>
            </a:r>
            <a:r>
              <a:rPr lang="en-US" dirty="0">
                <a:latin typeface="Calibri" panose="020F0502020204030204" pitchFamily="34" charset="0"/>
                <a:ea typeface="Calibri" panose="020F0502020204030204" pitchFamily="34" charset="0"/>
                <a:cs typeface="Times New Roman" panose="02020603050405020304" pitchFamily="18" charset="0"/>
              </a:rPr>
              <a:t> – Application – </a:t>
            </a:r>
            <a:r>
              <a:rPr lang="en-US" i="1" dirty="0">
                <a:latin typeface="Calibri" panose="020F0502020204030204" pitchFamily="34" charset="0"/>
                <a:ea typeface="Calibri" panose="020F0502020204030204" pitchFamily="34" charset="0"/>
                <a:cs typeface="Times New Roman" panose="02020603050405020304" pitchFamily="18" charset="0"/>
              </a:rPr>
              <a:t>God has given us responsibilities and opportunities. We must be diligent in taking advantage of these opportunities.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Like the field of the Sluggard, we will have our spiritual livelihood taken away by our neglect!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Neglecting Opportunity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Matthew 25:41-46</a:t>
            </a:r>
            <a:r>
              <a:rPr lang="en-US" dirty="0">
                <a:latin typeface="Calibri" panose="020F0502020204030204" pitchFamily="34" charset="0"/>
                <a:ea typeface="Calibri" panose="020F0502020204030204" pitchFamily="34" charset="0"/>
                <a:cs typeface="Times New Roman" panose="02020603050405020304" pitchFamily="18" charset="0"/>
              </a:rPr>
              <a:t> – To the goats on the left.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sometimes give the excuse that we had no opportunities to 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is always an opportunity to carry out the work of the Lord – </a:t>
            </a:r>
            <a:r>
              <a:rPr lang="en-US" b="1" dirty="0">
                <a:latin typeface="Calibri" panose="020F0502020204030204" pitchFamily="34" charset="0"/>
                <a:ea typeface="Calibri" panose="020F0502020204030204" pitchFamily="34" charset="0"/>
                <a:cs typeface="Times New Roman" panose="02020603050405020304" pitchFamily="18" charset="0"/>
              </a:rPr>
              <a:t>many times it is VERY CLOSE TO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Do Not Be Negligent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Paul to the Romans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are not to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“lagging in diligence, [but] fervent in spirit, serving the Lord” (Romans 12:11).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Lagging</a:t>
            </a:r>
            <a:r>
              <a:rPr lang="en-US" dirty="0">
                <a:latin typeface="Calibri" panose="020F0502020204030204" pitchFamily="34" charset="0"/>
                <a:ea typeface="Calibri" panose="020F0502020204030204" pitchFamily="34" charset="0"/>
                <a:cs typeface="Times New Roman" panose="02020603050405020304" pitchFamily="18" charset="0"/>
              </a:rPr>
              <a:t> – slothful; indolent; lazy.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Fervent</a:t>
            </a:r>
            <a:r>
              <a:rPr lang="en-US" dirty="0">
                <a:latin typeface="Calibri" panose="020F0502020204030204" pitchFamily="34" charset="0"/>
                <a:ea typeface="Calibri" panose="020F0502020204030204" pitchFamily="34" charset="0"/>
                <a:cs typeface="Times New Roman" panose="02020603050405020304" pitchFamily="18" charset="0"/>
              </a:rPr>
              <a:t> – to be hot, that is, be fervid.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Our approach to the work of the Lord should not be indifferent, lazy, and negligent. </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should be “on fire” in our diligence. Always willing, and looking for things to do in God’s kingdom.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Christ to the church in </a:t>
            </a:r>
            <a:r>
              <a:rPr lang="en-US" dirty="0" err="1">
                <a:latin typeface="Calibri" panose="020F0502020204030204" pitchFamily="34" charset="0"/>
                <a:ea typeface="Calibri" panose="020F0502020204030204" pitchFamily="34" charset="0"/>
                <a:cs typeface="Times New Roman" panose="02020603050405020304" pitchFamily="18" charset="0"/>
              </a:rPr>
              <a:t>Laodicia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Revelation 3:15-19</a:t>
            </a:r>
            <a:r>
              <a:rPr lang="en-US" dirty="0">
                <a:latin typeface="Calibri" panose="020F0502020204030204" pitchFamily="34" charset="0"/>
                <a:ea typeface="Calibri" panose="020F0502020204030204" pitchFamily="34" charset="0"/>
                <a:cs typeface="Times New Roman" panose="02020603050405020304" pitchFamily="18" charset="0"/>
              </a:rPr>
              <a:t> – Those which comprised the church in </a:t>
            </a:r>
            <a:r>
              <a:rPr lang="en-US" dirty="0" err="1">
                <a:latin typeface="Calibri" panose="020F0502020204030204" pitchFamily="34" charset="0"/>
                <a:ea typeface="Calibri" panose="020F0502020204030204" pitchFamily="34" charset="0"/>
                <a:cs typeface="Times New Roman" panose="02020603050405020304" pitchFamily="18" charset="0"/>
              </a:rPr>
              <a:t>Laodicia</a:t>
            </a:r>
            <a:r>
              <a:rPr lang="en-US" dirty="0">
                <a:latin typeface="Calibri" panose="020F0502020204030204" pitchFamily="34" charset="0"/>
                <a:ea typeface="Calibri" panose="020F0502020204030204" pitchFamily="34" charset="0"/>
                <a:cs typeface="Times New Roman" panose="02020603050405020304" pitchFamily="18" charset="0"/>
              </a:rPr>
              <a:t> were </a:t>
            </a:r>
            <a:r>
              <a:rPr lang="en-US" b="1" dirty="0">
                <a:latin typeface="Calibri" panose="020F0502020204030204" pitchFamily="34" charset="0"/>
                <a:ea typeface="Calibri" panose="020F0502020204030204" pitchFamily="34" charset="0"/>
                <a:cs typeface="Times New Roman" panose="02020603050405020304" pitchFamily="18" charset="0"/>
              </a:rPr>
              <a:t>indifferent about the work of the Lord, thus neglectful.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They grew complacent, thus lost their fervor for the work of the Lord.</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We must ALWAYS be at work for the Lord – we must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“zealous.”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4ED894-C87B-4833-A490-6DE1E1B9E4C9}" type="slidenum">
              <a:rPr lang="en-US" smtClean="0"/>
              <a:t>4</a:t>
            </a:fld>
            <a:endParaRPr lang="en-US"/>
          </a:p>
        </p:txBody>
      </p:sp>
    </p:spTree>
    <p:extLst>
      <p:ext uri="{BB962C8B-B14F-4D97-AF65-F5344CB8AC3E}">
        <p14:creationId xmlns:p14="http://schemas.microsoft.com/office/powerpoint/2010/main" val="325910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not be a slothful people. God requires our DILIGENT LABOR.</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not neglect our duties as Christians. SINS OF OMISSION ARE NO BETTER THAN SINS OF COMISSION.</a:t>
            </a:r>
          </a:p>
          <a:p>
            <a:pPr marL="342900" marR="0" lvl="0" indent="-342900">
              <a:lnSpc>
                <a:spcPct val="107000"/>
              </a:lnSpc>
              <a:spcBef>
                <a:spcPts val="0"/>
              </a:spcBef>
              <a:spcAft>
                <a:spcPts val="80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“See then that you walk circumspectly, not as fools but as wise, redeeming the time, because the days are evil” (Ephesians 5:15-16).</a:t>
            </a:r>
            <a:r>
              <a:rPr lang="en-US" dirty="0">
                <a:latin typeface="Calibri" panose="020F0502020204030204" pitchFamily="34" charset="0"/>
                <a:ea typeface="Calibri" panose="020F0502020204030204" pitchFamily="34" charset="0"/>
                <a:cs typeface="Times New Roman" panose="02020603050405020304" pitchFamily="18" charset="0"/>
              </a:rPr>
              <a:t> (WE MUST BE CAREFUL TO USE OUR TIME WISELY IN THE WORK OF THE LORD)</a:t>
            </a:r>
          </a:p>
          <a:p>
            <a:pPr marL="228600" marR="0" algn="ctr">
              <a:lnSpc>
                <a:spcPct val="107000"/>
              </a:lnSpc>
              <a:spcBef>
                <a:spcPts val="0"/>
              </a:spcBef>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The Sin of Doing Nothing</a:t>
            </a:r>
            <a:r>
              <a:rPr lang="en-US" sz="1050" dirty="0">
                <a:effectLst/>
                <a:latin typeface="Calibri" panose="020F0502020204030204" pitchFamily="34" charset="0"/>
                <a:ea typeface="Calibri" panose="020F0502020204030204" pitchFamily="34" charset="0"/>
                <a:cs typeface="Times New Roman" panose="02020603050405020304" pitchFamily="18" charset="0"/>
              </a:rPr>
              <a:t> (Author Unknown)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made no mistakes, took no wrong roads,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never fumbled the ball.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never went down ‘</a:t>
            </a:r>
            <a:r>
              <a:rPr lang="en-US" sz="1050" dirty="0" err="1">
                <a:effectLst/>
                <a:latin typeface="Calibri" panose="020F0502020204030204" pitchFamily="34" charset="0"/>
                <a:ea typeface="Calibri" panose="020F0502020204030204" pitchFamily="34" charset="0"/>
                <a:cs typeface="Times New Roman" panose="02020603050405020304" pitchFamily="18" charset="0"/>
              </a:rPr>
              <a:t>neath</a:t>
            </a:r>
            <a:r>
              <a:rPr lang="en-US" sz="1050" dirty="0">
                <a:effectLst/>
                <a:latin typeface="Calibri" panose="020F0502020204030204" pitchFamily="34" charset="0"/>
                <a:ea typeface="Calibri" panose="020F0502020204030204" pitchFamily="34" charset="0"/>
                <a:cs typeface="Times New Roman" panose="02020603050405020304" pitchFamily="18" charset="0"/>
              </a:rPr>
              <a:t> the weight of the load.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simply did nothing at 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lost no hard fights in defense of the right;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never bled with his back to the wall.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never fell faint in his climb to the light;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He simply did nothing at 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So death came nigh, for life slipped by,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And he feared for the judgment hall.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When they asked him why, he said with a sigh,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 simply did nothing at 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So God will pardon your blunders, my friend,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Or regard with pity your fall.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But the one big sin that surely means hell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07000"/>
              </a:lnSpc>
              <a:spcBef>
                <a:spcPts val="0"/>
              </a:spcBef>
              <a:spcAft>
                <a:spcPts val="80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Is simply to do nothing at all.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4ED894-C87B-4833-A490-6DE1E1B9E4C9}" type="slidenum">
              <a:rPr lang="en-US" smtClean="0"/>
              <a:t>5</a:t>
            </a:fld>
            <a:endParaRPr lang="en-US"/>
          </a:p>
        </p:txBody>
      </p:sp>
    </p:spTree>
    <p:extLst>
      <p:ext uri="{BB962C8B-B14F-4D97-AF65-F5344CB8AC3E}">
        <p14:creationId xmlns:p14="http://schemas.microsoft.com/office/powerpoint/2010/main" val="421661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7A8D9C-9531-403B-9DAD-8543531641F3}"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54230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A8D9C-9531-403B-9DAD-8543531641F3}"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232144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A8D9C-9531-403B-9DAD-8543531641F3}"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204297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A8D9C-9531-403B-9DAD-8543531641F3}"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4937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7A8D9C-9531-403B-9DAD-8543531641F3}"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425092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7A8D9C-9531-403B-9DAD-8543531641F3}"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311470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7A8D9C-9531-403B-9DAD-8543531641F3}" type="datetimeFigureOut">
              <a:rPr lang="en-US" smtClean="0"/>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289878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7A8D9C-9531-403B-9DAD-8543531641F3}"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32397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A8D9C-9531-403B-9DAD-8543531641F3}" type="datetimeFigureOut">
              <a:rPr lang="en-US" smtClean="0"/>
              <a:t>4/22/2017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152127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7A8D9C-9531-403B-9DAD-8543531641F3}"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116308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7A8D9C-9531-403B-9DAD-8543531641F3}"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11C11-CF37-4105-83A1-622B2904B4F7}" type="slidenum">
              <a:rPr lang="en-US" smtClean="0"/>
              <a:t>‹#›</a:t>
            </a:fld>
            <a:endParaRPr lang="en-US"/>
          </a:p>
        </p:txBody>
      </p:sp>
    </p:spTree>
    <p:extLst>
      <p:ext uri="{BB962C8B-B14F-4D97-AF65-F5344CB8AC3E}">
        <p14:creationId xmlns:p14="http://schemas.microsoft.com/office/powerpoint/2010/main" val="202420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A8D9C-9531-403B-9DAD-8543531641F3}" type="datetimeFigureOut">
              <a:rPr lang="en-US" smtClean="0"/>
              <a:t>4/22/2017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11C11-CF37-4105-83A1-622B2904B4F7}" type="slidenum">
              <a:rPr lang="en-US" smtClean="0"/>
              <a:t>‹#›</a:t>
            </a:fld>
            <a:endParaRPr lang="en-US"/>
          </a:p>
        </p:txBody>
      </p:sp>
    </p:spTree>
    <p:extLst>
      <p:ext uri="{BB962C8B-B14F-4D97-AF65-F5344CB8AC3E}">
        <p14:creationId xmlns:p14="http://schemas.microsoft.com/office/powerpoint/2010/main" val="2220115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657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2696"/>
            <a:ext cx="7772400" cy="2387600"/>
          </a:xfrm>
        </p:spPr>
        <p:txBody>
          <a:bodyPr>
            <a:normAutofit/>
          </a:bodyPr>
          <a:lstStyle/>
          <a:p>
            <a:r>
              <a:rPr lang="en-US" sz="8000" dirty="0">
                <a:latin typeface="Algerian" panose="04020705040A02060702" pitchFamily="82" charset="0"/>
              </a:rPr>
              <a:t>The End of Negligence</a:t>
            </a:r>
          </a:p>
        </p:txBody>
      </p:sp>
      <p:sp>
        <p:nvSpPr>
          <p:cNvPr id="3" name="Subtitle 2"/>
          <p:cNvSpPr>
            <a:spLocks noGrp="1"/>
          </p:cNvSpPr>
          <p:nvPr>
            <p:ph type="subTitle" idx="1"/>
          </p:nvPr>
        </p:nvSpPr>
        <p:spPr>
          <a:xfrm>
            <a:off x="1227408" y="4403897"/>
            <a:ext cx="6858000" cy="1655762"/>
          </a:xfrm>
        </p:spPr>
        <p:txBody>
          <a:bodyPr>
            <a:normAutofit/>
          </a:bodyPr>
          <a:lstStyle/>
          <a:p>
            <a:r>
              <a:rPr lang="en-US" sz="3600" i="1" dirty="0"/>
              <a:t>James 4:17</a:t>
            </a:r>
          </a:p>
        </p:txBody>
      </p:sp>
    </p:spTree>
    <p:extLst>
      <p:ext uri="{BB962C8B-B14F-4D97-AF65-F5344CB8AC3E}">
        <p14:creationId xmlns:p14="http://schemas.microsoft.com/office/powerpoint/2010/main" val="18265387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2245"/>
            <a:ext cx="7886700" cy="1325563"/>
          </a:xfrm>
        </p:spPr>
        <p:txBody>
          <a:bodyPr>
            <a:noAutofit/>
          </a:bodyPr>
          <a:lstStyle/>
          <a:p>
            <a:pPr algn="ctr"/>
            <a:r>
              <a:rPr lang="en-US" sz="5400" dirty="0">
                <a:latin typeface="Algerian" panose="04020705040A02060702" pitchFamily="82" charset="0"/>
              </a:rPr>
              <a:t>God’s Attitude Toward Negligence</a:t>
            </a:r>
          </a:p>
        </p:txBody>
      </p:sp>
      <p:sp>
        <p:nvSpPr>
          <p:cNvPr id="3" name="Content Placeholder 2"/>
          <p:cNvSpPr>
            <a:spLocks noGrp="1"/>
          </p:cNvSpPr>
          <p:nvPr>
            <p:ph idx="1"/>
          </p:nvPr>
        </p:nvSpPr>
        <p:spPr>
          <a:xfrm>
            <a:off x="628650" y="2250829"/>
            <a:ext cx="7886700" cy="3883929"/>
          </a:xfrm>
        </p:spPr>
        <p:txBody>
          <a:bodyPr>
            <a:normAutofit/>
          </a:bodyPr>
          <a:lstStyle/>
          <a:p>
            <a:pPr marL="0" indent="0" algn="ctr">
              <a:buNone/>
            </a:pPr>
            <a:endParaRPr lang="en-US" sz="400" b="1" dirty="0"/>
          </a:p>
          <a:p>
            <a:pPr marL="0" indent="0" algn="ctr">
              <a:buNone/>
            </a:pPr>
            <a:r>
              <a:rPr lang="en-US" sz="3600" b="1" dirty="0"/>
              <a:t>Ahab with Ben-</a:t>
            </a:r>
            <a:r>
              <a:rPr lang="en-US" sz="3600" b="1" dirty="0" err="1"/>
              <a:t>Hadad</a:t>
            </a:r>
            <a:endParaRPr lang="en-US" sz="3600" b="1" dirty="0"/>
          </a:p>
          <a:p>
            <a:pPr marL="0" indent="0" algn="ctr">
              <a:buNone/>
            </a:pPr>
            <a:r>
              <a:rPr lang="en-US" sz="3200" i="1" dirty="0"/>
              <a:t>– 1 Kings 20:38-42 –</a:t>
            </a:r>
          </a:p>
          <a:p>
            <a:pPr marL="0" indent="0" algn="ctr">
              <a:buNone/>
            </a:pPr>
            <a:r>
              <a:rPr lang="en-US" sz="3600" b="1" dirty="0"/>
              <a:t>The Ant vs. the Sluggard</a:t>
            </a:r>
          </a:p>
          <a:p>
            <a:pPr marL="0" indent="0" algn="ctr">
              <a:buNone/>
            </a:pPr>
            <a:r>
              <a:rPr lang="en-US" sz="3200" i="1" dirty="0"/>
              <a:t>– Proverbs 6:6-11; 24:30-34 –</a:t>
            </a:r>
          </a:p>
          <a:p>
            <a:pPr marL="0" indent="0" algn="ctr">
              <a:buNone/>
            </a:pPr>
            <a:r>
              <a:rPr lang="en-US" sz="3600" b="1" dirty="0"/>
              <a:t>God’s Expectation</a:t>
            </a:r>
          </a:p>
          <a:p>
            <a:pPr marL="0" indent="0" algn="ctr">
              <a:buNone/>
            </a:pPr>
            <a:r>
              <a:rPr lang="en-US" sz="3200" i="1" dirty="0"/>
              <a:t>– Ecclesiastes 9:10 –</a:t>
            </a:r>
          </a:p>
        </p:txBody>
      </p:sp>
    </p:spTree>
    <p:extLst>
      <p:ext uri="{BB962C8B-B14F-4D97-AF65-F5344CB8AC3E}">
        <p14:creationId xmlns:p14="http://schemas.microsoft.com/office/powerpoint/2010/main" val="308132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12245"/>
            <a:ext cx="7886700" cy="1325563"/>
          </a:xfrm>
        </p:spPr>
        <p:txBody>
          <a:bodyPr>
            <a:noAutofit/>
          </a:bodyPr>
          <a:lstStyle/>
          <a:p>
            <a:pPr algn="ctr"/>
            <a:r>
              <a:rPr lang="en-US" dirty="0">
                <a:latin typeface="Algerian" panose="04020705040A02060702" pitchFamily="82" charset="0"/>
              </a:rPr>
              <a:t>Jesus’ Life, and Warnings about Negligence</a:t>
            </a:r>
          </a:p>
        </p:txBody>
      </p:sp>
      <p:sp>
        <p:nvSpPr>
          <p:cNvPr id="3" name="Content Placeholder 2"/>
          <p:cNvSpPr>
            <a:spLocks noGrp="1"/>
          </p:cNvSpPr>
          <p:nvPr>
            <p:ph idx="1"/>
          </p:nvPr>
        </p:nvSpPr>
        <p:spPr>
          <a:xfrm>
            <a:off x="628650" y="2250829"/>
            <a:ext cx="7886700" cy="3883929"/>
          </a:xfrm>
        </p:spPr>
        <p:txBody>
          <a:bodyPr>
            <a:normAutofit/>
          </a:bodyPr>
          <a:lstStyle/>
          <a:p>
            <a:pPr marL="0" indent="0" algn="ctr">
              <a:buNone/>
            </a:pPr>
            <a:endParaRPr lang="en-US" sz="100" b="1" dirty="0"/>
          </a:p>
          <a:p>
            <a:pPr marL="0" indent="0" algn="ctr">
              <a:buNone/>
            </a:pPr>
            <a:r>
              <a:rPr lang="en-US" sz="3600" b="1" dirty="0"/>
              <a:t>Jesus’ Life</a:t>
            </a:r>
          </a:p>
          <a:p>
            <a:pPr marL="0" indent="0" algn="ctr">
              <a:buNone/>
            </a:pPr>
            <a:r>
              <a:rPr lang="en-US" sz="3200" i="1" dirty="0"/>
              <a:t>– Luke 2:49; John 5:17; Matthew 26:39 –</a:t>
            </a:r>
          </a:p>
          <a:p>
            <a:pPr marL="0" indent="0" algn="ctr">
              <a:buNone/>
            </a:pPr>
            <a:r>
              <a:rPr lang="en-US" sz="3600" b="1" dirty="0"/>
              <a:t>Warnings About Negligence</a:t>
            </a:r>
          </a:p>
          <a:p>
            <a:pPr marL="0" indent="0" algn="ctr">
              <a:buNone/>
            </a:pPr>
            <a:r>
              <a:rPr lang="en-US" sz="3200" i="1" dirty="0"/>
              <a:t>– Matthew 25:24-30, 41-46 –</a:t>
            </a:r>
          </a:p>
          <a:p>
            <a:pPr marL="0" indent="0" algn="ctr">
              <a:buNone/>
            </a:pPr>
            <a:r>
              <a:rPr lang="en-US" sz="3600" b="1" dirty="0"/>
              <a:t>Do Not Be Negligent</a:t>
            </a:r>
          </a:p>
          <a:p>
            <a:pPr marL="0" indent="0" algn="ctr">
              <a:buNone/>
            </a:pPr>
            <a:r>
              <a:rPr lang="en-US" sz="3200" i="1" dirty="0"/>
              <a:t>– Romans 12:11; Revelation 3:15-19 –</a:t>
            </a:r>
          </a:p>
        </p:txBody>
      </p:sp>
    </p:spTree>
    <p:extLst>
      <p:ext uri="{BB962C8B-B14F-4D97-AF65-F5344CB8AC3E}">
        <p14:creationId xmlns:p14="http://schemas.microsoft.com/office/powerpoint/2010/main" val="2682921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2696"/>
            <a:ext cx="7772400" cy="2387600"/>
          </a:xfrm>
        </p:spPr>
        <p:txBody>
          <a:bodyPr>
            <a:normAutofit/>
          </a:bodyPr>
          <a:lstStyle/>
          <a:p>
            <a:r>
              <a:rPr lang="en-US" sz="8000" dirty="0">
                <a:latin typeface="Algerian" panose="04020705040A02060702" pitchFamily="82" charset="0"/>
              </a:rPr>
              <a:t>The End of Negligence</a:t>
            </a:r>
          </a:p>
        </p:txBody>
      </p:sp>
      <p:sp>
        <p:nvSpPr>
          <p:cNvPr id="3" name="Subtitle 2"/>
          <p:cNvSpPr>
            <a:spLocks noGrp="1"/>
          </p:cNvSpPr>
          <p:nvPr>
            <p:ph type="subTitle" idx="1"/>
          </p:nvPr>
        </p:nvSpPr>
        <p:spPr>
          <a:xfrm>
            <a:off x="1227408" y="4403897"/>
            <a:ext cx="6858000" cy="1655762"/>
          </a:xfrm>
        </p:spPr>
        <p:txBody>
          <a:bodyPr>
            <a:normAutofit/>
          </a:bodyPr>
          <a:lstStyle/>
          <a:p>
            <a:r>
              <a:rPr lang="en-US" sz="3600" i="1" dirty="0"/>
              <a:t>James 4:17</a:t>
            </a:r>
          </a:p>
        </p:txBody>
      </p:sp>
    </p:spTree>
    <p:extLst>
      <p:ext uri="{BB962C8B-B14F-4D97-AF65-F5344CB8AC3E}">
        <p14:creationId xmlns:p14="http://schemas.microsoft.com/office/powerpoint/2010/main" val="20815436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1809</Words>
  <Application>Microsoft Office PowerPoint</Application>
  <PresentationFormat>On-screen Show (4:3)</PresentationFormat>
  <Paragraphs>124</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Algerian</vt:lpstr>
      <vt:lpstr>Arial</vt:lpstr>
      <vt:lpstr>Calibri</vt:lpstr>
      <vt:lpstr>Calibri Light</vt:lpstr>
      <vt:lpstr>Times New Roman</vt:lpstr>
      <vt:lpstr>Office Theme</vt:lpstr>
      <vt:lpstr>PowerPoint Presentation</vt:lpstr>
      <vt:lpstr>The End of Negligence</vt:lpstr>
      <vt:lpstr>God’s Attitude Toward Negligence</vt:lpstr>
      <vt:lpstr>Jesus’ Life, and Warnings about Negligence</vt:lpstr>
      <vt:lpstr>The End of Negligence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cp:revision>
  <dcterms:created xsi:type="dcterms:W3CDTF">2017-04-22T21:59:18Z</dcterms:created>
  <dcterms:modified xsi:type="dcterms:W3CDTF">2017-04-22T22:13:11Z</dcterms:modified>
</cp:coreProperties>
</file>