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78"/>
      </p:cViewPr>
      <p:guideLst/>
    </p:cSldViewPr>
  </p:slideViewPr>
  <p:notesTextViewPr>
    <p:cViewPr>
      <p:scale>
        <a:sx n="3" d="2"/>
        <a:sy n="3" d="2"/>
      </p:scale>
      <p:origin x="0" y="0"/>
    </p:cViewPr>
  </p:notesTextViewPr>
  <p:notesViewPr>
    <p:cSldViewPr snapToGrid="0">
      <p:cViewPr varScale="1">
        <p:scale>
          <a:sx n="52" d="100"/>
          <a:sy n="52" d="100"/>
        </p:scale>
        <p:origin x="294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E183C-9681-4002-A146-6F48DBE82654}" type="datetimeFigureOut">
              <a:rPr lang="en-US" smtClean="0"/>
              <a:t>5/13/2017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66A9D-9A44-44AC-AAAE-B766D7BE59E8}" type="slidenum">
              <a:rPr lang="en-US" smtClean="0"/>
              <a:t>‹#›</a:t>
            </a:fld>
            <a:endParaRPr lang="en-US"/>
          </a:p>
        </p:txBody>
      </p:sp>
    </p:spTree>
    <p:extLst>
      <p:ext uri="{BB962C8B-B14F-4D97-AF65-F5344CB8AC3E}">
        <p14:creationId xmlns:p14="http://schemas.microsoft.com/office/powerpoint/2010/main" val="296921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Severity of Sin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1 John 3:4-5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3:4</a:t>
            </a:r>
            <a:r>
              <a:rPr lang="en-US" dirty="0">
                <a:latin typeface="Calibri" panose="020F0502020204030204" pitchFamily="34" charset="0"/>
                <a:ea typeface="Calibri" panose="020F0502020204030204" pitchFamily="34" charset="0"/>
                <a:cs typeface="Times New Roman" panose="02020603050405020304" pitchFamily="18" charset="0"/>
              </a:rPr>
              <a:t> answers the question about what is sin, but what remains with many is the question of its severity.</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There are sins which clearly display their severity to any sane person, but there are sins which are minimized in the minds of the majority.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Even those most heinous sins which do not have a veil hiding their severity from us are still misunderstood as to their TRUE severity.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The Catholic division of sins into those which are of UTMOST SEVERITY (Mortal Sins) and those which are LESS SEVERE (Venial Sins) is contrary to the Bible’s teaching.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John did not make a distinction when he used the word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“sin.” “Sin”</a:t>
            </a:r>
            <a:r>
              <a:rPr lang="en-US" dirty="0">
                <a:latin typeface="Calibri" panose="020F0502020204030204" pitchFamily="34" charset="0"/>
                <a:ea typeface="Calibri" panose="020F0502020204030204" pitchFamily="34" charset="0"/>
                <a:cs typeface="Times New Roman" panose="02020603050405020304" pitchFamily="18" charset="0"/>
              </a:rPr>
              <a:t> includes all forms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“lawlessness”</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latin typeface="Calibri" panose="020F0502020204030204" pitchFamily="34" charset="0"/>
                <a:ea typeface="Calibri" panose="020F0502020204030204" pitchFamily="34" charset="0"/>
                <a:cs typeface="Times New Roman" panose="02020603050405020304" pitchFamily="18" charset="0"/>
              </a:rPr>
              <a:t>all are equally severe.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As beings who have only experienced this side of eternity it is hard for us to comprehend the degree of sin’s severity. </a:t>
            </a:r>
            <a:r>
              <a:rPr lang="en-US" b="1" dirty="0">
                <a:latin typeface="Calibri" panose="020F0502020204030204" pitchFamily="34" charset="0"/>
                <a:ea typeface="Calibri" panose="020F0502020204030204" pitchFamily="34" charset="0"/>
                <a:cs typeface="Times New Roman" panose="02020603050405020304" pitchFamily="18" charset="0"/>
              </a:rPr>
              <a:t>The only way to gain a grasp on this subject is to read God’s revelation.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The fact that God thought it important enough to take away sin, along with the way in which the problem of sin had to be dealt with, and the fact that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Him there is no sin”</a:t>
            </a:r>
            <a:r>
              <a:rPr lang="en-US" dirty="0">
                <a:latin typeface="Calibri" panose="020F0502020204030204" pitchFamily="34" charset="0"/>
                <a:ea typeface="Calibri" panose="020F0502020204030204" pitchFamily="34" charset="0"/>
                <a:cs typeface="Times New Roman" panose="02020603050405020304" pitchFamily="18" charset="0"/>
              </a:rPr>
              <a:t> gives us a glimpse into its severity.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Just how severe is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God</a:t>
            </a:r>
          </a:p>
          <a:p>
            <a:endParaRPr lang="en-US" dirty="0"/>
          </a:p>
        </p:txBody>
      </p:sp>
      <p:sp>
        <p:nvSpPr>
          <p:cNvPr id="4" name="Slide Number Placeholder 3"/>
          <p:cNvSpPr>
            <a:spLocks noGrp="1"/>
          </p:cNvSpPr>
          <p:nvPr>
            <p:ph type="sldNum" sz="quarter" idx="10"/>
          </p:nvPr>
        </p:nvSpPr>
        <p:spPr/>
        <p:txBody>
          <a:bodyPr/>
          <a:lstStyle/>
          <a:p>
            <a:fld id="{FC866A9D-9A44-44AC-AAAE-B766D7BE59E8}" type="slidenum">
              <a:rPr lang="en-US" smtClean="0"/>
              <a:t>2</a:t>
            </a:fld>
            <a:endParaRPr lang="en-US"/>
          </a:p>
        </p:txBody>
      </p:sp>
    </p:spTree>
    <p:extLst>
      <p:ext uri="{BB962C8B-B14F-4D97-AF65-F5344CB8AC3E}">
        <p14:creationId xmlns:p14="http://schemas.microsoft.com/office/powerpoint/2010/main" val="16873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Separate from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3:5</a:t>
            </a:r>
            <a:r>
              <a:rPr lang="en-US" dirty="0">
                <a:latin typeface="Calibri" panose="020F0502020204030204" pitchFamily="34" charset="0"/>
                <a:ea typeface="Calibri" panose="020F0502020204030204" pitchFamily="34" charset="0"/>
                <a:cs typeface="Times New Roman" panose="02020603050405020304" pitchFamily="18" charset="0"/>
              </a:rPr>
              <a:t> – Jesus is God in the flesh – He never succumbed to temptation, but was separate from sin entirely.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1:5</a:t>
            </a:r>
            <a:r>
              <a:rPr lang="en-US" dirty="0">
                <a:latin typeface="Calibri" panose="020F0502020204030204" pitchFamily="34" charset="0"/>
                <a:ea typeface="Calibri" panose="020F0502020204030204" pitchFamily="34" charset="0"/>
                <a:cs typeface="Times New Roman" panose="02020603050405020304" pitchFamily="18" charset="0"/>
              </a:rPr>
              <a:t> – Darkness is representative of moral depravity, all that is sinful. God has no darkness within Him.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1:13</a:t>
            </a:r>
            <a:r>
              <a:rPr lang="en-US" dirty="0">
                <a:latin typeface="Calibri" panose="020F0502020204030204" pitchFamily="34" charset="0"/>
                <a:ea typeface="Calibri" panose="020F0502020204030204" pitchFamily="34" charset="0"/>
                <a:cs typeface="Times New Roman" panose="02020603050405020304" pitchFamily="18" charset="0"/>
              </a:rPr>
              <a:t> – God can have nothing to do with sin. He can’t be tempted by it, and He cannot be the source of the temptation to be involved with it.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is a moral being whose character is the definition of purity and morality. God cannot sin, and is separate from sin, for it is not in His character to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Man is Created in His Image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1:26a, 27</a:t>
            </a:r>
            <a:r>
              <a:rPr lang="en-US" dirty="0">
                <a:latin typeface="Calibri" panose="020F0502020204030204" pitchFamily="34" charset="0"/>
                <a:ea typeface="Calibri" panose="020F0502020204030204" pitchFamily="34" charset="0"/>
                <a:cs typeface="Times New Roman" panose="02020603050405020304" pitchFamily="18" charset="0"/>
              </a:rPr>
              <a:t> – God created man in His image.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Man was created as a </a:t>
            </a:r>
            <a:r>
              <a:rPr lang="en-US" b="1" dirty="0">
                <a:latin typeface="Calibri" panose="020F0502020204030204" pitchFamily="34" charset="0"/>
                <a:ea typeface="Calibri" panose="020F0502020204030204" pitchFamily="34" charset="0"/>
                <a:cs typeface="Times New Roman" panose="02020603050405020304" pitchFamily="18" charset="0"/>
              </a:rPr>
              <a:t>SPIRITUAL BEING</a:t>
            </a:r>
            <a:r>
              <a:rPr lang="en-US" dirty="0">
                <a:latin typeface="Calibri" panose="020F0502020204030204" pitchFamily="34" charset="0"/>
                <a:ea typeface="Calibri" panose="020F0502020204030204" pitchFamily="34" charset="0"/>
                <a:cs typeface="Times New Roman" panose="02020603050405020304" pitchFamily="18" charset="0"/>
              </a:rPr>
              <a:t>, and as such, a </a:t>
            </a:r>
            <a:r>
              <a:rPr lang="en-US" b="1" dirty="0">
                <a:latin typeface="Calibri" panose="020F0502020204030204" pitchFamily="34" charset="0"/>
                <a:ea typeface="Calibri" panose="020F0502020204030204" pitchFamily="34" charset="0"/>
                <a:cs typeface="Times New Roman" panose="02020603050405020304" pitchFamily="18" charset="0"/>
              </a:rPr>
              <a:t>MORAL BEING</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Having been given free-will, man can live contrary to the purpose for which God created him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3:23</a:t>
            </a:r>
            <a:r>
              <a:rPr lang="en-US" dirty="0">
                <a:latin typeface="Calibri" panose="020F0502020204030204" pitchFamily="34" charset="0"/>
                <a:ea typeface="Calibri" panose="020F0502020204030204" pitchFamily="34" charset="0"/>
                <a:cs typeface="Times New Roman" panose="02020603050405020304" pitchFamily="18" charset="0"/>
              </a:rPr>
              <a:t> – When a man transgresses God’s law given to him to know the spiritual way of living, the way in which God intended him to live, he falls short of God’s glory.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Our created purpose is to honor and glorify God by living as He has prescribed.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Sin is missing that mark He has set, in ANY WAY, and therefore failing to glorify Him as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are made IN GOD’S IMAGE, and when we sin we do not REFLECT THAT IMAGE – IT DOES NOT ILLUMINATE IN OUR LIVES.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We can see the severity of sin when we understand that participation in ANY sin fails to reflect God’s glory.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Death</a:t>
            </a:r>
          </a:p>
          <a:p>
            <a:endParaRPr lang="en-US" dirty="0"/>
          </a:p>
        </p:txBody>
      </p:sp>
      <p:sp>
        <p:nvSpPr>
          <p:cNvPr id="4" name="Slide Number Placeholder 3"/>
          <p:cNvSpPr>
            <a:spLocks noGrp="1"/>
          </p:cNvSpPr>
          <p:nvPr>
            <p:ph type="sldNum" sz="quarter" idx="10"/>
          </p:nvPr>
        </p:nvSpPr>
        <p:spPr/>
        <p:txBody>
          <a:bodyPr/>
          <a:lstStyle/>
          <a:p>
            <a:fld id="{FC866A9D-9A44-44AC-AAAE-B766D7BE59E8}" type="slidenum">
              <a:rPr lang="en-US" smtClean="0"/>
              <a:t>3</a:t>
            </a:fld>
            <a:endParaRPr lang="en-US"/>
          </a:p>
        </p:txBody>
      </p:sp>
    </p:spTree>
    <p:extLst>
      <p:ext uri="{BB962C8B-B14F-4D97-AF65-F5344CB8AC3E}">
        <p14:creationId xmlns:p14="http://schemas.microsoft.com/office/powerpoint/2010/main" val="199157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Death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Physical Death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15:21-22</a:t>
            </a:r>
            <a:r>
              <a:rPr lang="en-US" dirty="0">
                <a:latin typeface="Calibri" panose="020F0502020204030204" pitchFamily="34" charset="0"/>
                <a:ea typeface="Calibri" panose="020F0502020204030204" pitchFamily="34" charset="0"/>
                <a:cs typeface="Times New Roman" panose="02020603050405020304" pitchFamily="18" charset="0"/>
              </a:rPr>
              <a:t> – All experience physical death, and all that is related to it because of Adam’s sin.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Adam and Eve were cut off from the tree of life as a consequence of their sin.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brought not only physical death into the world, but all that leads up to physical death.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Frailties, diseases, catastrophes, etc. – all exist because of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Suffering exists because of man’s choice to sin. This suffering serves as a stern reminder of the severity of sin – NO SIN IS HARMLESS.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Death also exists as an indication of sin’s severity when we consider the sacrifices necessary as a payment for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Sacrifices</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wages of sin is death…” (Romans 6:23).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just punishment for every sin is eternal death. To drive this point home, God required payment to be made for sin through sacrifices, to make atonement for the sins of the people who committed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Leviticus 17:10-12</a:t>
            </a:r>
            <a:r>
              <a:rPr lang="en-US" dirty="0">
                <a:latin typeface="Calibri" panose="020F0502020204030204" pitchFamily="34" charset="0"/>
                <a:ea typeface="Calibri" panose="020F0502020204030204" pitchFamily="34" charset="0"/>
                <a:cs typeface="Times New Roman" panose="02020603050405020304" pitchFamily="18" charset="0"/>
              </a:rPr>
              <a:t> – Life is in the blood – blood is spilled for the atonement of sins.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severity of sin is seen in the only way those sins can be atoned for – spilling of blood.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according to the law almost all things are purified with blood, and without shedding of blood there is no remission” (Hebrews 9:22).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10:1-4</a:t>
            </a:r>
            <a:r>
              <a:rPr lang="en-US" dirty="0">
                <a:latin typeface="Calibri" panose="020F0502020204030204" pitchFamily="34" charset="0"/>
                <a:ea typeface="Calibri" panose="020F0502020204030204" pitchFamily="34" charset="0"/>
                <a:cs typeface="Times New Roman" panose="02020603050405020304" pitchFamily="18" charset="0"/>
              </a:rPr>
              <a:t> – All the blood spilled in the world could not be enough payment for sins committed by 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The sacrifices reminded men of sins which they were powerless to remove.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bloody sacrifices reminded men not only of the sin, but of the severity of the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looked upon the carnage of the sacrificial animal and recognized it was due to THEIR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t>
            </a:r>
            <a:r>
              <a:rPr lang="en-US" dirty="0">
                <a:latin typeface="Calibri" panose="020F0502020204030204" pitchFamily="34" charset="0"/>
                <a:ea typeface="Calibri" panose="020F0502020204030204" pitchFamily="34" charset="0"/>
                <a:cs typeface="Times New Roman" panose="02020603050405020304" pitchFamily="18" charset="0"/>
              </a:rPr>
              <a:t> – However, these could not take away sin.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Death</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the gift of God is eternal life in Christ Jesus our Lord” (Romans 6:23).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can be given life through Jesus because of HIS DEATH FOR SIN.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Sin CAUSED Jesus’ death, and Jesus’ death was FOR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26:26-28</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Institution of the Lord’s Supper.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a joyous remembrance of that which takes away our sins, and gives the hope of heaven.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28)</a:t>
            </a:r>
            <a:r>
              <a:rPr lang="en-US" dirty="0">
                <a:latin typeface="Calibri" panose="020F0502020204030204" pitchFamily="34" charset="0"/>
                <a:ea typeface="Calibri" panose="020F0502020204030204" pitchFamily="34" charset="0"/>
                <a:cs typeface="Times New Roman" panose="02020603050405020304" pitchFamily="18" charset="0"/>
              </a:rPr>
              <a:t> – It is also a reminder of the payment for sins – sin made it necessary for Jesus to die.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6:4-6; 10:29</a:t>
            </a:r>
            <a:r>
              <a:rPr lang="en-US" dirty="0">
                <a:latin typeface="Calibri" panose="020F0502020204030204" pitchFamily="34" charset="0"/>
                <a:ea typeface="Calibri" panose="020F0502020204030204" pitchFamily="34" charset="0"/>
                <a:cs typeface="Times New Roman" panose="02020603050405020304" pitchFamily="18" charset="0"/>
              </a:rPr>
              <a:t> – When we choose to sin, we are putting Jesus to death once again. This is THE SEVERITY OF SIN.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NOTE: No distinction is made between specific sins.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sins accomplish the same thing.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its Punishment</a:t>
            </a:r>
          </a:p>
          <a:p>
            <a:endParaRPr lang="en-US" dirty="0"/>
          </a:p>
        </p:txBody>
      </p:sp>
      <p:sp>
        <p:nvSpPr>
          <p:cNvPr id="4" name="Slide Number Placeholder 3"/>
          <p:cNvSpPr>
            <a:spLocks noGrp="1"/>
          </p:cNvSpPr>
          <p:nvPr>
            <p:ph type="sldNum" sz="quarter" idx="10"/>
          </p:nvPr>
        </p:nvSpPr>
        <p:spPr/>
        <p:txBody>
          <a:bodyPr/>
          <a:lstStyle/>
          <a:p>
            <a:fld id="{FC866A9D-9A44-44AC-AAAE-B766D7BE59E8}" type="slidenum">
              <a:rPr lang="en-US" smtClean="0"/>
              <a:t>4</a:t>
            </a:fld>
            <a:endParaRPr lang="en-US"/>
          </a:p>
        </p:txBody>
      </p:sp>
    </p:spTree>
    <p:extLst>
      <p:ext uri="{BB962C8B-B14F-4D97-AF65-F5344CB8AC3E}">
        <p14:creationId xmlns:p14="http://schemas.microsoft.com/office/powerpoint/2010/main" val="96998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its Punishment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Separation from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59:1-2</a:t>
            </a:r>
            <a:r>
              <a:rPr lang="en-US" dirty="0">
                <a:latin typeface="Calibri" panose="020F0502020204030204" pitchFamily="34" charset="0"/>
                <a:ea typeface="Calibri" panose="020F0502020204030204" pitchFamily="34" charset="0"/>
                <a:cs typeface="Times New Roman" panose="02020603050405020304" pitchFamily="18" charset="0"/>
              </a:rPr>
              <a:t> – Sin separates us from God – God cannot have fellowship with sin.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Those who think that some sins are no big deal, and that God does not mind as much are severely mistaken.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separation takes place ultimately in hell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Hell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5:27-30</a:t>
            </a:r>
            <a:r>
              <a:rPr lang="en-US" dirty="0">
                <a:latin typeface="Calibri" panose="020F0502020204030204" pitchFamily="34" charset="0"/>
                <a:ea typeface="Calibri" panose="020F0502020204030204" pitchFamily="34" charset="0"/>
                <a:cs typeface="Times New Roman" panose="02020603050405020304" pitchFamily="18" charset="0"/>
              </a:rPr>
              <a:t> – Jesus shows the magnitude of the horrors of hell in His instruction in these verses.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Hell is so bad that it would be better for you to dismember your body than be there.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Hell</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geenna</a:t>
            </a:r>
            <a:r>
              <a:rPr lang="en-US" dirty="0">
                <a:latin typeface="Calibri" panose="020F0502020204030204" pitchFamily="34" charset="0"/>
                <a:ea typeface="Calibri" panose="020F0502020204030204" pitchFamily="34" charset="0"/>
                <a:cs typeface="Times New Roman" panose="02020603050405020304" pitchFamily="18" charset="0"/>
              </a:rPr>
              <a:t>; of Hebrew origin (h1516 and h2011); valley of (the son of) </a:t>
            </a:r>
            <a:r>
              <a:rPr lang="en-US" dirty="0" err="1">
                <a:latin typeface="Calibri" panose="020F0502020204030204" pitchFamily="34" charset="0"/>
                <a:ea typeface="Calibri" panose="020F0502020204030204" pitchFamily="34" charset="0"/>
                <a:cs typeface="Times New Roman" panose="02020603050405020304" pitchFamily="18" charset="0"/>
              </a:rPr>
              <a:t>Hinnom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u="sng" dirty="0" err="1">
                <a:latin typeface="Calibri" panose="020F0502020204030204" pitchFamily="34" charset="0"/>
                <a:ea typeface="Calibri" panose="020F0502020204030204" pitchFamily="34" charset="0"/>
                <a:cs typeface="Times New Roman" panose="02020603050405020304" pitchFamily="18" charset="0"/>
              </a:rPr>
              <a:t>ge</a:t>
            </a:r>
            <a:r>
              <a:rPr lang="en-US" b="1" u="sng" dirty="0">
                <a:latin typeface="Calibri" panose="020F0502020204030204" pitchFamily="34" charset="0"/>
                <a:ea typeface="Calibri" panose="020F0502020204030204" pitchFamily="34" charset="0"/>
                <a:cs typeface="Times New Roman" panose="02020603050405020304" pitchFamily="18" charset="0"/>
              </a:rPr>
              <a:t>-henna</a:t>
            </a:r>
            <a:r>
              <a:rPr lang="en-US" dirty="0">
                <a:latin typeface="Calibri" panose="020F0502020204030204" pitchFamily="34" charset="0"/>
                <a:ea typeface="Calibri" panose="020F0502020204030204" pitchFamily="34" charset="0"/>
                <a:cs typeface="Times New Roman" panose="02020603050405020304" pitchFamily="18" charset="0"/>
              </a:rPr>
              <a:t> (or Ge-</a:t>
            </a:r>
            <a:r>
              <a:rPr lang="en-US" dirty="0" err="1">
                <a:latin typeface="Calibri" panose="020F0502020204030204" pitchFamily="34" charset="0"/>
                <a:ea typeface="Calibri" panose="020F0502020204030204" pitchFamily="34" charset="0"/>
                <a:cs typeface="Times New Roman" panose="02020603050405020304" pitchFamily="18" charset="0"/>
              </a:rPr>
              <a:t>Hinnom</a:t>
            </a:r>
            <a:r>
              <a:rPr lang="en-US" dirty="0">
                <a:latin typeface="Calibri" panose="020F0502020204030204" pitchFamily="34" charset="0"/>
                <a:ea typeface="Calibri" panose="020F0502020204030204" pitchFamily="34" charset="0"/>
                <a:cs typeface="Times New Roman" panose="02020603050405020304" pitchFamily="18" charset="0"/>
              </a:rPr>
              <a:t>), a valley of Jerusalem, used (figuratively) as a name for the place (or state) of everlasting punishment: — hell.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Hell is the place of the future punishment call "</a:t>
            </a:r>
            <a:r>
              <a:rPr lang="en-US" dirty="0" err="1">
                <a:latin typeface="Calibri" panose="020F0502020204030204" pitchFamily="34" charset="0"/>
                <a:ea typeface="Calibri" panose="020F0502020204030204" pitchFamily="34" charset="0"/>
                <a:cs typeface="Times New Roman" panose="02020603050405020304" pitchFamily="18" charset="0"/>
              </a:rPr>
              <a:t>Gehenna</a:t>
            </a:r>
            <a:r>
              <a:rPr lang="en-US" dirty="0">
                <a:latin typeface="Calibri" panose="020F0502020204030204" pitchFamily="34" charset="0"/>
                <a:ea typeface="Calibri" panose="020F0502020204030204" pitchFamily="34" charset="0"/>
                <a:cs typeface="Times New Roman" panose="02020603050405020304" pitchFamily="18" charset="0"/>
              </a:rPr>
              <a:t>" or "</a:t>
            </a:r>
            <a:r>
              <a:rPr lang="en-US" dirty="0" err="1">
                <a:latin typeface="Calibri" panose="020F0502020204030204" pitchFamily="34" charset="0"/>
                <a:ea typeface="Calibri" panose="020F0502020204030204" pitchFamily="34" charset="0"/>
                <a:cs typeface="Times New Roman" panose="02020603050405020304" pitchFamily="18" charset="0"/>
              </a:rPr>
              <a:t>Gehenna</a:t>
            </a:r>
            <a:r>
              <a:rPr lang="en-US" dirty="0">
                <a:latin typeface="Calibri" panose="020F0502020204030204" pitchFamily="34" charset="0"/>
                <a:ea typeface="Calibri" panose="020F0502020204030204" pitchFamily="34" charset="0"/>
                <a:cs typeface="Times New Roman" panose="02020603050405020304" pitchFamily="18" charset="0"/>
              </a:rPr>
              <a:t> of fire". This was originally the valley of </a:t>
            </a:r>
            <a:r>
              <a:rPr lang="en-US" dirty="0" err="1">
                <a:latin typeface="Calibri" panose="020F0502020204030204" pitchFamily="34" charset="0"/>
                <a:ea typeface="Calibri" panose="020F0502020204030204" pitchFamily="34" charset="0"/>
                <a:cs typeface="Times New Roman" panose="02020603050405020304" pitchFamily="18" charset="0"/>
              </a:rPr>
              <a:t>Hinnom</a:t>
            </a:r>
            <a:r>
              <a:rPr lang="en-US" dirty="0">
                <a:latin typeface="Calibri" panose="020F0502020204030204" pitchFamily="34" charset="0"/>
                <a:ea typeface="Calibri" panose="020F0502020204030204" pitchFamily="34" charset="0"/>
                <a:cs typeface="Times New Roman" panose="02020603050405020304" pitchFamily="18" charset="0"/>
              </a:rPr>
              <a:t>, south of Jerusalem, where the filth and dead animals of the city were cast out and burned; a fit symbol of the wicked and their future destruction.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was a place of fire, death, and decay.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For Eternity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14:9-11</a:t>
            </a:r>
            <a:r>
              <a:rPr lang="en-US" dirty="0">
                <a:latin typeface="Calibri" panose="020F0502020204030204" pitchFamily="34" charset="0"/>
                <a:ea typeface="Calibri" panose="020F0502020204030204" pitchFamily="34" charset="0"/>
                <a:cs typeface="Times New Roman" panose="02020603050405020304" pitchFamily="18" charset="0"/>
              </a:rPr>
              <a:t> – the torment of hell is FOREVER AND EVER.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punishment is NEVER ENDING.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“where ‘Their worm does not die and the fire is not quenched’” (Mark 9:44,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not only the punishment for some sins, but for all sins.</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Those who are not washed in the blood of the lamb – shed for the atonement of sins – will spend ETERNITY in hell.</a:t>
            </a:r>
          </a:p>
          <a:p>
            <a:endParaRPr lang="en-US" dirty="0"/>
          </a:p>
        </p:txBody>
      </p:sp>
      <p:sp>
        <p:nvSpPr>
          <p:cNvPr id="4" name="Slide Number Placeholder 3"/>
          <p:cNvSpPr>
            <a:spLocks noGrp="1"/>
          </p:cNvSpPr>
          <p:nvPr>
            <p:ph type="sldNum" sz="quarter" idx="10"/>
          </p:nvPr>
        </p:nvSpPr>
        <p:spPr/>
        <p:txBody>
          <a:bodyPr/>
          <a:lstStyle/>
          <a:p>
            <a:fld id="{FC866A9D-9A44-44AC-AAAE-B766D7BE59E8}" type="slidenum">
              <a:rPr lang="en-US" smtClean="0"/>
              <a:t>5</a:t>
            </a:fld>
            <a:endParaRPr lang="en-US"/>
          </a:p>
        </p:txBody>
      </p:sp>
    </p:spTree>
    <p:extLst>
      <p:ext uri="{BB962C8B-B14F-4D97-AF65-F5344CB8AC3E}">
        <p14:creationId xmlns:p14="http://schemas.microsoft.com/office/powerpoint/2010/main" val="291545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must never forget how SEVERE SIN REALLY 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world is filled with sin, but </a:t>
            </a:r>
            <a:r>
              <a:rPr lang="en-US" b="1" i="1" u="sng" dirty="0">
                <a:latin typeface="Calibri" panose="020F0502020204030204" pitchFamily="34" charset="0"/>
                <a:ea typeface="Calibri" panose="020F0502020204030204" pitchFamily="34" charset="0"/>
                <a:cs typeface="Times New Roman" panose="02020603050405020304" pitchFamily="18" charset="0"/>
              </a:rPr>
              <a:t>we must not become desensitized to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Sin is no small thing. It will mean eternal destruction if we do not turn from it completely.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C866A9D-9A44-44AC-AAAE-B766D7BE59E8}" type="slidenum">
              <a:rPr lang="en-US" smtClean="0"/>
              <a:t>6</a:t>
            </a:fld>
            <a:endParaRPr lang="en-US"/>
          </a:p>
        </p:txBody>
      </p:sp>
    </p:spTree>
    <p:extLst>
      <p:ext uri="{BB962C8B-B14F-4D97-AF65-F5344CB8AC3E}">
        <p14:creationId xmlns:p14="http://schemas.microsoft.com/office/powerpoint/2010/main" val="178153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77288A5-8487-40C5-A3A4-D83CCFA92250}"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390008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288A5-8487-40C5-A3A4-D83CCFA92250}"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178058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288A5-8487-40C5-A3A4-D83CCFA92250}"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109706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288A5-8487-40C5-A3A4-D83CCFA92250}"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137553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288A5-8487-40C5-A3A4-D83CCFA92250}"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13936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7288A5-8487-40C5-A3A4-D83CCFA92250}"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249264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7288A5-8487-40C5-A3A4-D83CCFA92250}"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269435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288A5-8487-40C5-A3A4-D83CCFA92250}"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367532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288A5-8487-40C5-A3A4-D83CCFA92250}"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60818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7288A5-8487-40C5-A3A4-D83CCFA92250}"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251713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7288A5-8487-40C5-A3A4-D83CCFA92250}"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06A5E-6105-4F9A-B557-06F799F04F21}" type="slidenum">
              <a:rPr lang="en-US" smtClean="0"/>
              <a:t>‹#›</a:t>
            </a:fld>
            <a:endParaRPr lang="en-US"/>
          </a:p>
        </p:txBody>
      </p:sp>
    </p:spTree>
    <p:extLst>
      <p:ext uri="{BB962C8B-B14F-4D97-AF65-F5344CB8AC3E}">
        <p14:creationId xmlns:p14="http://schemas.microsoft.com/office/powerpoint/2010/main" val="186415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7288A5-8487-40C5-A3A4-D83CCFA92250}" type="datetimeFigureOut">
              <a:rPr lang="en-US" smtClean="0"/>
              <a:t>5/13/2017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C06A5E-6105-4F9A-B557-06F799F04F21}" type="slidenum">
              <a:rPr lang="en-US" smtClean="0"/>
              <a:t>‹#›</a:t>
            </a:fld>
            <a:endParaRPr lang="en-US"/>
          </a:p>
        </p:txBody>
      </p:sp>
    </p:spTree>
    <p:extLst>
      <p:ext uri="{BB962C8B-B14F-4D97-AF65-F5344CB8AC3E}">
        <p14:creationId xmlns:p14="http://schemas.microsoft.com/office/powerpoint/2010/main" val="2387524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276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152" y="1479481"/>
            <a:ext cx="7669696" cy="2387600"/>
          </a:xfrm>
        </p:spPr>
        <p:txBody>
          <a:bodyPr>
            <a:normAutofit/>
          </a:bodyPr>
          <a:lstStyle/>
          <a:p>
            <a:r>
              <a:rPr lang="en-US" i="1" dirty="0">
                <a:solidFill>
                  <a:schemeClr val="bg1"/>
                </a:solidFill>
              </a:rPr>
              <a:t>The </a:t>
            </a:r>
            <a:r>
              <a:rPr lang="en-US" dirty="0">
                <a:solidFill>
                  <a:schemeClr val="bg1"/>
                </a:solidFill>
              </a:rPr>
              <a:t> </a:t>
            </a:r>
            <a:r>
              <a:rPr lang="en-US" sz="7200" dirty="0">
                <a:solidFill>
                  <a:schemeClr val="bg1"/>
                </a:solidFill>
                <a:latin typeface="Algerian" panose="04020705040A02060702" pitchFamily="82" charset="0"/>
              </a:rPr>
              <a:t>Severity</a:t>
            </a:r>
            <a:r>
              <a:rPr lang="en-US" dirty="0">
                <a:solidFill>
                  <a:schemeClr val="bg1"/>
                </a:solidFill>
              </a:rPr>
              <a:t>  </a:t>
            </a:r>
            <a:r>
              <a:rPr lang="en-US" i="1" dirty="0">
                <a:solidFill>
                  <a:schemeClr val="bg1"/>
                </a:solidFill>
              </a:rPr>
              <a:t>of</a:t>
            </a:r>
            <a:r>
              <a:rPr lang="en-US" dirty="0">
                <a:solidFill>
                  <a:schemeClr val="bg1"/>
                </a:solidFill>
              </a:rPr>
              <a:t>  </a:t>
            </a:r>
            <a:r>
              <a:rPr lang="en-US" sz="10700" dirty="0">
                <a:solidFill>
                  <a:schemeClr val="bg1"/>
                </a:solidFill>
                <a:latin typeface="Chiller" panose="04020404031007020602" pitchFamily="82" charset="0"/>
              </a:rPr>
              <a:t>Sin</a:t>
            </a:r>
            <a:endParaRPr lang="en-US" dirty="0">
              <a:solidFill>
                <a:schemeClr val="bg1"/>
              </a:solidFill>
              <a:latin typeface="Chiller" panose="04020404031007020602" pitchFamily="82" charset="0"/>
            </a:endParaRPr>
          </a:p>
        </p:txBody>
      </p:sp>
      <p:sp>
        <p:nvSpPr>
          <p:cNvPr id="3" name="Subtitle 2"/>
          <p:cNvSpPr>
            <a:spLocks noGrp="1"/>
          </p:cNvSpPr>
          <p:nvPr>
            <p:ph type="subTitle" idx="1"/>
          </p:nvPr>
        </p:nvSpPr>
        <p:spPr>
          <a:xfrm>
            <a:off x="1143000" y="3734559"/>
            <a:ext cx="6858000" cy="1655762"/>
          </a:xfrm>
        </p:spPr>
        <p:txBody>
          <a:bodyPr>
            <a:normAutofit/>
          </a:bodyPr>
          <a:lstStyle/>
          <a:p>
            <a:r>
              <a:rPr lang="en-US" sz="3600" i="1" dirty="0">
                <a:solidFill>
                  <a:schemeClr val="bg1"/>
                </a:solidFill>
              </a:rPr>
              <a:t>1 John 3:4-5</a:t>
            </a:r>
          </a:p>
        </p:txBody>
      </p:sp>
    </p:spTree>
    <p:extLst>
      <p:ext uri="{BB962C8B-B14F-4D97-AF65-F5344CB8AC3E}">
        <p14:creationId xmlns:p14="http://schemas.microsoft.com/office/powerpoint/2010/main" val="2759327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3423"/>
            <a:ext cx="7886700" cy="1325563"/>
          </a:xfrm>
        </p:spPr>
        <p:txBody>
          <a:bodyPr>
            <a:normAutofit/>
          </a:bodyPr>
          <a:lstStyle/>
          <a:p>
            <a:pPr algn="ctr"/>
            <a:r>
              <a:rPr lang="en-US" sz="8900" dirty="0">
                <a:solidFill>
                  <a:schemeClr val="bg1"/>
                </a:solidFill>
                <a:latin typeface="Chiller" panose="04020404031007020602" pitchFamily="82" charset="0"/>
              </a:rPr>
              <a:t>Sin</a:t>
            </a:r>
            <a:r>
              <a:rPr lang="en-US" sz="6000" dirty="0">
                <a:solidFill>
                  <a:schemeClr val="bg1"/>
                </a:solidFill>
                <a:latin typeface="Algerian" panose="04020705040A02060702" pitchFamily="82" charset="0"/>
              </a:rPr>
              <a:t> </a:t>
            </a:r>
            <a:r>
              <a:rPr lang="en-US" sz="4400" dirty="0">
                <a:solidFill>
                  <a:schemeClr val="bg1"/>
                </a:solidFill>
              </a:rPr>
              <a:t>and</a:t>
            </a:r>
            <a:r>
              <a:rPr lang="en-US" sz="6000" dirty="0">
                <a:solidFill>
                  <a:schemeClr val="bg1"/>
                </a:solidFill>
                <a:latin typeface="Algerian" panose="04020705040A02060702" pitchFamily="82" charset="0"/>
              </a:rPr>
              <a:t> </a:t>
            </a:r>
            <a:r>
              <a:rPr lang="en-US" sz="6600" dirty="0">
                <a:solidFill>
                  <a:schemeClr val="bg1"/>
                </a:solidFill>
                <a:latin typeface="Algerian" panose="04020705040A02060702" pitchFamily="82" charset="0"/>
              </a:rPr>
              <a:t>God</a:t>
            </a:r>
            <a:endParaRPr lang="en-US" sz="6000" dirty="0">
              <a:solidFill>
                <a:schemeClr val="bg1"/>
              </a:solidFill>
              <a:latin typeface="Algerian" panose="04020705040A02060702" pitchFamily="82" charset="0"/>
            </a:endParaRPr>
          </a:p>
        </p:txBody>
      </p:sp>
      <p:sp>
        <p:nvSpPr>
          <p:cNvPr id="3" name="Content Placeholder 2"/>
          <p:cNvSpPr>
            <a:spLocks noGrp="1"/>
          </p:cNvSpPr>
          <p:nvPr>
            <p:ph idx="1"/>
          </p:nvPr>
        </p:nvSpPr>
        <p:spPr/>
        <p:txBody>
          <a:bodyPr/>
          <a:lstStyle/>
          <a:p>
            <a:pPr marL="0" indent="0" algn="ctr">
              <a:buNone/>
            </a:pPr>
            <a:endParaRPr lang="en-US" sz="4000" b="1" dirty="0">
              <a:solidFill>
                <a:schemeClr val="bg1"/>
              </a:solidFill>
            </a:endParaRPr>
          </a:p>
          <a:p>
            <a:pPr marL="0" indent="0" algn="ctr">
              <a:buNone/>
            </a:pPr>
            <a:r>
              <a:rPr lang="en-US" sz="4000" b="1" dirty="0">
                <a:solidFill>
                  <a:schemeClr val="bg1"/>
                </a:solidFill>
              </a:rPr>
              <a:t>Separate from Sin</a:t>
            </a:r>
          </a:p>
          <a:p>
            <a:pPr marL="0" indent="0" algn="ctr">
              <a:buNone/>
            </a:pPr>
            <a:r>
              <a:rPr lang="en-US" sz="3600" i="1" dirty="0">
                <a:solidFill>
                  <a:schemeClr val="bg1"/>
                </a:solidFill>
              </a:rPr>
              <a:t>– 1 John 3:5; 1:5; James 1:13 –</a:t>
            </a:r>
          </a:p>
          <a:p>
            <a:pPr marL="0" indent="0" algn="ctr">
              <a:buNone/>
            </a:pPr>
            <a:r>
              <a:rPr lang="en-US" sz="4000" b="1" dirty="0">
                <a:solidFill>
                  <a:schemeClr val="bg1"/>
                </a:solidFill>
              </a:rPr>
              <a:t>Man is Created in His Image</a:t>
            </a:r>
          </a:p>
          <a:p>
            <a:pPr marL="0" indent="0" algn="ctr">
              <a:buNone/>
            </a:pPr>
            <a:r>
              <a:rPr lang="en-US" sz="3600" i="1" dirty="0">
                <a:solidFill>
                  <a:schemeClr val="bg1"/>
                </a:solidFill>
              </a:rPr>
              <a:t>– Genesis 1:26-27; Romans 3:23 –</a:t>
            </a:r>
          </a:p>
        </p:txBody>
      </p:sp>
    </p:spTree>
    <p:extLst>
      <p:ext uri="{BB962C8B-B14F-4D97-AF65-F5344CB8AC3E}">
        <p14:creationId xmlns:p14="http://schemas.microsoft.com/office/powerpoint/2010/main" val="2729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3423"/>
            <a:ext cx="7886700" cy="1325563"/>
          </a:xfrm>
        </p:spPr>
        <p:txBody>
          <a:bodyPr>
            <a:normAutofit fontScale="90000"/>
          </a:bodyPr>
          <a:lstStyle/>
          <a:p>
            <a:pPr algn="ctr"/>
            <a:r>
              <a:rPr lang="en-US" sz="9900" dirty="0">
                <a:solidFill>
                  <a:schemeClr val="bg1"/>
                </a:solidFill>
                <a:latin typeface="Chiller" panose="04020404031007020602" pitchFamily="82" charset="0"/>
              </a:rPr>
              <a:t>Sin</a:t>
            </a:r>
            <a:r>
              <a:rPr lang="en-US" sz="6000" dirty="0">
                <a:solidFill>
                  <a:schemeClr val="bg1"/>
                </a:solidFill>
                <a:latin typeface="Algerian" panose="04020705040A02060702" pitchFamily="82" charset="0"/>
              </a:rPr>
              <a:t> </a:t>
            </a:r>
            <a:r>
              <a:rPr lang="en-US" sz="4400" dirty="0">
                <a:solidFill>
                  <a:schemeClr val="bg1"/>
                </a:solidFill>
              </a:rPr>
              <a:t>and</a:t>
            </a:r>
            <a:r>
              <a:rPr lang="en-US" sz="6000" dirty="0">
                <a:solidFill>
                  <a:schemeClr val="bg1"/>
                </a:solidFill>
                <a:latin typeface="Algerian" panose="04020705040A02060702" pitchFamily="82" charset="0"/>
              </a:rPr>
              <a:t> </a:t>
            </a:r>
            <a:r>
              <a:rPr lang="en-US" sz="7300" dirty="0">
                <a:solidFill>
                  <a:schemeClr val="bg1"/>
                </a:solidFill>
                <a:latin typeface="Algerian" panose="04020705040A02060702" pitchFamily="82" charset="0"/>
              </a:rPr>
              <a:t>Death</a:t>
            </a:r>
          </a:p>
        </p:txBody>
      </p:sp>
      <p:sp>
        <p:nvSpPr>
          <p:cNvPr id="3" name="Content Placeholder 2"/>
          <p:cNvSpPr>
            <a:spLocks noGrp="1"/>
          </p:cNvSpPr>
          <p:nvPr>
            <p:ph idx="1"/>
          </p:nvPr>
        </p:nvSpPr>
        <p:spPr/>
        <p:txBody>
          <a:bodyPr>
            <a:normAutofit lnSpcReduction="10000"/>
          </a:bodyPr>
          <a:lstStyle/>
          <a:p>
            <a:pPr marL="0" indent="0" algn="ctr">
              <a:buNone/>
            </a:pPr>
            <a:endParaRPr lang="en-US" sz="2800" b="1" dirty="0">
              <a:solidFill>
                <a:schemeClr val="bg1"/>
              </a:solidFill>
            </a:endParaRPr>
          </a:p>
          <a:p>
            <a:pPr marL="0" indent="0" algn="ctr">
              <a:buNone/>
            </a:pPr>
            <a:r>
              <a:rPr lang="en-US" sz="4000" b="1" dirty="0">
                <a:solidFill>
                  <a:schemeClr val="bg1"/>
                </a:solidFill>
              </a:rPr>
              <a:t>Physical Death</a:t>
            </a:r>
          </a:p>
          <a:p>
            <a:pPr marL="0" indent="0" algn="ctr">
              <a:buNone/>
            </a:pPr>
            <a:r>
              <a:rPr lang="en-US" sz="3600" i="1" dirty="0">
                <a:solidFill>
                  <a:schemeClr val="bg1"/>
                </a:solidFill>
              </a:rPr>
              <a:t>– 1 Corinthians 15:21-22 –</a:t>
            </a:r>
          </a:p>
          <a:p>
            <a:pPr marL="0" indent="0" algn="ctr">
              <a:buNone/>
            </a:pPr>
            <a:r>
              <a:rPr lang="en-US" sz="4000" b="1" dirty="0">
                <a:solidFill>
                  <a:schemeClr val="bg1"/>
                </a:solidFill>
              </a:rPr>
              <a:t>Sacrifices</a:t>
            </a:r>
          </a:p>
          <a:p>
            <a:pPr marL="0" indent="0" algn="ctr">
              <a:buNone/>
            </a:pPr>
            <a:r>
              <a:rPr lang="en-US" sz="3600" i="1" dirty="0">
                <a:solidFill>
                  <a:schemeClr val="bg1"/>
                </a:solidFill>
              </a:rPr>
              <a:t>– Leviticus 17:10-12; Hebrews 10:1-4 –</a:t>
            </a:r>
          </a:p>
          <a:p>
            <a:pPr marL="0" indent="0" algn="ctr">
              <a:buNone/>
            </a:pPr>
            <a:r>
              <a:rPr lang="en-US" sz="4000" b="1" dirty="0">
                <a:solidFill>
                  <a:schemeClr val="bg1"/>
                </a:solidFill>
              </a:rPr>
              <a:t>Jesus’ Death</a:t>
            </a:r>
          </a:p>
          <a:p>
            <a:pPr marL="0" indent="0" algn="ctr">
              <a:buNone/>
            </a:pPr>
            <a:r>
              <a:rPr lang="en-US" sz="3600" i="1" dirty="0">
                <a:solidFill>
                  <a:schemeClr val="bg1"/>
                </a:solidFill>
              </a:rPr>
              <a:t>– Matthew 26:26-28; Hebrews 6:4-6; 10:29 –</a:t>
            </a:r>
          </a:p>
        </p:txBody>
      </p:sp>
    </p:spTree>
    <p:extLst>
      <p:ext uri="{BB962C8B-B14F-4D97-AF65-F5344CB8AC3E}">
        <p14:creationId xmlns:p14="http://schemas.microsoft.com/office/powerpoint/2010/main" val="49263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3423"/>
            <a:ext cx="7886700" cy="1325563"/>
          </a:xfrm>
        </p:spPr>
        <p:txBody>
          <a:bodyPr>
            <a:normAutofit fontScale="90000"/>
          </a:bodyPr>
          <a:lstStyle/>
          <a:p>
            <a:pPr algn="ctr"/>
            <a:r>
              <a:rPr lang="en-US" sz="9900" dirty="0">
                <a:solidFill>
                  <a:schemeClr val="bg1"/>
                </a:solidFill>
                <a:latin typeface="Chiller" panose="04020404031007020602" pitchFamily="82" charset="0"/>
              </a:rPr>
              <a:t>Sin</a:t>
            </a:r>
            <a:r>
              <a:rPr lang="en-US" sz="6000" dirty="0">
                <a:solidFill>
                  <a:schemeClr val="bg1"/>
                </a:solidFill>
                <a:latin typeface="Algerian" panose="04020705040A02060702" pitchFamily="82" charset="0"/>
              </a:rPr>
              <a:t> </a:t>
            </a:r>
            <a:r>
              <a:rPr lang="en-US" sz="4400" dirty="0">
                <a:solidFill>
                  <a:schemeClr val="bg1"/>
                </a:solidFill>
              </a:rPr>
              <a:t>and its</a:t>
            </a:r>
            <a:r>
              <a:rPr lang="en-US" sz="6000" dirty="0">
                <a:solidFill>
                  <a:schemeClr val="bg1"/>
                </a:solidFill>
                <a:latin typeface="Algerian" panose="04020705040A02060702" pitchFamily="82" charset="0"/>
              </a:rPr>
              <a:t> </a:t>
            </a:r>
            <a:r>
              <a:rPr lang="en-US" sz="7300" dirty="0">
                <a:solidFill>
                  <a:schemeClr val="bg1"/>
                </a:solidFill>
                <a:latin typeface="Algerian" panose="04020705040A02060702" pitchFamily="82" charset="0"/>
              </a:rPr>
              <a:t>Punishment</a:t>
            </a:r>
          </a:p>
        </p:txBody>
      </p:sp>
      <p:sp>
        <p:nvSpPr>
          <p:cNvPr id="3" name="Content Placeholder 2"/>
          <p:cNvSpPr>
            <a:spLocks noGrp="1"/>
          </p:cNvSpPr>
          <p:nvPr>
            <p:ph idx="1"/>
          </p:nvPr>
        </p:nvSpPr>
        <p:spPr/>
        <p:txBody>
          <a:bodyPr>
            <a:normAutofit/>
          </a:bodyPr>
          <a:lstStyle/>
          <a:p>
            <a:pPr marL="0" indent="0" algn="ctr">
              <a:buNone/>
            </a:pPr>
            <a:endParaRPr lang="en-US" sz="2800" b="1" dirty="0">
              <a:solidFill>
                <a:schemeClr val="bg1"/>
              </a:solidFill>
            </a:endParaRPr>
          </a:p>
          <a:p>
            <a:pPr marL="0" indent="0" algn="ctr">
              <a:buNone/>
            </a:pPr>
            <a:r>
              <a:rPr lang="en-US" sz="4000" b="1" dirty="0">
                <a:solidFill>
                  <a:schemeClr val="bg1"/>
                </a:solidFill>
              </a:rPr>
              <a:t>Separation from God</a:t>
            </a:r>
          </a:p>
          <a:p>
            <a:pPr marL="0" indent="0" algn="ctr">
              <a:buNone/>
            </a:pPr>
            <a:r>
              <a:rPr lang="en-US" sz="3600" i="1" dirty="0">
                <a:solidFill>
                  <a:schemeClr val="bg1"/>
                </a:solidFill>
              </a:rPr>
              <a:t>– Isaiah 59:1-2 –</a:t>
            </a:r>
          </a:p>
          <a:p>
            <a:pPr marL="0" indent="0" algn="ctr">
              <a:buNone/>
            </a:pPr>
            <a:r>
              <a:rPr lang="en-US" sz="4000" b="1" dirty="0">
                <a:solidFill>
                  <a:schemeClr val="bg1"/>
                </a:solidFill>
              </a:rPr>
              <a:t>In Hell</a:t>
            </a:r>
          </a:p>
          <a:p>
            <a:pPr marL="0" indent="0" algn="ctr">
              <a:buNone/>
            </a:pPr>
            <a:r>
              <a:rPr lang="en-US" sz="3600" i="1" dirty="0">
                <a:solidFill>
                  <a:schemeClr val="bg1"/>
                </a:solidFill>
              </a:rPr>
              <a:t>– Matthew 5:27-30 –</a:t>
            </a:r>
          </a:p>
          <a:p>
            <a:pPr marL="0" indent="0" algn="ctr">
              <a:buNone/>
            </a:pPr>
            <a:r>
              <a:rPr lang="en-US" sz="4000" b="1" dirty="0">
                <a:solidFill>
                  <a:schemeClr val="bg1"/>
                </a:solidFill>
              </a:rPr>
              <a:t>For Eternity</a:t>
            </a:r>
          </a:p>
          <a:p>
            <a:pPr marL="0" indent="0" algn="ctr">
              <a:buNone/>
            </a:pPr>
            <a:r>
              <a:rPr lang="en-US" sz="3600" i="1" dirty="0">
                <a:solidFill>
                  <a:schemeClr val="bg1"/>
                </a:solidFill>
              </a:rPr>
              <a:t>– Revelation 14:9-11 –</a:t>
            </a:r>
          </a:p>
        </p:txBody>
      </p:sp>
    </p:spTree>
    <p:extLst>
      <p:ext uri="{BB962C8B-B14F-4D97-AF65-F5344CB8AC3E}">
        <p14:creationId xmlns:p14="http://schemas.microsoft.com/office/powerpoint/2010/main" val="149047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152" y="1479481"/>
            <a:ext cx="7669696" cy="2387600"/>
          </a:xfrm>
        </p:spPr>
        <p:txBody>
          <a:bodyPr>
            <a:normAutofit/>
          </a:bodyPr>
          <a:lstStyle/>
          <a:p>
            <a:r>
              <a:rPr lang="en-US" i="1" dirty="0">
                <a:solidFill>
                  <a:schemeClr val="bg1"/>
                </a:solidFill>
              </a:rPr>
              <a:t>The </a:t>
            </a:r>
            <a:r>
              <a:rPr lang="en-US" dirty="0">
                <a:solidFill>
                  <a:schemeClr val="bg1"/>
                </a:solidFill>
              </a:rPr>
              <a:t> </a:t>
            </a:r>
            <a:r>
              <a:rPr lang="en-US" sz="7200" dirty="0">
                <a:solidFill>
                  <a:schemeClr val="bg1"/>
                </a:solidFill>
                <a:latin typeface="Algerian" panose="04020705040A02060702" pitchFamily="82" charset="0"/>
              </a:rPr>
              <a:t>Severity</a:t>
            </a:r>
            <a:r>
              <a:rPr lang="en-US" dirty="0">
                <a:solidFill>
                  <a:schemeClr val="bg1"/>
                </a:solidFill>
              </a:rPr>
              <a:t>  </a:t>
            </a:r>
            <a:r>
              <a:rPr lang="en-US" i="1" dirty="0">
                <a:solidFill>
                  <a:schemeClr val="bg1"/>
                </a:solidFill>
              </a:rPr>
              <a:t>of</a:t>
            </a:r>
            <a:r>
              <a:rPr lang="en-US" dirty="0">
                <a:solidFill>
                  <a:schemeClr val="bg1"/>
                </a:solidFill>
              </a:rPr>
              <a:t>  </a:t>
            </a:r>
            <a:r>
              <a:rPr lang="en-US" sz="10700" dirty="0">
                <a:solidFill>
                  <a:schemeClr val="bg1"/>
                </a:solidFill>
                <a:latin typeface="Chiller" panose="04020404031007020602" pitchFamily="82" charset="0"/>
              </a:rPr>
              <a:t>Sin</a:t>
            </a:r>
            <a:endParaRPr lang="en-US" dirty="0">
              <a:solidFill>
                <a:schemeClr val="bg1"/>
              </a:solidFill>
              <a:latin typeface="Chiller" panose="04020404031007020602" pitchFamily="82" charset="0"/>
            </a:endParaRPr>
          </a:p>
        </p:txBody>
      </p:sp>
      <p:sp>
        <p:nvSpPr>
          <p:cNvPr id="3" name="Subtitle 2"/>
          <p:cNvSpPr>
            <a:spLocks noGrp="1"/>
          </p:cNvSpPr>
          <p:nvPr>
            <p:ph type="subTitle" idx="1"/>
          </p:nvPr>
        </p:nvSpPr>
        <p:spPr>
          <a:xfrm>
            <a:off x="1143000" y="3734559"/>
            <a:ext cx="6858000" cy="1655762"/>
          </a:xfrm>
        </p:spPr>
        <p:txBody>
          <a:bodyPr>
            <a:normAutofit/>
          </a:bodyPr>
          <a:lstStyle/>
          <a:p>
            <a:r>
              <a:rPr lang="en-US" sz="3600" i="1" dirty="0">
                <a:solidFill>
                  <a:schemeClr val="bg1"/>
                </a:solidFill>
              </a:rPr>
              <a:t>1 John 3:4-5</a:t>
            </a:r>
          </a:p>
        </p:txBody>
      </p:sp>
    </p:spTree>
    <p:extLst>
      <p:ext uri="{BB962C8B-B14F-4D97-AF65-F5344CB8AC3E}">
        <p14:creationId xmlns:p14="http://schemas.microsoft.com/office/powerpoint/2010/main" val="2205816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1495</Words>
  <Application>Microsoft Office PowerPoint</Application>
  <PresentationFormat>On-screen Show (4:3)</PresentationFormat>
  <Paragraphs>111</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Algerian</vt:lpstr>
      <vt:lpstr>Arial</vt:lpstr>
      <vt:lpstr>Calibri</vt:lpstr>
      <vt:lpstr>Calibri Light</vt:lpstr>
      <vt:lpstr>Chiller</vt:lpstr>
      <vt:lpstr>Times New Roman</vt:lpstr>
      <vt:lpstr>Wingdings</vt:lpstr>
      <vt:lpstr>Office Theme</vt:lpstr>
      <vt:lpstr>PowerPoint Presentation</vt:lpstr>
      <vt:lpstr>The  Severity  of  Sin</vt:lpstr>
      <vt:lpstr>Sin and God</vt:lpstr>
      <vt:lpstr>Sin and Death</vt:lpstr>
      <vt:lpstr>Sin and its Punishment</vt:lpstr>
      <vt:lpstr>The  Severity  of  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5</cp:revision>
  <dcterms:created xsi:type="dcterms:W3CDTF">2017-05-14T03:56:01Z</dcterms:created>
  <dcterms:modified xsi:type="dcterms:W3CDTF">2017-05-14T04:10:44Z</dcterms:modified>
</cp:coreProperties>
</file>