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6"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44" y="78"/>
      </p:cViewPr>
      <p:guideLst/>
    </p:cSldViewPr>
  </p:slideViewPr>
  <p:notesTextViewPr>
    <p:cViewPr>
      <p:scale>
        <a:sx n="3" d="2"/>
        <a:sy n="3" d="2"/>
      </p:scale>
      <p:origin x="0" y="0"/>
    </p:cViewPr>
  </p:notesTextViewPr>
  <p:notesViewPr>
    <p:cSldViewPr snapToGrid="0">
      <p:cViewPr varScale="1">
        <p:scale>
          <a:sx n="52" d="100"/>
          <a:sy n="52" d="100"/>
        </p:scale>
        <p:origin x="20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646F5-2DA9-41B3-A6AD-E3EEE32A1F54}"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AEA7F-B650-4518-BBA5-AECCCC5A79F0}" type="slidenum">
              <a:rPr lang="en-US" smtClean="0"/>
              <a:t>‹#›</a:t>
            </a:fld>
            <a:endParaRPr lang="en-US"/>
          </a:p>
        </p:txBody>
      </p:sp>
    </p:spTree>
    <p:extLst>
      <p:ext uri="{BB962C8B-B14F-4D97-AF65-F5344CB8AC3E}">
        <p14:creationId xmlns:p14="http://schemas.microsoft.com/office/powerpoint/2010/main" val="52561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 Obey Is Better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1 Samuel 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a:t>
            </a:r>
            <a:r>
              <a:rPr lang="en-US" dirty="0">
                <a:latin typeface="Calibri" panose="020F0502020204030204" pitchFamily="34" charset="0"/>
                <a:ea typeface="Calibri" panose="020F0502020204030204" pitchFamily="34" charset="0"/>
                <a:cs typeface="Times New Roman" panose="02020603050405020304" pitchFamily="18" charset="0"/>
              </a:rPr>
              <a:t> records one of the acts of disobedience committed by Israel’s first king, Saul.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Also recorded is the Lord’s response through the prophet Samuel.</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record displays an attitude in Saul that is present with many in the world today. Sadly, it is even present with some in the church today.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Also displayed is the true desire God has for us as His people – to do ALL He commands, EXACTLY as He commands.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Let us consider the record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a:t>
            </a:r>
            <a:r>
              <a:rPr lang="en-US" dirty="0">
                <a:latin typeface="Calibri" panose="020F0502020204030204" pitchFamily="34" charset="0"/>
                <a:ea typeface="Calibri" panose="020F0502020204030204" pitchFamily="34" charset="0"/>
                <a:cs typeface="Times New Roman" panose="02020603050405020304" pitchFamily="18" charset="0"/>
              </a:rPr>
              <a:t>, and then make applications.</a:t>
            </a:r>
          </a:p>
          <a:p>
            <a:r>
              <a:rPr lang="en-US" dirty="0">
                <a:latin typeface="Calibri" panose="020F0502020204030204" pitchFamily="34" charset="0"/>
                <a:ea typeface="Calibri" panose="020F0502020204030204" pitchFamily="34" charset="0"/>
                <a:cs typeface="Times New Roman" panose="02020603050405020304" pitchFamily="18" charset="0"/>
              </a:rPr>
              <a:t>Saul’s Disobedience</a:t>
            </a:r>
            <a:endParaRPr lang="en-US" dirty="0"/>
          </a:p>
        </p:txBody>
      </p:sp>
      <p:sp>
        <p:nvSpPr>
          <p:cNvPr id="4" name="Slide Number Placeholder 3"/>
          <p:cNvSpPr>
            <a:spLocks noGrp="1"/>
          </p:cNvSpPr>
          <p:nvPr>
            <p:ph type="sldNum" sz="quarter" idx="10"/>
          </p:nvPr>
        </p:nvSpPr>
        <p:spPr/>
        <p:txBody>
          <a:bodyPr/>
          <a:lstStyle/>
          <a:p>
            <a:fld id="{C4DAEA7F-B650-4518-BBA5-AECCCC5A79F0}" type="slidenum">
              <a:rPr lang="en-US" smtClean="0"/>
              <a:t>2</a:t>
            </a:fld>
            <a:endParaRPr lang="en-US"/>
          </a:p>
        </p:txBody>
      </p:sp>
    </p:spTree>
    <p:extLst>
      <p:ext uri="{BB962C8B-B14F-4D97-AF65-F5344CB8AC3E}">
        <p14:creationId xmlns:p14="http://schemas.microsoft.com/office/powerpoint/2010/main" val="209592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Saul’s Disobedience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Israel and Amalek</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Exodus 17:8-16</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After being delivered out of Egyptian oppression, the Israelites were attacked by Amalek in </a:t>
            </a:r>
            <a:r>
              <a:rPr lang="en-US" dirty="0" err="1">
                <a:latin typeface="Calibri" panose="020F0502020204030204" pitchFamily="34" charset="0"/>
                <a:ea typeface="Calibri" panose="020F0502020204030204" pitchFamily="34" charset="0"/>
                <a:cs typeface="Times New Roman" panose="02020603050405020304" pitchFamily="18" charset="0"/>
              </a:rPr>
              <a:t>Rephidim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READ (vv. 14-16)</a:t>
            </a:r>
            <a:r>
              <a:rPr lang="en-US" dirty="0">
                <a:latin typeface="Calibri" panose="020F0502020204030204" pitchFamily="34" charset="0"/>
                <a:ea typeface="Calibri" panose="020F0502020204030204" pitchFamily="34" charset="0"/>
                <a:cs typeface="Times New Roman" panose="02020603050405020304" pitchFamily="18" charset="0"/>
              </a:rPr>
              <a:t> – God swore to blot out Amalek for their actions.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25:17-19</a:t>
            </a:r>
            <a:r>
              <a:rPr lang="en-US" dirty="0">
                <a:latin typeface="Calibri" panose="020F0502020204030204" pitchFamily="34" charset="0"/>
                <a:ea typeface="Calibri" panose="020F0502020204030204" pitchFamily="34" charset="0"/>
                <a:cs typeface="Times New Roman" panose="02020603050405020304" pitchFamily="18" charset="0"/>
              </a:rPr>
              <a:t> – Israel told to remember what Amalek had done, and what God swore He would do. </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record elaborates on what Amalek did at that time.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did not merely attack Israel, but they ambushed them and took to stragglers, tired and weary, from the rear.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Also, they were a sinful people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did not fear God” (v. 18) – “Go, and utterly destroy the sinners, the Amalekites” (1 Samuel 15:18).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Command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15:1-3</a:t>
            </a:r>
            <a:r>
              <a:rPr lang="en-US" dirty="0">
                <a:latin typeface="Calibri" panose="020F0502020204030204" pitchFamily="34" charset="0"/>
                <a:ea typeface="Calibri" panose="020F0502020204030204" pitchFamily="34" charset="0"/>
                <a:cs typeface="Times New Roman" panose="02020603050405020304" pitchFamily="18" charset="0"/>
              </a:rPr>
              <a:t> – God commissioned Saul to carry out what He swore He would do to Amalek.</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NOTE: Not just defeat them, but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“utterly destroy…and do not spare them” (v.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instructions were very specific. </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had been clear from the very beginning of Israel’s dealings with the Amalekites – He wanted them utterly destroyed.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Saul’s Disobedience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15:7-9</a:t>
            </a:r>
            <a:r>
              <a:rPr lang="en-US" dirty="0">
                <a:latin typeface="Calibri" panose="020F0502020204030204" pitchFamily="34" charset="0"/>
                <a:ea typeface="Calibri" panose="020F0502020204030204" pitchFamily="34" charset="0"/>
                <a:cs typeface="Times New Roman" panose="02020603050405020304" pitchFamily="18" charset="0"/>
              </a:rPr>
              <a:t> – Saul attacked Amalek, but spared king </a:t>
            </a:r>
            <a:r>
              <a:rPr lang="en-US" dirty="0" err="1">
                <a:latin typeface="Calibri" panose="020F0502020204030204" pitchFamily="34" charset="0"/>
                <a:ea typeface="Calibri" panose="020F0502020204030204" pitchFamily="34" charset="0"/>
                <a:cs typeface="Times New Roman" panose="02020603050405020304" pitchFamily="18" charset="0"/>
              </a:rPr>
              <a:t>Agag</a:t>
            </a:r>
            <a:r>
              <a:rPr lang="en-US" dirty="0">
                <a:latin typeface="Calibri" panose="020F0502020204030204" pitchFamily="34" charset="0"/>
                <a:ea typeface="Calibri" panose="020F0502020204030204" pitchFamily="34" charset="0"/>
                <a:cs typeface="Times New Roman" panose="02020603050405020304" pitchFamily="18" charset="0"/>
              </a:rPr>
              <a:t>, and all of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a:t>
            </a:r>
            <a:r>
              <a:rPr lang="en-US" dirty="0">
                <a:latin typeface="Calibri" panose="020F0502020204030204" pitchFamily="34" charset="0"/>
                <a:ea typeface="Calibri" panose="020F0502020204030204" pitchFamily="34" charset="0"/>
                <a:cs typeface="Times New Roman" panose="02020603050405020304" pitchFamily="18" charset="0"/>
              </a:rPr>
              <a:t> things.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Saul made a decision he did not have the authority to make.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did not specify between the worthless things and the good things. He wanted it all destroyed. (IT WASN’T A MATTER OF WHAT WOULD BE USEFUL, AND WHAT WOULDN’T BE. IT WAS A MATTER OF WHAT GOD SAID!)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Lord told Samuel about Saul’s disobedience, and Samuel went to Saul.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15:13-19</a:t>
            </a:r>
            <a:r>
              <a:rPr lang="en-US" dirty="0">
                <a:latin typeface="Calibri" panose="020F0502020204030204" pitchFamily="34" charset="0"/>
                <a:ea typeface="Calibri" panose="020F0502020204030204" pitchFamily="34" charset="0"/>
                <a:cs typeface="Times New Roman" panose="02020603050405020304" pitchFamily="18" charset="0"/>
              </a:rPr>
              <a:t> – Saul suggested he obeyed, but Samuel showed him otherwise.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Saul made an excuse for what he and the people had done.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spared the best to give to God, but Samuel showed that was not what God desired.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15:20-21</a:t>
            </a:r>
            <a:r>
              <a:rPr lang="en-US" dirty="0">
                <a:latin typeface="Calibri" panose="020F0502020204030204" pitchFamily="34" charset="0"/>
                <a:ea typeface="Calibri" panose="020F0502020204030204" pitchFamily="34" charset="0"/>
                <a:cs typeface="Times New Roman" panose="02020603050405020304" pitchFamily="18" charset="0"/>
              </a:rPr>
              <a:t> – Saul elaborates on his excuse, that he spared the best with good intentions – to sacrifice to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Saul obviously did not obey God’s command to the very detail, but he thought partial obedience was obedience.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Saul thought he knew what God wanted, but it was not what God requested.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Samuel’s Response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Samuel 15:22-23</a:t>
            </a:r>
            <a:r>
              <a:rPr lang="en-US" dirty="0">
                <a:latin typeface="Calibri" panose="020F0502020204030204" pitchFamily="34" charset="0"/>
                <a:ea typeface="Calibri" panose="020F0502020204030204" pitchFamily="34" charset="0"/>
                <a:cs typeface="Times New Roman" panose="02020603050405020304" pitchFamily="18" charset="0"/>
              </a:rPr>
              <a:t> – Samuel explained that, no matter what Saul and the people thought God would desire, God simply desired obedience.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crux of the matter: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Saul reasoned with himself about God’s command to destroy the Amalekites, </a:t>
            </a:r>
            <a:r>
              <a:rPr lang="en-US" b="1" dirty="0">
                <a:latin typeface="Calibri" panose="020F0502020204030204" pitchFamily="34" charset="0"/>
                <a:ea typeface="Calibri" panose="020F0502020204030204" pitchFamily="34" charset="0"/>
                <a:cs typeface="Times New Roman" panose="02020603050405020304" pitchFamily="18" charset="0"/>
              </a:rPr>
              <a:t>and thought he knew what God really wanted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thought he knew the ultimate desire of God, and that the details were unimportant.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thought he obeyed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u="sng" dirty="0">
                <a:latin typeface="Calibri" panose="020F0502020204030204" pitchFamily="34" charset="0"/>
                <a:ea typeface="Calibri" panose="020F0502020204030204" pitchFamily="34" charset="0"/>
                <a:cs typeface="Times New Roman" panose="02020603050405020304" pitchFamily="18" charset="0"/>
              </a:rPr>
              <a:t>and that he had a bonus by providing the best to God for a sacrifice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DOES NOT WANT US TO REASON ABOUT WHAT HE WOULD MOST DESIRE. HE SIMPLY WANTS US TO DO AS HE SAYS!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My thoughts are not your thoughts, nor are your ways My ways,’ says the Lord. ‘For as the heavens are higher than the earth, so are My ways higher than your ways, and My thoughts than your thoughts” (Isaiah 55:8-9).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Let us consider some areas where this same attitude is expressed by some today.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To Obey Is Better…</a:t>
            </a:r>
          </a:p>
          <a:p>
            <a:endParaRPr lang="en-US" dirty="0"/>
          </a:p>
        </p:txBody>
      </p:sp>
      <p:sp>
        <p:nvSpPr>
          <p:cNvPr id="4" name="Slide Number Placeholder 3"/>
          <p:cNvSpPr>
            <a:spLocks noGrp="1"/>
          </p:cNvSpPr>
          <p:nvPr>
            <p:ph type="sldNum" sz="quarter" idx="10"/>
          </p:nvPr>
        </p:nvSpPr>
        <p:spPr/>
        <p:txBody>
          <a:bodyPr/>
          <a:lstStyle/>
          <a:p>
            <a:fld id="{C4DAEA7F-B650-4518-BBA5-AECCCC5A79F0}" type="slidenum">
              <a:rPr lang="en-US" smtClean="0"/>
              <a:t>3</a:t>
            </a:fld>
            <a:endParaRPr lang="en-US"/>
          </a:p>
        </p:txBody>
      </p:sp>
    </p:spTree>
    <p:extLst>
      <p:ext uri="{BB962C8B-B14F-4D97-AF65-F5344CB8AC3E}">
        <p14:creationId xmlns:p14="http://schemas.microsoft.com/office/powerpoint/2010/main" val="84416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To Obey Is Better…</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Than Instrumental Music</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a:t>
            </a:r>
            <a:r>
              <a:rPr lang="en-US" dirty="0">
                <a:latin typeface="Calibri" panose="020F0502020204030204" pitchFamily="34" charset="0"/>
                <a:ea typeface="Calibri" panose="020F0502020204030204" pitchFamily="34" charset="0"/>
                <a:cs typeface="Times New Roman" panose="02020603050405020304" pitchFamily="18" charset="0"/>
              </a:rPr>
              <a:t> – God is not concerned with the specifics of our singing. He simply wants our hearts to be filled with sincere praise. Instruments make the music sound better, and God will be pleased with it.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3:16; Ephesians 5:19</a:t>
            </a:r>
            <a:r>
              <a:rPr lang="en-US" dirty="0">
                <a:latin typeface="Calibri" panose="020F0502020204030204" pitchFamily="34" charset="0"/>
                <a:ea typeface="Calibri" panose="020F0502020204030204" pitchFamily="34" charset="0"/>
                <a:cs typeface="Times New Roman" panose="02020603050405020304" pitchFamily="18" charset="0"/>
              </a:rPr>
              <a:t> – God only specifies singing in the command, and all examples in the NT are of singing.</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“making melody”</a:t>
            </a:r>
            <a:r>
              <a:rPr lang="en-US" dirty="0">
                <a:latin typeface="Calibri" panose="020F0502020204030204" pitchFamily="34" charset="0"/>
                <a:ea typeface="Calibri" panose="020F0502020204030204" pitchFamily="34" charset="0"/>
                <a:cs typeface="Times New Roman" panose="02020603050405020304" pitchFamily="18" charset="0"/>
              </a:rPr>
              <a:t> – melody – </a:t>
            </a:r>
            <a:r>
              <a:rPr lang="en-US" i="1" dirty="0" err="1">
                <a:latin typeface="Calibri" panose="020F0502020204030204" pitchFamily="34" charset="0"/>
                <a:ea typeface="Calibri" panose="020F0502020204030204" pitchFamily="34" charset="0"/>
                <a:cs typeface="Times New Roman" panose="02020603050405020304" pitchFamily="18" charset="0"/>
              </a:rPr>
              <a:t>psallo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twitch or twang.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Twitch or twang what?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your heart”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appeal to </a:t>
            </a:r>
            <a:r>
              <a:rPr lang="en-US" b="1" i="1" dirty="0" err="1">
                <a:latin typeface="Calibri" panose="020F0502020204030204" pitchFamily="34" charset="0"/>
                <a:ea typeface="Calibri" panose="020F0502020204030204" pitchFamily="34" charset="0"/>
                <a:cs typeface="Times New Roman" panose="02020603050405020304" pitchFamily="18" charset="0"/>
              </a:rPr>
              <a:t>psallo</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is simply a way to excuse doing what you want rather than what God commands.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 can we know what God really wants in our music worship? Look to His word. What does it say?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Than Missionary Societies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specific from of institutionalism that rests on the premise that the need for evangelism is greater than what the local church can fulfill. Therefore, societies are created where money is accumulated from local churches, and the society commissions men to preach the gospel, lending them financial support.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Implies the Divine institution of the church has failed in the area of evangelism. That God’s design is incapable of fulfilling its purpose.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a:t>
            </a:r>
            <a:r>
              <a:rPr lang="en-US" dirty="0">
                <a:latin typeface="Calibri" panose="020F0502020204030204" pitchFamily="34" charset="0"/>
                <a:ea typeface="Calibri" panose="020F0502020204030204" pitchFamily="34" charset="0"/>
                <a:cs typeface="Times New Roman" panose="02020603050405020304" pitchFamily="18" charset="0"/>
              </a:rPr>
              <a:t> – God wants the truth to be spread. We can be more affective if we combine our money, create an institution devoted to evangelism, and cover more area in lesser time by doing so.</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3:15</a:t>
            </a:r>
            <a:r>
              <a:rPr lang="en-US" dirty="0">
                <a:latin typeface="Calibri" panose="020F0502020204030204" pitchFamily="34" charset="0"/>
                <a:ea typeface="Calibri" panose="020F0502020204030204" pitchFamily="34" charset="0"/>
                <a:cs typeface="Times New Roman" panose="02020603050405020304" pitchFamily="18" charset="0"/>
              </a:rPr>
              <a:t> – The church is the pillar and ground of the truth.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8:4</a:t>
            </a:r>
            <a:r>
              <a:rPr lang="en-US" dirty="0">
                <a:latin typeface="Calibri" panose="020F0502020204030204" pitchFamily="34" charset="0"/>
                <a:ea typeface="Calibri" panose="020F0502020204030204" pitchFamily="34" charset="0"/>
                <a:cs typeface="Times New Roman" panose="02020603050405020304" pitchFamily="18" charset="0"/>
              </a:rPr>
              <a:t> – The church is charged with evangelism.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28:18-20</a:t>
            </a:r>
            <a:r>
              <a:rPr lang="en-US" dirty="0">
                <a:latin typeface="Calibri" panose="020F0502020204030204" pitchFamily="34" charset="0"/>
                <a:ea typeface="Calibri" panose="020F0502020204030204" pitchFamily="34" charset="0"/>
                <a:cs typeface="Times New Roman" panose="02020603050405020304" pitchFamily="18" charset="0"/>
              </a:rPr>
              <a:t> – Missionary Societies are not included in the great commission.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has specifically given the responsibility of evangelism to the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Than Fellowshipping the Sinful</a:t>
            </a:r>
          </a:p>
          <a:p>
            <a:endParaRPr lang="en-US" dirty="0"/>
          </a:p>
        </p:txBody>
      </p:sp>
      <p:sp>
        <p:nvSpPr>
          <p:cNvPr id="4" name="Slide Number Placeholder 3"/>
          <p:cNvSpPr>
            <a:spLocks noGrp="1"/>
          </p:cNvSpPr>
          <p:nvPr>
            <p:ph type="sldNum" sz="quarter" idx="10"/>
          </p:nvPr>
        </p:nvSpPr>
        <p:spPr/>
        <p:txBody>
          <a:bodyPr/>
          <a:lstStyle/>
          <a:p>
            <a:fld id="{C4DAEA7F-B650-4518-BBA5-AECCCC5A79F0}" type="slidenum">
              <a:rPr lang="en-US" smtClean="0"/>
              <a:t>4</a:t>
            </a:fld>
            <a:endParaRPr lang="en-US"/>
          </a:p>
        </p:txBody>
      </p:sp>
    </p:spTree>
    <p:extLst>
      <p:ext uri="{BB962C8B-B14F-4D97-AF65-F5344CB8AC3E}">
        <p14:creationId xmlns:p14="http://schemas.microsoft.com/office/powerpoint/2010/main" val="57378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Than Fellowshipping the Sinful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a:t>
            </a:r>
            <a:r>
              <a:rPr lang="en-US" dirty="0">
                <a:latin typeface="Calibri" panose="020F0502020204030204" pitchFamily="34" charset="0"/>
                <a:ea typeface="Calibri" panose="020F0502020204030204" pitchFamily="34" charset="0"/>
                <a:cs typeface="Times New Roman" panose="02020603050405020304" pitchFamily="18" charset="0"/>
              </a:rPr>
              <a:t> – I don’t see how church discipline is helpful to those in sin. It is more likely that they will be persuaded if we maintain contact with them, even though they have not repented.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5:4-5</a:t>
            </a:r>
            <a:r>
              <a:rPr lang="en-US" dirty="0">
                <a:latin typeface="Calibri" panose="020F0502020204030204" pitchFamily="34" charset="0"/>
                <a:ea typeface="Calibri" panose="020F0502020204030204" pitchFamily="34" charset="0"/>
                <a:cs typeface="Times New Roman" panose="02020603050405020304" pitchFamily="18" charset="0"/>
              </a:rPr>
              <a:t> – When it reaches this point, God’s wisdom suggests that the best thing for them is to be withdrawn from.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2:9</a:t>
            </a:r>
            <a:r>
              <a:rPr lang="en-US" dirty="0">
                <a:latin typeface="Calibri" panose="020F0502020204030204" pitchFamily="34" charset="0"/>
                <a:ea typeface="Calibri" panose="020F0502020204030204" pitchFamily="34" charset="0"/>
                <a:cs typeface="Times New Roman" panose="02020603050405020304" pitchFamily="18" charset="0"/>
              </a:rPr>
              <a:t> – This was a test of the Corinthians’ obedience.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Are we really convinced that we know better than God? Let us trust in His wisdom, and obey His word on this matter.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Than Purely Positive Preaching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idea</a:t>
            </a:r>
            <a:r>
              <a:rPr lang="en-US" dirty="0">
                <a:latin typeface="Calibri" panose="020F0502020204030204" pitchFamily="34" charset="0"/>
                <a:ea typeface="Calibri" panose="020F0502020204030204" pitchFamily="34" charset="0"/>
                <a:cs typeface="Times New Roman" panose="02020603050405020304" pitchFamily="18" charset="0"/>
              </a:rPr>
              <a:t> – It is important that the gospel reaches more ears. God is pleased with an abundance of souls in the worship assembly, and a good way of filling the seats is a positive message.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4:1-5</a:t>
            </a:r>
            <a:r>
              <a:rPr lang="en-US" dirty="0">
                <a:latin typeface="Calibri" panose="020F0502020204030204" pitchFamily="34" charset="0"/>
                <a:ea typeface="Calibri" panose="020F0502020204030204" pitchFamily="34" charset="0"/>
                <a:cs typeface="Times New Roman" panose="02020603050405020304" pitchFamily="18" charset="0"/>
              </a:rPr>
              <a:t> – God wants the word preached! This includes convincing, rebuking, and exhorting.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a:t>
            </a:r>
            <a:r>
              <a:rPr lang="en-US" dirty="0">
                <a:latin typeface="Calibri" panose="020F0502020204030204" pitchFamily="34" charset="0"/>
                <a:ea typeface="Calibri" panose="020F0502020204030204" pitchFamily="34" charset="0"/>
                <a:cs typeface="Times New Roman" panose="02020603050405020304" pitchFamily="18" charset="0"/>
              </a:rPr>
              <a:t> – If we are charged with the responsibility to contend for the faith, there will be conflict, and people will hear things they don’t like!</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Purely positive preaching does not convict people of their sin! God wants the entire truth preached, because the entire truth saves!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4DAEA7F-B650-4518-BBA5-AECCCC5A79F0}" type="slidenum">
              <a:rPr lang="en-US" smtClean="0"/>
              <a:t>5</a:t>
            </a:fld>
            <a:endParaRPr lang="en-US"/>
          </a:p>
        </p:txBody>
      </p:sp>
    </p:spTree>
    <p:extLst>
      <p:ext uri="{BB962C8B-B14F-4D97-AF65-F5344CB8AC3E}">
        <p14:creationId xmlns:p14="http://schemas.microsoft.com/office/powerpoint/2010/main" val="46207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Let us not suppose, as did Saul, that we know what God wants better than what He has commanded.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Lord wants us to obey Him. We should only do as His word states.</a:t>
            </a:r>
          </a:p>
          <a:p>
            <a:endParaRPr lang="en-US" dirty="0"/>
          </a:p>
        </p:txBody>
      </p:sp>
      <p:sp>
        <p:nvSpPr>
          <p:cNvPr id="4" name="Slide Number Placeholder 3"/>
          <p:cNvSpPr>
            <a:spLocks noGrp="1"/>
          </p:cNvSpPr>
          <p:nvPr>
            <p:ph type="sldNum" sz="quarter" idx="10"/>
          </p:nvPr>
        </p:nvSpPr>
        <p:spPr/>
        <p:txBody>
          <a:bodyPr/>
          <a:lstStyle/>
          <a:p>
            <a:fld id="{C4DAEA7F-B650-4518-BBA5-AECCCC5A79F0}" type="slidenum">
              <a:rPr lang="en-US" smtClean="0"/>
              <a:t>6</a:t>
            </a:fld>
            <a:endParaRPr lang="en-US"/>
          </a:p>
        </p:txBody>
      </p:sp>
    </p:spTree>
    <p:extLst>
      <p:ext uri="{BB962C8B-B14F-4D97-AF65-F5344CB8AC3E}">
        <p14:creationId xmlns:p14="http://schemas.microsoft.com/office/powerpoint/2010/main" val="167777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3A47D8-FB82-444F-9BE6-A566DEB34873}"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339640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47D8-FB82-444F-9BE6-A566DEB34873}"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19816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47D8-FB82-444F-9BE6-A566DEB34873}"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10214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47D8-FB82-444F-9BE6-A566DEB34873}"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425720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3A47D8-FB82-444F-9BE6-A566DEB34873}"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272282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47D8-FB82-444F-9BE6-A566DEB34873}"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380207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A47D8-FB82-444F-9BE6-A566DEB34873}"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164717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3A47D8-FB82-444F-9BE6-A566DEB34873}"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403879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A47D8-FB82-444F-9BE6-A566DEB34873}"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52538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A47D8-FB82-444F-9BE6-A566DEB34873}"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407667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A47D8-FB82-444F-9BE6-A566DEB34873}"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53B60-4254-4C88-9D11-5B105DD1ED6B}" type="slidenum">
              <a:rPr lang="en-US" smtClean="0"/>
              <a:t>‹#›</a:t>
            </a:fld>
            <a:endParaRPr lang="en-US"/>
          </a:p>
        </p:txBody>
      </p:sp>
    </p:spTree>
    <p:extLst>
      <p:ext uri="{BB962C8B-B14F-4D97-AF65-F5344CB8AC3E}">
        <p14:creationId xmlns:p14="http://schemas.microsoft.com/office/powerpoint/2010/main" val="23150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47D8-FB82-444F-9BE6-A566DEB34873}" type="datetimeFigureOut">
              <a:rPr lang="en-US" smtClean="0"/>
              <a:t>4/30/2017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53B60-4254-4C88-9D11-5B105DD1ED6B}" type="slidenum">
              <a:rPr lang="en-US" smtClean="0"/>
              <a:t>‹#›</a:t>
            </a:fld>
            <a:endParaRPr lang="en-US"/>
          </a:p>
        </p:txBody>
      </p:sp>
    </p:spTree>
    <p:extLst>
      <p:ext uri="{BB962C8B-B14F-4D97-AF65-F5344CB8AC3E}">
        <p14:creationId xmlns:p14="http://schemas.microsoft.com/office/powerpoint/2010/main" val="110994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537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1849"/>
            <a:ext cx="7772400" cy="2387600"/>
          </a:xfrm>
        </p:spPr>
        <p:txBody>
          <a:bodyPr>
            <a:normAutofit/>
          </a:bodyPr>
          <a:lstStyle/>
          <a:p>
            <a:r>
              <a:rPr lang="en-US" sz="8800" b="1" dirty="0">
                <a:solidFill>
                  <a:schemeClr val="bg1"/>
                </a:solidFill>
                <a:latin typeface="Blackadder ITC" panose="04020505051007020D02" pitchFamily="82" charset="0"/>
              </a:rPr>
              <a:t>To Obey Is Better</a:t>
            </a:r>
          </a:p>
        </p:txBody>
      </p:sp>
      <p:sp>
        <p:nvSpPr>
          <p:cNvPr id="3" name="Subtitle 2"/>
          <p:cNvSpPr>
            <a:spLocks noGrp="1"/>
          </p:cNvSpPr>
          <p:nvPr>
            <p:ph type="subTitle" idx="1"/>
          </p:nvPr>
        </p:nvSpPr>
        <p:spPr>
          <a:xfrm>
            <a:off x="1143000" y="3967796"/>
            <a:ext cx="6858000" cy="1655762"/>
          </a:xfrm>
        </p:spPr>
        <p:txBody>
          <a:bodyPr>
            <a:normAutofit/>
          </a:bodyPr>
          <a:lstStyle/>
          <a:p>
            <a:r>
              <a:rPr lang="en-US" sz="4400" i="1" dirty="0">
                <a:solidFill>
                  <a:schemeClr val="bg1"/>
                </a:solidFill>
              </a:rPr>
              <a:t>1 Samuel 15</a:t>
            </a:r>
          </a:p>
        </p:txBody>
      </p:sp>
    </p:spTree>
    <p:extLst>
      <p:ext uri="{BB962C8B-B14F-4D97-AF65-F5344CB8AC3E}">
        <p14:creationId xmlns:p14="http://schemas.microsoft.com/office/powerpoint/2010/main" val="15249374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4954"/>
            <a:ext cx="7886700" cy="1325563"/>
          </a:xfrm>
        </p:spPr>
        <p:txBody>
          <a:bodyPr>
            <a:normAutofit/>
          </a:bodyPr>
          <a:lstStyle/>
          <a:p>
            <a:pPr algn="ctr"/>
            <a:r>
              <a:rPr lang="en-US" sz="7200" b="1" dirty="0">
                <a:solidFill>
                  <a:schemeClr val="bg1"/>
                </a:solidFill>
                <a:latin typeface="Blackadder ITC" panose="04020505051007020D02" pitchFamily="82" charset="0"/>
              </a:rPr>
              <a:t>Saul’s Disobedience</a:t>
            </a:r>
          </a:p>
        </p:txBody>
      </p:sp>
      <p:sp>
        <p:nvSpPr>
          <p:cNvPr id="3" name="Content Placeholder 2"/>
          <p:cNvSpPr>
            <a:spLocks noGrp="1"/>
          </p:cNvSpPr>
          <p:nvPr>
            <p:ph idx="1"/>
          </p:nvPr>
        </p:nvSpPr>
        <p:spPr/>
        <p:txBody>
          <a:bodyPr/>
          <a:lstStyle/>
          <a:p>
            <a:pPr marL="0" indent="0" algn="ctr">
              <a:buNone/>
            </a:pPr>
            <a:endParaRPr lang="en-US" sz="2400" b="1" dirty="0">
              <a:solidFill>
                <a:schemeClr val="bg1"/>
              </a:solidFill>
            </a:endParaRPr>
          </a:p>
          <a:p>
            <a:pPr marL="0" indent="0" algn="ctr">
              <a:buNone/>
            </a:pPr>
            <a:r>
              <a:rPr lang="en-US" sz="4000" b="1" dirty="0">
                <a:solidFill>
                  <a:schemeClr val="bg1"/>
                </a:solidFill>
              </a:rPr>
              <a:t>Israel and Amalek </a:t>
            </a:r>
            <a:r>
              <a:rPr lang="en-US" dirty="0">
                <a:solidFill>
                  <a:schemeClr val="bg1"/>
                </a:solidFill>
              </a:rPr>
              <a:t>– </a:t>
            </a:r>
            <a:r>
              <a:rPr lang="en-US" sz="3600" i="1" dirty="0">
                <a:solidFill>
                  <a:schemeClr val="bg1"/>
                </a:solidFill>
              </a:rPr>
              <a:t>Exodus 17:8-16; Deuteronomy25:17-19</a:t>
            </a:r>
            <a:endParaRPr lang="en-US" i="1" dirty="0">
              <a:solidFill>
                <a:schemeClr val="bg1"/>
              </a:solidFill>
            </a:endParaRPr>
          </a:p>
          <a:p>
            <a:pPr marL="0" indent="0" algn="ctr">
              <a:buNone/>
            </a:pPr>
            <a:r>
              <a:rPr lang="en-US" sz="4000" b="1" dirty="0">
                <a:solidFill>
                  <a:schemeClr val="bg1"/>
                </a:solidFill>
              </a:rPr>
              <a:t>God’s Command </a:t>
            </a:r>
            <a:r>
              <a:rPr lang="en-US" dirty="0">
                <a:solidFill>
                  <a:schemeClr val="bg1"/>
                </a:solidFill>
              </a:rPr>
              <a:t>– </a:t>
            </a:r>
            <a:r>
              <a:rPr lang="en-US" sz="3600" i="1" dirty="0">
                <a:solidFill>
                  <a:schemeClr val="bg1"/>
                </a:solidFill>
              </a:rPr>
              <a:t>1 Samuel 15:1-3</a:t>
            </a:r>
            <a:endParaRPr lang="en-US" i="1" dirty="0">
              <a:solidFill>
                <a:schemeClr val="bg1"/>
              </a:solidFill>
            </a:endParaRPr>
          </a:p>
          <a:p>
            <a:pPr marL="0" indent="0" algn="ctr">
              <a:buNone/>
            </a:pPr>
            <a:r>
              <a:rPr lang="en-US" sz="4000" b="1" dirty="0">
                <a:solidFill>
                  <a:schemeClr val="bg1"/>
                </a:solidFill>
              </a:rPr>
              <a:t>Saul’s Disobedience</a:t>
            </a:r>
            <a:r>
              <a:rPr lang="en-US" b="1" dirty="0">
                <a:solidFill>
                  <a:schemeClr val="bg1"/>
                </a:solidFill>
              </a:rPr>
              <a:t> </a:t>
            </a:r>
            <a:r>
              <a:rPr lang="en-US" dirty="0">
                <a:solidFill>
                  <a:schemeClr val="bg1"/>
                </a:solidFill>
              </a:rPr>
              <a:t>– </a:t>
            </a:r>
            <a:r>
              <a:rPr lang="en-US" sz="3600" i="1" dirty="0">
                <a:solidFill>
                  <a:schemeClr val="bg1"/>
                </a:solidFill>
              </a:rPr>
              <a:t>vv. 7-9, 13-21</a:t>
            </a:r>
            <a:endParaRPr lang="en-US" i="1" dirty="0">
              <a:solidFill>
                <a:schemeClr val="bg1"/>
              </a:solidFill>
            </a:endParaRPr>
          </a:p>
          <a:p>
            <a:pPr marL="0" indent="0" algn="ctr">
              <a:buNone/>
            </a:pPr>
            <a:r>
              <a:rPr lang="en-US" sz="4000" b="1" dirty="0">
                <a:solidFill>
                  <a:schemeClr val="bg1"/>
                </a:solidFill>
              </a:rPr>
              <a:t>Samuel’s Response</a:t>
            </a:r>
            <a:r>
              <a:rPr lang="en-US" b="1" dirty="0">
                <a:solidFill>
                  <a:schemeClr val="bg1"/>
                </a:solidFill>
              </a:rPr>
              <a:t> </a:t>
            </a:r>
            <a:r>
              <a:rPr lang="en-US" dirty="0">
                <a:solidFill>
                  <a:schemeClr val="bg1"/>
                </a:solidFill>
              </a:rPr>
              <a:t>– </a:t>
            </a:r>
            <a:r>
              <a:rPr lang="en-US" sz="3600" i="1" dirty="0">
                <a:solidFill>
                  <a:schemeClr val="bg1"/>
                </a:solidFill>
              </a:rPr>
              <a:t>vv. 22-23</a:t>
            </a:r>
            <a:endParaRPr lang="en-US" i="1" dirty="0">
              <a:solidFill>
                <a:schemeClr val="bg1"/>
              </a:solidFill>
            </a:endParaRPr>
          </a:p>
        </p:txBody>
      </p:sp>
    </p:spTree>
    <p:extLst>
      <p:ext uri="{BB962C8B-B14F-4D97-AF65-F5344CB8AC3E}">
        <p14:creationId xmlns:p14="http://schemas.microsoft.com/office/powerpoint/2010/main" val="5595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4954"/>
            <a:ext cx="7886700" cy="1325563"/>
          </a:xfrm>
        </p:spPr>
        <p:txBody>
          <a:bodyPr>
            <a:normAutofit/>
          </a:bodyPr>
          <a:lstStyle/>
          <a:p>
            <a:pPr algn="ctr"/>
            <a:r>
              <a:rPr lang="en-US" sz="7200" b="1" dirty="0">
                <a:solidFill>
                  <a:schemeClr val="bg1"/>
                </a:solidFill>
                <a:latin typeface="Blackadder ITC" panose="04020505051007020D02" pitchFamily="82" charset="0"/>
              </a:rPr>
              <a:t>To Obey Is Better</a:t>
            </a:r>
          </a:p>
        </p:txBody>
      </p:sp>
      <p:sp>
        <p:nvSpPr>
          <p:cNvPr id="3" name="Content Placeholder 2"/>
          <p:cNvSpPr>
            <a:spLocks noGrp="1"/>
          </p:cNvSpPr>
          <p:nvPr>
            <p:ph idx="1"/>
          </p:nvPr>
        </p:nvSpPr>
        <p:spPr/>
        <p:txBody>
          <a:bodyPr/>
          <a:lstStyle/>
          <a:p>
            <a:pPr marL="0" indent="0" algn="ctr">
              <a:buNone/>
            </a:pPr>
            <a:endParaRPr lang="en-US" sz="2400" b="1" dirty="0">
              <a:solidFill>
                <a:schemeClr val="bg1"/>
              </a:solidFill>
            </a:endParaRPr>
          </a:p>
          <a:p>
            <a:pPr marL="0" indent="0" algn="ctr">
              <a:buNone/>
            </a:pPr>
            <a:r>
              <a:rPr lang="en-US" sz="4000" b="1" dirty="0">
                <a:solidFill>
                  <a:schemeClr val="bg1"/>
                </a:solidFill>
              </a:rPr>
              <a:t>Than Instrumental Music</a:t>
            </a:r>
          </a:p>
          <a:p>
            <a:pPr marL="0" indent="0" algn="ctr">
              <a:buNone/>
            </a:pPr>
            <a:r>
              <a:rPr lang="en-US" sz="3600" i="1" dirty="0">
                <a:solidFill>
                  <a:schemeClr val="bg1"/>
                </a:solidFill>
              </a:rPr>
              <a:t>– Colossians 3:16; Ephesians 5:19 –</a:t>
            </a:r>
          </a:p>
          <a:p>
            <a:pPr marL="0" indent="0" algn="ctr">
              <a:buNone/>
            </a:pPr>
            <a:r>
              <a:rPr lang="en-US" sz="4000" b="1" dirty="0">
                <a:solidFill>
                  <a:schemeClr val="bg1"/>
                </a:solidFill>
              </a:rPr>
              <a:t>Than Missionary Societies</a:t>
            </a:r>
          </a:p>
          <a:p>
            <a:pPr marL="0" indent="0" algn="ctr">
              <a:buNone/>
            </a:pPr>
            <a:r>
              <a:rPr lang="en-US" sz="3600" i="1" dirty="0">
                <a:solidFill>
                  <a:schemeClr val="bg1"/>
                </a:solidFill>
              </a:rPr>
              <a:t>– 1 Timothy 3:15; Acts 8:4;                  Matthew 28:18-20 –</a:t>
            </a:r>
            <a:endParaRPr lang="en-US" sz="2400" i="1" dirty="0">
              <a:solidFill>
                <a:schemeClr val="bg1"/>
              </a:solidFill>
            </a:endParaRPr>
          </a:p>
        </p:txBody>
      </p:sp>
    </p:spTree>
    <p:extLst>
      <p:ext uri="{BB962C8B-B14F-4D97-AF65-F5344CB8AC3E}">
        <p14:creationId xmlns:p14="http://schemas.microsoft.com/office/powerpoint/2010/main" val="812172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4954"/>
            <a:ext cx="7886700" cy="1325563"/>
          </a:xfrm>
        </p:spPr>
        <p:txBody>
          <a:bodyPr>
            <a:normAutofit/>
          </a:bodyPr>
          <a:lstStyle/>
          <a:p>
            <a:pPr algn="ctr"/>
            <a:r>
              <a:rPr lang="en-US" sz="7200" b="1" dirty="0">
                <a:solidFill>
                  <a:schemeClr val="bg1"/>
                </a:solidFill>
                <a:latin typeface="Blackadder ITC" panose="04020505051007020D02" pitchFamily="82" charset="0"/>
              </a:rPr>
              <a:t>To Obey Is Better</a:t>
            </a:r>
          </a:p>
        </p:txBody>
      </p:sp>
      <p:sp>
        <p:nvSpPr>
          <p:cNvPr id="3" name="Content Placeholder 2"/>
          <p:cNvSpPr>
            <a:spLocks noGrp="1"/>
          </p:cNvSpPr>
          <p:nvPr>
            <p:ph idx="1"/>
          </p:nvPr>
        </p:nvSpPr>
        <p:spPr/>
        <p:txBody>
          <a:bodyPr/>
          <a:lstStyle/>
          <a:p>
            <a:pPr marL="0" indent="0" algn="ctr">
              <a:buNone/>
            </a:pPr>
            <a:endParaRPr lang="en-US" sz="2400" b="1" dirty="0">
              <a:solidFill>
                <a:schemeClr val="bg1"/>
              </a:solidFill>
            </a:endParaRPr>
          </a:p>
          <a:p>
            <a:pPr marL="0" indent="0" algn="ctr">
              <a:buNone/>
            </a:pPr>
            <a:r>
              <a:rPr lang="en-US" sz="4000" b="1" dirty="0">
                <a:solidFill>
                  <a:schemeClr val="bg1"/>
                </a:solidFill>
              </a:rPr>
              <a:t>Than Fellowshipping the Sinful</a:t>
            </a:r>
          </a:p>
          <a:p>
            <a:pPr marL="0" indent="0" algn="ctr">
              <a:buNone/>
            </a:pPr>
            <a:r>
              <a:rPr lang="en-US" sz="3600" i="1" dirty="0">
                <a:solidFill>
                  <a:schemeClr val="bg1"/>
                </a:solidFill>
              </a:rPr>
              <a:t>– 1 Corinthians 5:4-5; 2 Corinthians 2:9 –</a:t>
            </a:r>
          </a:p>
          <a:p>
            <a:pPr marL="0" indent="0" algn="ctr">
              <a:buNone/>
            </a:pPr>
            <a:r>
              <a:rPr lang="en-US" sz="4000" b="1" dirty="0">
                <a:solidFill>
                  <a:schemeClr val="bg1"/>
                </a:solidFill>
              </a:rPr>
              <a:t>Than Purely Positive Preaching</a:t>
            </a:r>
          </a:p>
          <a:p>
            <a:pPr marL="0" indent="0" algn="ctr">
              <a:buNone/>
            </a:pPr>
            <a:r>
              <a:rPr lang="en-US" sz="3600" i="1" dirty="0">
                <a:solidFill>
                  <a:schemeClr val="bg1"/>
                </a:solidFill>
              </a:rPr>
              <a:t>– 2 Timothy 4:1-5; Jude 3 –</a:t>
            </a:r>
            <a:endParaRPr lang="en-US" sz="2400" i="1" dirty="0">
              <a:solidFill>
                <a:schemeClr val="bg1"/>
              </a:solidFill>
            </a:endParaRPr>
          </a:p>
        </p:txBody>
      </p:sp>
    </p:spTree>
    <p:extLst>
      <p:ext uri="{BB962C8B-B14F-4D97-AF65-F5344CB8AC3E}">
        <p14:creationId xmlns:p14="http://schemas.microsoft.com/office/powerpoint/2010/main" val="3151980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1849"/>
            <a:ext cx="7772400" cy="2387600"/>
          </a:xfrm>
        </p:spPr>
        <p:txBody>
          <a:bodyPr>
            <a:normAutofit/>
          </a:bodyPr>
          <a:lstStyle/>
          <a:p>
            <a:r>
              <a:rPr lang="en-US" sz="8800" b="1" dirty="0">
                <a:solidFill>
                  <a:schemeClr val="bg1"/>
                </a:solidFill>
                <a:latin typeface="Blackadder ITC" panose="04020505051007020D02" pitchFamily="82" charset="0"/>
              </a:rPr>
              <a:t>To Obey Is Better</a:t>
            </a:r>
          </a:p>
        </p:txBody>
      </p:sp>
      <p:sp>
        <p:nvSpPr>
          <p:cNvPr id="3" name="Subtitle 2"/>
          <p:cNvSpPr>
            <a:spLocks noGrp="1"/>
          </p:cNvSpPr>
          <p:nvPr>
            <p:ph type="subTitle" idx="1"/>
          </p:nvPr>
        </p:nvSpPr>
        <p:spPr>
          <a:xfrm>
            <a:off x="1143000" y="3967796"/>
            <a:ext cx="6858000" cy="1655762"/>
          </a:xfrm>
        </p:spPr>
        <p:txBody>
          <a:bodyPr>
            <a:normAutofit/>
          </a:bodyPr>
          <a:lstStyle/>
          <a:p>
            <a:r>
              <a:rPr lang="en-US" sz="4400" i="1" dirty="0">
                <a:solidFill>
                  <a:schemeClr val="bg1"/>
                </a:solidFill>
              </a:rPr>
              <a:t>1 Samuel 15</a:t>
            </a:r>
          </a:p>
        </p:txBody>
      </p:sp>
    </p:spTree>
    <p:extLst>
      <p:ext uri="{BB962C8B-B14F-4D97-AF65-F5344CB8AC3E}">
        <p14:creationId xmlns:p14="http://schemas.microsoft.com/office/powerpoint/2010/main" val="8872142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1403</Words>
  <Application>Microsoft Office PowerPoint</Application>
  <PresentationFormat>On-screen Show (4:3)</PresentationFormat>
  <Paragraphs>100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Blackadder ITC</vt:lpstr>
      <vt:lpstr>Calibri</vt:lpstr>
      <vt:lpstr>Calibri Light</vt:lpstr>
      <vt:lpstr>Times New Roman</vt:lpstr>
      <vt:lpstr>Wingdings</vt:lpstr>
      <vt:lpstr>Office Theme</vt:lpstr>
      <vt:lpstr>PowerPoint Presentation</vt:lpstr>
      <vt:lpstr>To Obey Is Better</vt:lpstr>
      <vt:lpstr>Saul’s Disobedience</vt:lpstr>
      <vt:lpstr>To Obey Is Better</vt:lpstr>
      <vt:lpstr>To Obey Is Better</vt:lpstr>
      <vt:lpstr>To Obey Is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cp:revision>
  <dcterms:created xsi:type="dcterms:W3CDTF">2017-04-30T21:26:45Z</dcterms:created>
  <dcterms:modified xsi:type="dcterms:W3CDTF">2017-04-30T21:39:40Z</dcterms:modified>
</cp:coreProperties>
</file>