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3A3BF-A4F9-4F40-8747-5EDDEABF0A73}" type="datetimeFigureOut">
              <a:rPr lang="en-US" smtClean="0"/>
              <a:t>5/26/2017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735CE-D8CC-413E-A236-DB0E173F1C58}" type="slidenum">
              <a:rPr lang="en-US" smtClean="0"/>
              <a:t>‹#›</a:t>
            </a:fld>
            <a:endParaRPr lang="en-US"/>
          </a:p>
        </p:txBody>
      </p:sp>
    </p:spTree>
    <p:extLst>
      <p:ext uri="{BB962C8B-B14F-4D97-AF65-F5344CB8AC3E}">
        <p14:creationId xmlns:p14="http://schemas.microsoft.com/office/powerpoint/2010/main" val="1407825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 Primer for the Gospel Meeting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Whenever a congregation schedules a Gospel Meeting there are matters which must be considered carefully before the meeting date arrives.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 Gospel Meeting is a work of the local church, and each member must be involved. There is work to do!</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lesson will consider some things which we need to prepare to participate in during the upcoming meeting.</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Receive the Word</a:t>
            </a:r>
          </a:p>
          <a:p>
            <a:endParaRPr lang="en-US" dirty="0"/>
          </a:p>
        </p:txBody>
      </p:sp>
      <p:sp>
        <p:nvSpPr>
          <p:cNvPr id="4" name="Slide Number Placeholder 3"/>
          <p:cNvSpPr>
            <a:spLocks noGrp="1"/>
          </p:cNvSpPr>
          <p:nvPr>
            <p:ph type="sldNum" sz="quarter" idx="10"/>
          </p:nvPr>
        </p:nvSpPr>
        <p:spPr/>
        <p:txBody>
          <a:bodyPr/>
          <a:lstStyle/>
          <a:p>
            <a:fld id="{2DA735CE-D8CC-413E-A236-DB0E173F1C58}" type="slidenum">
              <a:rPr lang="en-US" smtClean="0"/>
              <a:t>2</a:t>
            </a:fld>
            <a:endParaRPr lang="en-US"/>
          </a:p>
        </p:txBody>
      </p:sp>
    </p:spTree>
    <p:extLst>
      <p:ext uri="{BB962C8B-B14F-4D97-AF65-F5344CB8AC3E}">
        <p14:creationId xmlns:p14="http://schemas.microsoft.com/office/powerpoint/2010/main" val="413005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Receive the Word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Primary Purpose of the Meeting – Edification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4:11-16</a:t>
            </a:r>
            <a:r>
              <a:rPr lang="en-US" dirty="0">
                <a:latin typeface="Calibri" panose="020F0502020204030204" pitchFamily="34" charset="0"/>
                <a:ea typeface="Calibri" panose="020F0502020204030204" pitchFamily="34" charset="0"/>
                <a:cs typeface="Times New Roman" panose="02020603050405020304" pitchFamily="18" charset="0"/>
              </a:rPr>
              <a:t> – Jesus supplies the church with evangelists and teachers.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NOTE: Apostles and prophets are present in the preaching and teaching of the word.</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A gospel meeting is designed for edification, encouragement, warning, and ultimately, growth of that local congregation.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Do not think the meeting is unnecessary, or superfluous. WE NEED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Receive the Word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who has ears to hear, let him hear!” (Matthew 13:9)</a:t>
            </a:r>
            <a:r>
              <a:rPr lang="en-US" dirty="0">
                <a:latin typeface="Calibri" panose="020F0502020204030204" pitchFamily="34" charset="0"/>
                <a:ea typeface="Calibri" panose="020F0502020204030204" pitchFamily="34" charset="0"/>
                <a:cs typeface="Times New Roman" panose="02020603050405020304" pitchFamily="18" charset="0"/>
              </a:rPr>
              <a:t> (After the parable of the sower.)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meant more than just receiving the audible words emitting from Him.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10-17)</a:t>
            </a:r>
            <a:r>
              <a:rPr lang="en-US" dirty="0">
                <a:latin typeface="Calibri" panose="020F0502020204030204" pitchFamily="34" charset="0"/>
                <a:ea typeface="Calibri" panose="020F0502020204030204" pitchFamily="34" charset="0"/>
                <a:cs typeface="Times New Roman" panose="02020603050405020304" pitchFamily="18" charset="0"/>
              </a:rPr>
              <a:t> – The consideration is a disposition to hear, and understand.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 15)</a:t>
            </a:r>
            <a:r>
              <a:rPr lang="en-US" dirty="0">
                <a:latin typeface="Calibri" panose="020F0502020204030204" pitchFamily="34" charset="0"/>
                <a:ea typeface="Calibri" panose="020F0502020204030204" pitchFamily="34" charset="0"/>
                <a:cs typeface="Times New Roman" panose="02020603050405020304" pitchFamily="18" charset="0"/>
              </a:rPr>
              <a:t> – They do not understand despite hearing because they don’t want to – </a:t>
            </a:r>
            <a:r>
              <a:rPr lang="en-US" b="1" dirty="0">
                <a:latin typeface="Calibri" panose="020F0502020204030204" pitchFamily="34" charset="0"/>
                <a:ea typeface="Calibri" panose="020F0502020204030204" pitchFamily="34" charset="0"/>
                <a:cs typeface="Times New Roman" panose="02020603050405020304" pitchFamily="18" charset="0"/>
              </a:rPr>
              <a:t>dull hearts, hard hearing, closed eyes.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16-17)</a:t>
            </a:r>
            <a:r>
              <a:rPr lang="en-US" dirty="0">
                <a:latin typeface="Calibri" panose="020F0502020204030204" pitchFamily="34" charset="0"/>
                <a:ea typeface="Calibri" panose="020F0502020204030204" pitchFamily="34" charset="0"/>
                <a:cs typeface="Times New Roman" panose="02020603050405020304" pitchFamily="18" charset="0"/>
              </a:rPr>
              <a:t> – The chosen disciples of Christ had the same desire as the prophets – the difference was the revelation was made known.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1:12</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 They truly wanted to know, but it was not God’s will to fully reveal it then.)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is not just calling for people to hear the words, but to listen with the intent to understand fully, and to obey – </a:t>
            </a:r>
            <a:r>
              <a:rPr lang="en-US" b="1" dirty="0">
                <a:latin typeface="Calibri" panose="020F0502020204030204" pitchFamily="34" charset="0"/>
                <a:ea typeface="Calibri" panose="020F0502020204030204" pitchFamily="34" charset="0"/>
                <a:cs typeface="Times New Roman" panose="02020603050405020304" pitchFamily="18" charset="0"/>
              </a:rPr>
              <a:t>there should be a correct disposition in relation to the truth.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17:10-12</a:t>
            </a:r>
            <a:r>
              <a:rPr lang="en-US" dirty="0">
                <a:latin typeface="Calibri" panose="020F0502020204030204" pitchFamily="34" charset="0"/>
                <a:ea typeface="Calibri" panose="020F0502020204030204" pitchFamily="34" charset="0"/>
                <a:cs typeface="Times New Roman" panose="02020603050405020304" pitchFamily="18" charset="0"/>
              </a:rPr>
              <a:t> – Hearing of the Bereans.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Fair-minded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eugenēs</a:t>
            </a:r>
            <a:r>
              <a:rPr lang="en-US" dirty="0">
                <a:latin typeface="Calibri" panose="020F0502020204030204" pitchFamily="34" charset="0"/>
                <a:ea typeface="Calibri" panose="020F0502020204030204" pitchFamily="34" charset="0"/>
                <a:cs typeface="Times New Roman" panose="02020603050405020304" pitchFamily="18" charset="0"/>
              </a:rPr>
              <a:t>; well born, i.e. (literally) high in rank, or (figuratively) generous.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Than the Thessalonians (not in totality)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They were willing to give Paul and Silas a FAIR HEARING.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Readiness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prothymia</a:t>
            </a:r>
            <a:r>
              <a:rPr lang="en-US" dirty="0">
                <a:latin typeface="Calibri" panose="020F0502020204030204" pitchFamily="34" charset="0"/>
                <a:ea typeface="Calibri" panose="020F0502020204030204" pitchFamily="34" charset="0"/>
                <a:cs typeface="Times New Roman" panose="02020603050405020304" pitchFamily="18" charset="0"/>
              </a:rPr>
              <a:t>; predisposition, i.e. alacrity: — forwardness of mind, readiness (of mind), ready (willing) mind.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Toward the truth.</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were ready to receive the truth no matter what it was – </a:t>
            </a:r>
            <a:r>
              <a:rPr lang="en-US" i="1" dirty="0">
                <a:latin typeface="Calibri" panose="020F0502020204030204" pitchFamily="34" charset="0"/>
                <a:ea typeface="Calibri" panose="020F0502020204030204" pitchFamily="34" charset="0"/>
                <a:cs typeface="Times New Roman" panose="02020603050405020304" pitchFamily="18" charset="0"/>
              </a:rPr>
              <a:t>searched what they knew to be the truth to make sure Paul’s word was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THEREFORE – they believed because of their desire to know the truth, thus hear the truth, and believe the truth.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1:21</a:t>
            </a:r>
            <a:r>
              <a:rPr lang="en-US" dirty="0">
                <a:latin typeface="Calibri" panose="020F0502020204030204" pitchFamily="34" charset="0"/>
                <a:ea typeface="Calibri" panose="020F0502020204030204" pitchFamily="34" charset="0"/>
                <a:cs typeface="Times New Roman" panose="02020603050405020304" pitchFamily="18" charset="0"/>
              </a:rPr>
              <a:t> – Receive with meekness.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Firstly, lay aside sin – desire the truth, not the world.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Secondly – MEEKNESS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prautēs</a:t>
            </a:r>
            <a:r>
              <a:rPr lang="en-US" dirty="0">
                <a:latin typeface="Calibri" panose="020F0502020204030204" pitchFamily="34" charset="0"/>
                <a:ea typeface="Calibri" panose="020F0502020204030204" pitchFamily="34" charset="0"/>
                <a:cs typeface="Times New Roman" panose="02020603050405020304" pitchFamily="18" charset="0"/>
              </a:rPr>
              <a:t>; mildness, i.e. (by implication) humility: — meekness.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Humility toward the one doing the teaching, and the message itself. (Contrast with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 – slow to wrath.)</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“It is that temper of spirit in which we accept His (God’s) dealings with us as good, and therefore without disputing or resisting.” (W.E. Vine)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However, in order to receive the word, we must be in attendance to audibly hear it. (</a:t>
            </a:r>
            <a:r>
              <a:rPr lang="en-US" i="1" dirty="0">
                <a:latin typeface="Calibri" panose="020F0502020204030204" pitchFamily="34" charset="0"/>
                <a:ea typeface="Calibri" panose="020F0502020204030204" pitchFamily="34" charset="0"/>
                <a:cs typeface="Times New Roman" panose="02020603050405020304" pitchFamily="18" charset="0"/>
              </a:rPr>
              <a:t>This will occur if we have hearts prepared with desire to hear, understand, and obey in the first place.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Attend Each Meeting</a:t>
            </a:r>
          </a:p>
          <a:p>
            <a:endParaRPr lang="en-US" dirty="0"/>
          </a:p>
        </p:txBody>
      </p:sp>
      <p:sp>
        <p:nvSpPr>
          <p:cNvPr id="4" name="Slide Number Placeholder 3"/>
          <p:cNvSpPr>
            <a:spLocks noGrp="1"/>
          </p:cNvSpPr>
          <p:nvPr>
            <p:ph type="sldNum" sz="quarter" idx="10"/>
          </p:nvPr>
        </p:nvSpPr>
        <p:spPr/>
        <p:txBody>
          <a:bodyPr/>
          <a:lstStyle/>
          <a:p>
            <a:fld id="{2DA735CE-D8CC-413E-A236-DB0E173F1C58}" type="slidenum">
              <a:rPr lang="en-US" smtClean="0"/>
              <a:t>3</a:t>
            </a:fld>
            <a:endParaRPr lang="en-US"/>
          </a:p>
        </p:txBody>
      </p:sp>
    </p:spTree>
    <p:extLst>
      <p:ext uri="{BB962C8B-B14F-4D97-AF65-F5344CB8AC3E}">
        <p14:creationId xmlns:p14="http://schemas.microsoft.com/office/powerpoint/2010/main" val="149136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Attend Each Meeting</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Command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10:24-25</a:t>
            </a:r>
            <a:r>
              <a:rPr lang="en-US" dirty="0">
                <a:latin typeface="Calibri" panose="020F0502020204030204" pitchFamily="34" charset="0"/>
                <a:ea typeface="Calibri" panose="020F0502020204030204" pitchFamily="34" charset="0"/>
                <a:cs typeface="Times New Roman" panose="02020603050405020304" pitchFamily="18" charset="0"/>
              </a:rPr>
              <a:t> – The assembly is designed by God for the benefit of the church.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not a suggestion. It is a command that we attend when the church assembles.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 only on the 1</a:t>
            </a:r>
            <a:r>
              <a:rPr lang="en-US" b="1" baseline="30000" dirty="0">
                <a:latin typeface="Calibri" panose="020F0502020204030204" pitchFamily="34" charset="0"/>
                <a:ea typeface="Calibri" panose="020F0502020204030204" pitchFamily="34" charset="0"/>
                <a:cs typeface="Times New Roman" panose="02020603050405020304" pitchFamily="18" charset="0"/>
              </a:rPr>
              <a:t>st</a:t>
            </a:r>
            <a:r>
              <a:rPr lang="en-US" b="1" dirty="0">
                <a:latin typeface="Calibri" panose="020F0502020204030204" pitchFamily="34" charset="0"/>
                <a:ea typeface="Calibri" panose="020F0502020204030204" pitchFamily="34" charset="0"/>
                <a:cs typeface="Times New Roman" panose="02020603050405020304" pitchFamily="18" charset="0"/>
              </a:rPr>
              <a:t> day of the week, but the ASSEMBLY IN GENERAL.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Mindset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10:38-42</a:t>
            </a:r>
            <a:r>
              <a:rPr lang="en-US" dirty="0">
                <a:latin typeface="Calibri" panose="020F0502020204030204" pitchFamily="34" charset="0"/>
                <a:ea typeface="Calibri" panose="020F0502020204030204" pitchFamily="34" charset="0"/>
                <a:cs typeface="Times New Roman" panose="02020603050405020304" pitchFamily="18" charset="0"/>
              </a:rPr>
              <a:t> – The contrast between Mary and Martha.</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Martha was doing a noble work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40)</a:t>
            </a:r>
            <a:r>
              <a:rPr lang="en-US" dirty="0">
                <a:latin typeface="Calibri" panose="020F0502020204030204" pitchFamily="34" charset="0"/>
                <a:ea typeface="Calibri" panose="020F0502020204030204" pitchFamily="34" charset="0"/>
                <a:cs typeface="Times New Roman" panose="02020603050405020304" pitchFamily="18" charset="0"/>
              </a:rPr>
              <a:t> – However, Luke describes her as being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“distracted.”</a:t>
            </a:r>
            <a:r>
              <a:rPr lang="en-US" dirty="0">
                <a:latin typeface="Calibri" panose="020F0502020204030204" pitchFamily="34" charset="0"/>
                <a:ea typeface="Calibri" panose="020F0502020204030204" pitchFamily="34" charset="0"/>
                <a:cs typeface="Times New Roman" panose="02020603050405020304" pitchFamily="18" charset="0"/>
              </a:rPr>
              <a:t> From what?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“Mary has chosen that good part” (v. 42</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39)</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u="sng" dirty="0">
                <a:latin typeface="Calibri" panose="020F0502020204030204" pitchFamily="34" charset="0"/>
                <a:ea typeface="Calibri" panose="020F0502020204030204" pitchFamily="34" charset="0"/>
                <a:cs typeface="Times New Roman" panose="02020603050405020304" pitchFamily="18" charset="0"/>
              </a:rPr>
              <a:t>She had an opportunity to hear the life-giving words of Jesus, and she took advantage of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We have the opportunity to hear the words of Christ in abundance during a gospel meeting. Are your going to assemble, and choose the good part?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Invite Others (Evangelism)</a:t>
            </a:r>
          </a:p>
          <a:p>
            <a:endParaRPr lang="en-US" dirty="0"/>
          </a:p>
        </p:txBody>
      </p:sp>
      <p:sp>
        <p:nvSpPr>
          <p:cNvPr id="4" name="Slide Number Placeholder 3"/>
          <p:cNvSpPr>
            <a:spLocks noGrp="1"/>
          </p:cNvSpPr>
          <p:nvPr>
            <p:ph type="sldNum" sz="quarter" idx="10"/>
          </p:nvPr>
        </p:nvSpPr>
        <p:spPr/>
        <p:txBody>
          <a:bodyPr/>
          <a:lstStyle/>
          <a:p>
            <a:fld id="{2DA735CE-D8CC-413E-A236-DB0E173F1C58}" type="slidenum">
              <a:rPr lang="en-US" smtClean="0"/>
              <a:t>4</a:t>
            </a:fld>
            <a:endParaRPr lang="en-US"/>
          </a:p>
        </p:txBody>
      </p:sp>
    </p:spTree>
    <p:extLst>
      <p:ext uri="{BB962C8B-B14F-4D97-AF65-F5344CB8AC3E}">
        <p14:creationId xmlns:p14="http://schemas.microsoft.com/office/powerpoint/2010/main" val="150176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Invite Others (Evangelism)</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are commanded by Jesus to make disciples of all the nations. We are to take advantage of every opportunity to teach people about Jesus. </a:t>
            </a:r>
            <a:r>
              <a:rPr lang="en-US" i="1" dirty="0">
                <a:latin typeface="Calibri" panose="020F0502020204030204" pitchFamily="34" charset="0"/>
                <a:ea typeface="Calibri" panose="020F0502020204030204" pitchFamily="34" charset="0"/>
                <a:cs typeface="Times New Roman" panose="02020603050405020304" pitchFamily="18" charset="0"/>
              </a:rPr>
              <a:t>Sometimes the opportunity is simply inviting others to hear the preaching of the word.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1:35-42</a:t>
            </a:r>
            <a:r>
              <a:rPr lang="en-US" dirty="0">
                <a:latin typeface="Calibri" panose="020F0502020204030204" pitchFamily="34" charset="0"/>
                <a:ea typeface="Calibri" panose="020F0502020204030204" pitchFamily="34" charset="0"/>
                <a:cs typeface="Times New Roman" panose="02020603050405020304" pitchFamily="18" charset="0"/>
              </a:rPr>
              <a:t> – Andrew invites his brother Simon to follow the Messiah.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From the teaching of John, and the subsequent time spent with Jesus, Andrew was convinced He was the Messiah, and thought it necessary to tell his brother.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“From the conduct of Andrew we may learn that it is the nature of religion to desire that others may possess it. It does not lead us to monopolize it or to hide it under a bushel, but it seeks that others also may be brought to the </a:t>
            </a:r>
            <a:r>
              <a:rPr lang="en-US" dirty="0" err="1">
                <a:latin typeface="Calibri" panose="020F0502020204030204" pitchFamily="34" charset="0"/>
                <a:ea typeface="Calibri" panose="020F0502020204030204" pitchFamily="34" charset="0"/>
                <a:cs typeface="Times New Roman" panose="02020603050405020304" pitchFamily="18" charset="0"/>
              </a:rPr>
              <a:t>Saviour</a:t>
            </a:r>
            <a:r>
              <a:rPr lang="en-US" dirty="0">
                <a:latin typeface="Calibri" panose="020F0502020204030204" pitchFamily="34" charset="0"/>
                <a:ea typeface="Calibri" panose="020F0502020204030204" pitchFamily="34" charset="0"/>
                <a:cs typeface="Times New Roman" panose="02020603050405020304" pitchFamily="18" charset="0"/>
              </a:rPr>
              <a:t>. It does not “wait” for them to come, but it goes “for” them; it seeks them out, and tells them that a </a:t>
            </a:r>
            <a:r>
              <a:rPr lang="en-US" dirty="0" err="1">
                <a:latin typeface="Calibri" panose="020F0502020204030204" pitchFamily="34" charset="0"/>
                <a:ea typeface="Calibri" panose="020F0502020204030204" pitchFamily="34" charset="0"/>
                <a:cs typeface="Times New Roman" panose="02020603050405020304" pitchFamily="18" charset="0"/>
              </a:rPr>
              <a:t>Saviour</a:t>
            </a:r>
            <a:r>
              <a:rPr lang="en-US" dirty="0">
                <a:latin typeface="Calibri" panose="020F0502020204030204" pitchFamily="34" charset="0"/>
                <a:ea typeface="Calibri" panose="020F0502020204030204" pitchFamily="34" charset="0"/>
                <a:cs typeface="Times New Roman" panose="02020603050405020304" pitchFamily="18" charset="0"/>
              </a:rPr>
              <a:t> is found. Young converts should “seek” their friends and neighbors, and tell them of a </a:t>
            </a:r>
            <a:r>
              <a:rPr lang="en-US" dirty="0" err="1">
                <a:latin typeface="Calibri" panose="020F0502020204030204" pitchFamily="34" charset="0"/>
                <a:ea typeface="Calibri" panose="020F0502020204030204" pitchFamily="34" charset="0"/>
                <a:cs typeface="Times New Roman" panose="02020603050405020304" pitchFamily="18" charset="0"/>
              </a:rPr>
              <a:t>Saviour</a:t>
            </a:r>
            <a:r>
              <a:rPr lang="en-US" dirty="0">
                <a:latin typeface="Calibri" panose="020F0502020204030204" pitchFamily="34" charset="0"/>
                <a:ea typeface="Calibri" panose="020F0502020204030204" pitchFamily="34" charset="0"/>
                <a:cs typeface="Times New Roman" panose="02020603050405020304" pitchFamily="18" charset="0"/>
              </a:rPr>
              <a:t>; and not only their relatives, but all others as far as possible, that all may come to Jesus and be saved.” (Albert Barnes’ Notes on the Bible)</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Show Hospitality</a:t>
            </a:r>
          </a:p>
          <a:p>
            <a:endParaRPr lang="en-US" dirty="0"/>
          </a:p>
        </p:txBody>
      </p:sp>
      <p:sp>
        <p:nvSpPr>
          <p:cNvPr id="4" name="Slide Number Placeholder 3"/>
          <p:cNvSpPr>
            <a:spLocks noGrp="1"/>
          </p:cNvSpPr>
          <p:nvPr>
            <p:ph type="sldNum" sz="quarter" idx="10"/>
          </p:nvPr>
        </p:nvSpPr>
        <p:spPr/>
        <p:txBody>
          <a:bodyPr/>
          <a:lstStyle/>
          <a:p>
            <a:fld id="{2DA735CE-D8CC-413E-A236-DB0E173F1C58}" type="slidenum">
              <a:rPr lang="en-US" smtClean="0"/>
              <a:t>5</a:t>
            </a:fld>
            <a:endParaRPr lang="en-US"/>
          </a:p>
        </p:txBody>
      </p:sp>
    </p:spTree>
    <p:extLst>
      <p:ext uri="{BB962C8B-B14F-4D97-AF65-F5344CB8AC3E}">
        <p14:creationId xmlns:p14="http://schemas.microsoft.com/office/powerpoint/2010/main" val="129385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Show Hospitality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Hospitality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12:9-13</a:t>
            </a:r>
            <a:r>
              <a:rPr lang="en-US" dirty="0">
                <a:latin typeface="Calibri" panose="020F0502020204030204" pitchFamily="34" charset="0"/>
                <a:ea typeface="Calibri" panose="020F0502020204030204" pitchFamily="34" charset="0"/>
                <a:cs typeface="Times New Roman" panose="02020603050405020304" pitchFamily="18" charset="0"/>
              </a:rPr>
              <a:t> – we are to be given to hospitality.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a:t>
            </a:r>
            <a:r>
              <a:rPr lang="en-US" dirty="0">
                <a:latin typeface="Calibri" panose="020F0502020204030204" pitchFamily="34" charset="0"/>
                <a:ea typeface="Calibri" panose="020F0502020204030204" pitchFamily="34" charset="0"/>
                <a:cs typeface="Times New Roman" panose="02020603050405020304" pitchFamily="18" charset="0"/>
              </a:rPr>
              <a:t> – When a brother or sister in Christ needs something, and we can supply that need, we should be willing to help them. </a:t>
            </a:r>
            <a:r>
              <a:rPr lang="en-US" b="1" dirty="0">
                <a:latin typeface="Calibri" panose="020F0502020204030204" pitchFamily="34" charset="0"/>
                <a:ea typeface="Calibri" panose="020F0502020204030204" pitchFamily="34" charset="0"/>
                <a:cs typeface="Times New Roman" panose="02020603050405020304" pitchFamily="18" charset="0"/>
              </a:rPr>
              <a:t>(Visiting preacher…)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13b)</a:t>
            </a:r>
            <a:r>
              <a:rPr lang="en-US" dirty="0">
                <a:latin typeface="Calibri" panose="020F0502020204030204" pitchFamily="34" charset="0"/>
                <a:ea typeface="Calibri" panose="020F0502020204030204" pitchFamily="34" charset="0"/>
                <a:cs typeface="Times New Roman" panose="02020603050405020304" pitchFamily="18" charset="0"/>
              </a:rPr>
              <a:t> – We should be willing to show hospitality to members of the church – even strangers – those we don’t know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13:1-2</a:t>
            </a:r>
            <a:r>
              <a:rPr lang="en-US" dirty="0">
                <a:latin typeface="Calibri" panose="020F0502020204030204" pitchFamily="34" charset="0"/>
                <a:ea typeface="Calibri" panose="020F0502020204030204" pitchFamily="34" charset="0"/>
                <a:cs typeface="Times New Roman" panose="02020603050405020304" pitchFamily="18" charset="0"/>
              </a:rPr>
              <a:t> – entertain strangers.</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“entertained angels”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Genesis 18</a:t>
            </a:r>
            <a:r>
              <a:rPr lang="en-US" dirty="0">
                <a:latin typeface="Calibri" panose="020F0502020204030204" pitchFamily="34" charset="0"/>
                <a:ea typeface="Calibri" panose="020F0502020204030204" pitchFamily="34" charset="0"/>
                <a:cs typeface="Times New Roman" panose="02020603050405020304" pitchFamily="18" charset="0"/>
              </a:rPr>
              <a:t> (Abraham and Sarah); </a:t>
            </a:r>
            <a:r>
              <a:rPr lang="en-US" b="1" dirty="0">
                <a:latin typeface="Calibri" panose="020F0502020204030204" pitchFamily="34" charset="0"/>
                <a:ea typeface="Calibri" panose="020F0502020204030204" pitchFamily="34" charset="0"/>
                <a:cs typeface="Times New Roman" panose="02020603050405020304" pitchFamily="18" charset="0"/>
              </a:rPr>
              <a:t>Judges 13</a:t>
            </a:r>
            <a:r>
              <a:rPr lang="en-US" dirty="0">
                <a:latin typeface="Calibri" panose="020F0502020204030204" pitchFamily="34" charset="0"/>
                <a:ea typeface="Calibri" panose="020F0502020204030204" pitchFamily="34" charset="0"/>
                <a:cs typeface="Times New Roman" panose="02020603050405020304" pitchFamily="18" charset="0"/>
              </a:rPr>
              <a:t> (Manoah and his wife).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writer is not suggesting that we may literally entertain angels, but that we may not know how special these strangers are in the Kingdom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Participating in the Gospel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 John 5-8</a:t>
            </a:r>
            <a:r>
              <a:rPr lang="en-US" dirty="0">
                <a:latin typeface="Calibri" panose="020F0502020204030204" pitchFamily="34" charset="0"/>
                <a:ea typeface="Calibri" panose="020F0502020204030204" pitchFamily="34" charset="0"/>
                <a:cs typeface="Times New Roman" panose="02020603050405020304" pitchFamily="18" charset="0"/>
              </a:rPr>
              <a:t> – Gaius is praised by John for being generous and hospitable to traveling preachers.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r>
              <a:rPr lang="en-US" dirty="0">
                <a:latin typeface="Calibri" panose="020F0502020204030204" pitchFamily="34" charset="0"/>
                <a:ea typeface="Calibri" panose="020F0502020204030204" pitchFamily="34" charset="0"/>
                <a:cs typeface="Times New Roman" panose="02020603050405020304" pitchFamily="18" charset="0"/>
              </a:rPr>
              <a:t> – In doing so, we become fellow workers for the truth!</a:t>
            </a:r>
          </a:p>
          <a:p>
            <a:pPr marL="342900" marR="0" lvl="0" indent="-342900">
              <a:lnSpc>
                <a:spcPct val="107000"/>
              </a:lnSpc>
              <a:spcBef>
                <a:spcPts val="0"/>
              </a:spcBef>
              <a:spcAft>
                <a:spcPts val="80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When we have a gospel meeting, the preacher needs a place to stay, and needs to be fed. If you have opportunity to participate in such, you should! (MEAL LIST…)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2DA735CE-D8CC-413E-A236-DB0E173F1C58}" type="slidenum">
              <a:rPr lang="en-US" smtClean="0"/>
              <a:t>6</a:t>
            </a:fld>
            <a:endParaRPr lang="en-US"/>
          </a:p>
        </p:txBody>
      </p:sp>
    </p:spTree>
    <p:extLst>
      <p:ext uri="{BB962C8B-B14F-4D97-AF65-F5344CB8AC3E}">
        <p14:creationId xmlns:p14="http://schemas.microsoft.com/office/powerpoint/2010/main" val="1559245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Our gospel meeting is coming up next week, and we need to be prepared.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There are things to do, and opportunities to be taken advantage of!</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Are you ready to hear, and receive the word? Have you prepared your schedule to allow yourself to attend each night? Have you invited somebody? Are you ready to show hospitality and generosity to the visiting preacher?</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2DA735CE-D8CC-413E-A236-DB0E173F1C58}" type="slidenum">
              <a:rPr lang="en-US" smtClean="0"/>
              <a:t>7</a:t>
            </a:fld>
            <a:endParaRPr lang="en-US"/>
          </a:p>
        </p:txBody>
      </p:sp>
    </p:spTree>
    <p:extLst>
      <p:ext uri="{BB962C8B-B14F-4D97-AF65-F5344CB8AC3E}">
        <p14:creationId xmlns:p14="http://schemas.microsoft.com/office/powerpoint/2010/main" val="3552986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3A7CB6-9275-450C-A357-A30CB93D377A}"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2859989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3A7CB6-9275-450C-A357-A30CB93D377A}"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12743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3A7CB6-9275-450C-A357-A30CB93D377A}"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425922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3A7CB6-9275-450C-A357-A30CB93D377A}"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253809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3A7CB6-9275-450C-A357-A30CB93D377A}"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414365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3A7CB6-9275-450C-A357-A30CB93D377A}"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1453575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3A7CB6-9275-450C-A357-A30CB93D377A}" type="datetimeFigureOut">
              <a:rPr lang="en-US" smtClean="0"/>
              <a:t>5/26/2017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341108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3A7CB6-9275-450C-A357-A30CB93D377A}" type="datetimeFigureOut">
              <a:rPr lang="en-US" smtClean="0"/>
              <a:t>5/26/2017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328663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A7CB6-9275-450C-A357-A30CB93D377A}" type="datetimeFigureOut">
              <a:rPr lang="en-US" smtClean="0"/>
              <a:t>5/26/2017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203640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3A7CB6-9275-450C-A357-A30CB93D377A}"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187683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3A7CB6-9275-450C-A357-A30CB93D377A}"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935C5-23EE-4A5F-B2C1-4B39665F42E6}" type="slidenum">
              <a:rPr lang="en-US" smtClean="0"/>
              <a:t>‹#›</a:t>
            </a:fld>
            <a:endParaRPr lang="en-US"/>
          </a:p>
        </p:txBody>
      </p:sp>
    </p:spTree>
    <p:extLst>
      <p:ext uri="{BB962C8B-B14F-4D97-AF65-F5344CB8AC3E}">
        <p14:creationId xmlns:p14="http://schemas.microsoft.com/office/powerpoint/2010/main" val="82722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A7CB6-9275-450C-A357-A30CB93D377A}" type="datetimeFigureOut">
              <a:rPr lang="en-US" smtClean="0"/>
              <a:t>5/26/2017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D935C5-23EE-4A5F-B2C1-4B39665F42E6}" type="slidenum">
              <a:rPr lang="en-US" smtClean="0"/>
              <a:t>‹#›</a:t>
            </a:fld>
            <a:endParaRPr lang="en-US"/>
          </a:p>
        </p:txBody>
      </p:sp>
    </p:spTree>
    <p:extLst>
      <p:ext uri="{BB962C8B-B14F-4D97-AF65-F5344CB8AC3E}">
        <p14:creationId xmlns:p14="http://schemas.microsoft.com/office/powerpoint/2010/main" val="984806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2419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22291"/>
            <a:ext cx="7772400" cy="2387600"/>
          </a:xfrm>
        </p:spPr>
        <p:txBody>
          <a:bodyPr>
            <a:noAutofit/>
          </a:bodyPr>
          <a:lstStyle/>
          <a:p>
            <a:r>
              <a:rPr lang="en-US" sz="9600" b="1" dirty="0">
                <a:solidFill>
                  <a:schemeClr val="bg1"/>
                </a:solidFill>
                <a:latin typeface="Freestyle Script" panose="030804020302050B0404" pitchFamily="66" charset="0"/>
              </a:rPr>
              <a:t>A Primer for the Gospel Meeting</a:t>
            </a:r>
          </a:p>
        </p:txBody>
      </p:sp>
    </p:spTree>
    <p:extLst>
      <p:ext uri="{BB962C8B-B14F-4D97-AF65-F5344CB8AC3E}">
        <p14:creationId xmlns:p14="http://schemas.microsoft.com/office/powerpoint/2010/main" val="267802856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3176"/>
            <a:ext cx="7886700" cy="1325563"/>
          </a:xfrm>
        </p:spPr>
        <p:txBody>
          <a:bodyPr>
            <a:normAutofit/>
          </a:bodyPr>
          <a:lstStyle/>
          <a:p>
            <a:pPr algn="ctr"/>
            <a:r>
              <a:rPr lang="en-US" sz="8000" b="1" dirty="0">
                <a:solidFill>
                  <a:schemeClr val="bg1"/>
                </a:solidFill>
                <a:latin typeface="Freestyle Script" panose="030804020302050B0404" pitchFamily="66" charset="0"/>
              </a:rPr>
              <a:t>Receive the Word</a:t>
            </a:r>
          </a:p>
        </p:txBody>
      </p:sp>
      <p:sp>
        <p:nvSpPr>
          <p:cNvPr id="3" name="Content Placeholder 2"/>
          <p:cNvSpPr>
            <a:spLocks noGrp="1"/>
          </p:cNvSpPr>
          <p:nvPr>
            <p:ph idx="1"/>
          </p:nvPr>
        </p:nvSpPr>
        <p:spPr/>
        <p:txBody>
          <a:bodyPr/>
          <a:lstStyle/>
          <a:p>
            <a:pPr marL="0" indent="0" algn="ctr">
              <a:buNone/>
            </a:pPr>
            <a:endParaRPr lang="en-US" sz="1400" b="1" dirty="0">
              <a:solidFill>
                <a:schemeClr val="bg1"/>
              </a:solidFill>
            </a:endParaRPr>
          </a:p>
          <a:p>
            <a:pPr marL="0" indent="0" algn="ctr">
              <a:buNone/>
            </a:pPr>
            <a:r>
              <a:rPr lang="en-US" sz="4000" b="1" dirty="0">
                <a:solidFill>
                  <a:schemeClr val="bg1"/>
                </a:solidFill>
              </a:rPr>
              <a:t>Purpose of the Meeting – Edification</a:t>
            </a:r>
          </a:p>
          <a:p>
            <a:pPr marL="0" indent="0" algn="ctr">
              <a:buNone/>
            </a:pPr>
            <a:r>
              <a:rPr lang="en-US" sz="3600" i="1" dirty="0">
                <a:solidFill>
                  <a:schemeClr val="bg1"/>
                </a:solidFill>
              </a:rPr>
              <a:t>– Ephesians 4:11-16 –</a:t>
            </a:r>
          </a:p>
          <a:p>
            <a:pPr marL="0" indent="0" algn="ctr">
              <a:buNone/>
            </a:pPr>
            <a:r>
              <a:rPr lang="en-US" sz="4000" b="1" dirty="0">
                <a:solidFill>
                  <a:schemeClr val="bg1"/>
                </a:solidFill>
              </a:rPr>
              <a:t>Receive the Word</a:t>
            </a:r>
          </a:p>
          <a:p>
            <a:pPr marL="0" indent="0" algn="ctr">
              <a:buNone/>
            </a:pPr>
            <a:r>
              <a:rPr lang="en-US" sz="3600" i="1" dirty="0">
                <a:solidFill>
                  <a:schemeClr val="bg1"/>
                </a:solidFill>
              </a:rPr>
              <a:t>– Matthew 13:9-17; Acts 17:10-12;  James 1:21 – </a:t>
            </a:r>
          </a:p>
        </p:txBody>
      </p:sp>
    </p:spTree>
    <p:extLst>
      <p:ext uri="{BB962C8B-B14F-4D97-AF65-F5344CB8AC3E}">
        <p14:creationId xmlns:p14="http://schemas.microsoft.com/office/powerpoint/2010/main" val="2494103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3176"/>
            <a:ext cx="7886700" cy="1325563"/>
          </a:xfrm>
        </p:spPr>
        <p:txBody>
          <a:bodyPr>
            <a:normAutofit/>
          </a:bodyPr>
          <a:lstStyle/>
          <a:p>
            <a:pPr algn="ctr"/>
            <a:r>
              <a:rPr lang="en-US" sz="8000" b="1" dirty="0">
                <a:solidFill>
                  <a:schemeClr val="bg1"/>
                </a:solidFill>
                <a:latin typeface="Freestyle Script" panose="030804020302050B0404" pitchFamily="66" charset="0"/>
              </a:rPr>
              <a:t>Attend Each Meeting</a:t>
            </a:r>
          </a:p>
        </p:txBody>
      </p:sp>
      <p:sp>
        <p:nvSpPr>
          <p:cNvPr id="3" name="Content Placeholder 2"/>
          <p:cNvSpPr>
            <a:spLocks noGrp="1"/>
          </p:cNvSpPr>
          <p:nvPr>
            <p:ph idx="1"/>
          </p:nvPr>
        </p:nvSpPr>
        <p:spPr/>
        <p:txBody>
          <a:bodyPr/>
          <a:lstStyle/>
          <a:p>
            <a:pPr marL="0" indent="0" algn="ctr">
              <a:buNone/>
            </a:pPr>
            <a:endParaRPr lang="en-US" sz="1400" b="1" dirty="0">
              <a:solidFill>
                <a:schemeClr val="bg1"/>
              </a:solidFill>
            </a:endParaRPr>
          </a:p>
          <a:p>
            <a:pPr marL="0" indent="0" algn="ctr">
              <a:buNone/>
            </a:pPr>
            <a:r>
              <a:rPr lang="en-US" sz="4000" b="1" dirty="0">
                <a:solidFill>
                  <a:schemeClr val="bg1"/>
                </a:solidFill>
              </a:rPr>
              <a:t>The Command</a:t>
            </a:r>
          </a:p>
          <a:p>
            <a:pPr marL="0" indent="0" algn="ctr">
              <a:buNone/>
            </a:pPr>
            <a:r>
              <a:rPr lang="en-US" sz="3600" i="1" dirty="0">
                <a:solidFill>
                  <a:schemeClr val="bg1"/>
                </a:solidFill>
              </a:rPr>
              <a:t>– Hebrews 10:24-25 –</a:t>
            </a:r>
          </a:p>
          <a:p>
            <a:pPr marL="0" indent="0" algn="ctr">
              <a:buNone/>
            </a:pPr>
            <a:r>
              <a:rPr lang="en-US" sz="4000" b="1" dirty="0">
                <a:solidFill>
                  <a:schemeClr val="bg1"/>
                </a:solidFill>
              </a:rPr>
              <a:t>The Mindset</a:t>
            </a:r>
          </a:p>
          <a:p>
            <a:pPr marL="0" indent="0" algn="ctr">
              <a:buNone/>
            </a:pPr>
            <a:r>
              <a:rPr lang="en-US" sz="3600" i="1" dirty="0">
                <a:solidFill>
                  <a:schemeClr val="bg1"/>
                </a:solidFill>
              </a:rPr>
              <a:t>– Luke 10:38-42 – </a:t>
            </a:r>
          </a:p>
        </p:txBody>
      </p:sp>
    </p:spTree>
    <p:extLst>
      <p:ext uri="{BB962C8B-B14F-4D97-AF65-F5344CB8AC3E}">
        <p14:creationId xmlns:p14="http://schemas.microsoft.com/office/powerpoint/2010/main" val="3590693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3176"/>
            <a:ext cx="7886700" cy="1325563"/>
          </a:xfrm>
        </p:spPr>
        <p:txBody>
          <a:bodyPr>
            <a:normAutofit/>
          </a:bodyPr>
          <a:lstStyle/>
          <a:p>
            <a:pPr algn="ctr"/>
            <a:r>
              <a:rPr lang="en-US" sz="8000" b="1" dirty="0">
                <a:solidFill>
                  <a:schemeClr val="bg1"/>
                </a:solidFill>
                <a:latin typeface="Freestyle Script" panose="030804020302050B0404" pitchFamily="66" charset="0"/>
              </a:rPr>
              <a:t>Invite Others</a:t>
            </a:r>
          </a:p>
        </p:txBody>
      </p:sp>
      <p:sp>
        <p:nvSpPr>
          <p:cNvPr id="3" name="Content Placeholder 2"/>
          <p:cNvSpPr>
            <a:spLocks noGrp="1"/>
          </p:cNvSpPr>
          <p:nvPr>
            <p:ph idx="1"/>
          </p:nvPr>
        </p:nvSpPr>
        <p:spPr/>
        <p:txBody>
          <a:bodyPr/>
          <a:lstStyle/>
          <a:p>
            <a:pPr marL="0" indent="0" algn="ctr">
              <a:buNone/>
            </a:pPr>
            <a:endParaRPr lang="en-US" sz="4000" b="1" dirty="0">
              <a:solidFill>
                <a:schemeClr val="bg1"/>
              </a:solidFill>
            </a:endParaRPr>
          </a:p>
          <a:p>
            <a:pPr marL="0" indent="0" algn="ctr">
              <a:buNone/>
            </a:pPr>
            <a:r>
              <a:rPr lang="en-US" sz="4000" i="1" dirty="0">
                <a:solidFill>
                  <a:schemeClr val="bg1"/>
                </a:solidFill>
              </a:rPr>
              <a:t>“Go therefore and make disciples of all the nations.” (Matthew 28:19)</a:t>
            </a:r>
            <a:endParaRPr lang="en-US" sz="4400" b="1" dirty="0">
              <a:solidFill>
                <a:schemeClr val="bg1"/>
              </a:solidFill>
            </a:endParaRPr>
          </a:p>
          <a:p>
            <a:pPr marL="0" indent="0" algn="ctr">
              <a:buNone/>
            </a:pPr>
            <a:r>
              <a:rPr lang="en-US" sz="3600" i="1" dirty="0">
                <a:solidFill>
                  <a:schemeClr val="bg1"/>
                </a:solidFill>
              </a:rPr>
              <a:t>– John 1:35-42 – </a:t>
            </a:r>
          </a:p>
        </p:txBody>
      </p:sp>
    </p:spTree>
    <p:extLst>
      <p:ext uri="{BB962C8B-B14F-4D97-AF65-F5344CB8AC3E}">
        <p14:creationId xmlns:p14="http://schemas.microsoft.com/office/powerpoint/2010/main" val="1087778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3176"/>
            <a:ext cx="7886700" cy="1325563"/>
          </a:xfrm>
        </p:spPr>
        <p:txBody>
          <a:bodyPr>
            <a:normAutofit/>
          </a:bodyPr>
          <a:lstStyle/>
          <a:p>
            <a:pPr algn="ctr"/>
            <a:r>
              <a:rPr lang="en-US" sz="8000" b="1" dirty="0">
                <a:solidFill>
                  <a:schemeClr val="bg1"/>
                </a:solidFill>
                <a:latin typeface="Freestyle Script" panose="030804020302050B0404" pitchFamily="66" charset="0"/>
              </a:rPr>
              <a:t>Show Hospitality</a:t>
            </a:r>
          </a:p>
        </p:txBody>
      </p:sp>
      <p:sp>
        <p:nvSpPr>
          <p:cNvPr id="3" name="Content Placeholder 2"/>
          <p:cNvSpPr>
            <a:spLocks noGrp="1"/>
          </p:cNvSpPr>
          <p:nvPr>
            <p:ph idx="1"/>
          </p:nvPr>
        </p:nvSpPr>
        <p:spPr/>
        <p:txBody>
          <a:bodyPr/>
          <a:lstStyle/>
          <a:p>
            <a:pPr marL="0" indent="0" algn="ctr">
              <a:buNone/>
            </a:pPr>
            <a:endParaRPr lang="en-US" sz="1400" b="1" dirty="0">
              <a:solidFill>
                <a:schemeClr val="bg1"/>
              </a:solidFill>
            </a:endParaRPr>
          </a:p>
          <a:p>
            <a:pPr marL="0" indent="0" algn="ctr">
              <a:buNone/>
            </a:pPr>
            <a:r>
              <a:rPr lang="en-US" sz="4000" b="1" dirty="0">
                <a:solidFill>
                  <a:schemeClr val="bg1"/>
                </a:solidFill>
              </a:rPr>
              <a:t>Hospitality</a:t>
            </a:r>
          </a:p>
          <a:p>
            <a:pPr marL="0" indent="0" algn="ctr">
              <a:buNone/>
            </a:pPr>
            <a:r>
              <a:rPr lang="en-US" sz="3600" i="1" dirty="0">
                <a:solidFill>
                  <a:schemeClr val="bg1"/>
                </a:solidFill>
              </a:rPr>
              <a:t>– Romans 12:9-13; Hebrews 13:1-2 –</a:t>
            </a:r>
          </a:p>
          <a:p>
            <a:pPr marL="0" indent="0" algn="ctr">
              <a:buNone/>
            </a:pPr>
            <a:r>
              <a:rPr lang="en-US" sz="4000" b="1" dirty="0">
                <a:solidFill>
                  <a:schemeClr val="bg1"/>
                </a:solidFill>
              </a:rPr>
              <a:t>Participating in the Gospel</a:t>
            </a:r>
          </a:p>
          <a:p>
            <a:pPr marL="0" indent="0" algn="ctr">
              <a:buNone/>
            </a:pPr>
            <a:r>
              <a:rPr lang="en-US" sz="3600" i="1" dirty="0">
                <a:solidFill>
                  <a:schemeClr val="bg1"/>
                </a:solidFill>
              </a:rPr>
              <a:t>– 3 John 5-8 – </a:t>
            </a:r>
          </a:p>
        </p:txBody>
      </p:sp>
    </p:spTree>
    <p:extLst>
      <p:ext uri="{BB962C8B-B14F-4D97-AF65-F5344CB8AC3E}">
        <p14:creationId xmlns:p14="http://schemas.microsoft.com/office/powerpoint/2010/main" val="2585283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22291"/>
            <a:ext cx="7772400" cy="2387600"/>
          </a:xfrm>
        </p:spPr>
        <p:txBody>
          <a:bodyPr>
            <a:noAutofit/>
          </a:bodyPr>
          <a:lstStyle/>
          <a:p>
            <a:r>
              <a:rPr lang="en-US" sz="9600" b="1" dirty="0">
                <a:solidFill>
                  <a:schemeClr val="bg1"/>
                </a:solidFill>
                <a:latin typeface="Freestyle Script" panose="030804020302050B0404" pitchFamily="66" charset="0"/>
              </a:rPr>
              <a:t>A Primer for the Gospel Meeting</a:t>
            </a:r>
          </a:p>
        </p:txBody>
      </p:sp>
    </p:spTree>
    <p:extLst>
      <p:ext uri="{BB962C8B-B14F-4D97-AF65-F5344CB8AC3E}">
        <p14:creationId xmlns:p14="http://schemas.microsoft.com/office/powerpoint/2010/main" val="377498846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1394</Words>
  <Application>Microsoft Office PowerPoint</Application>
  <PresentationFormat>On-screen Show (4:3)</PresentationFormat>
  <Paragraphs>97</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Freestyle Script</vt:lpstr>
      <vt:lpstr>Times New Roman</vt:lpstr>
      <vt:lpstr>Wingdings</vt:lpstr>
      <vt:lpstr>Office Theme</vt:lpstr>
      <vt:lpstr>PowerPoint Presentation</vt:lpstr>
      <vt:lpstr>A Primer for the Gospel Meeting</vt:lpstr>
      <vt:lpstr>Receive the Word</vt:lpstr>
      <vt:lpstr>Attend Each Meeting</vt:lpstr>
      <vt:lpstr>Invite Others</vt:lpstr>
      <vt:lpstr>Show Hospitality</vt:lpstr>
      <vt:lpstr>A Primer for the Gospel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2</cp:revision>
  <dcterms:created xsi:type="dcterms:W3CDTF">2017-05-26T15:19:18Z</dcterms:created>
  <dcterms:modified xsi:type="dcterms:W3CDTF">2017-05-26T15:39:45Z</dcterms:modified>
</cp:coreProperties>
</file>