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8FE04-37C1-49D4-BB45-1869F6919CAF}" type="datetimeFigureOut">
              <a:rPr lang="en-US" smtClean="0"/>
              <a:t>7/15/2017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5239B-2D53-43B8-A794-B262042BA3E5}" type="slidenum">
              <a:rPr lang="en-US" smtClean="0"/>
              <a:t>‹#›</a:t>
            </a:fld>
            <a:endParaRPr lang="en-US"/>
          </a:p>
        </p:txBody>
      </p:sp>
    </p:spTree>
    <p:extLst>
      <p:ext uri="{BB962C8B-B14F-4D97-AF65-F5344CB8AC3E}">
        <p14:creationId xmlns:p14="http://schemas.microsoft.com/office/powerpoint/2010/main" val="17827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Forgiveness Under the Old Testament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Psalm 32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32</a:t>
            </a:r>
            <a:r>
              <a:rPr lang="en-US" dirty="0">
                <a:latin typeface="Calibri" panose="020F0502020204030204" pitchFamily="34" charset="0"/>
                <a:ea typeface="Calibri" panose="020F0502020204030204" pitchFamily="34" charset="0"/>
                <a:cs typeface="Times New Roman" panose="02020603050405020304" pitchFamily="18" charset="0"/>
              </a:rPr>
              <a:t>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 Psalm of David. A Contemplation”</a:t>
            </a:r>
            <a:r>
              <a:rPr lang="en-US" dirty="0">
                <a:latin typeface="Calibri" panose="020F0502020204030204" pitchFamily="34" charset="0"/>
                <a:ea typeface="Calibri" panose="020F0502020204030204" pitchFamily="34" charset="0"/>
                <a:cs typeface="Times New Roman" panose="02020603050405020304" pitchFamily="18" charset="0"/>
              </a:rPr>
              <a:t> – contemplation – </a:t>
            </a:r>
            <a:r>
              <a:rPr lang="en-US" i="1" dirty="0" err="1">
                <a:latin typeface="Calibri" panose="020F0502020204030204" pitchFamily="34" charset="0"/>
                <a:ea typeface="Calibri" panose="020F0502020204030204" pitchFamily="34" charset="0"/>
                <a:cs typeface="Times New Roman" panose="02020603050405020304" pitchFamily="18" charset="0"/>
              </a:rPr>
              <a:t>Maschil</a:t>
            </a:r>
            <a:r>
              <a:rPr lang="en-US" dirty="0">
                <a:latin typeface="Calibri" panose="020F0502020204030204" pitchFamily="34" charset="0"/>
                <a:ea typeface="Calibri" panose="020F0502020204030204" pitchFamily="34" charset="0"/>
                <a:cs typeface="Times New Roman" panose="02020603050405020304" pitchFamily="18" charset="0"/>
              </a:rPr>
              <a:t> – instructive. (It is instructive to those who read it.)</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What does it teach?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a:t>
            </a:r>
            <a:r>
              <a:rPr lang="en-US" dirty="0">
                <a:latin typeface="Calibri" panose="020F0502020204030204" pitchFamily="34" charset="0"/>
                <a:ea typeface="Calibri" panose="020F0502020204030204" pitchFamily="34" charset="0"/>
                <a:cs typeface="Times New Roman" panose="02020603050405020304" pitchFamily="18" charset="0"/>
              </a:rPr>
              <a:t> – The man who is forgiven by God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“blessed”</a:t>
            </a:r>
            <a:r>
              <a:rPr lang="en-US" dirty="0">
                <a:latin typeface="Calibri" panose="020F0502020204030204" pitchFamily="34" charset="0"/>
                <a:ea typeface="Calibri" panose="020F0502020204030204" pitchFamily="34" charset="0"/>
                <a:cs typeface="Times New Roman" panose="02020603050405020304" pitchFamily="18" charset="0"/>
              </a:rPr>
              <a:t> – in the sense of condition, prosperous.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3-5)</a:t>
            </a:r>
            <a:r>
              <a:rPr lang="en-US" dirty="0">
                <a:latin typeface="Calibri" panose="020F0502020204030204" pitchFamily="34" charset="0"/>
                <a:ea typeface="Calibri" panose="020F0502020204030204" pitchFamily="34" charset="0"/>
                <a:cs typeface="Times New Roman" panose="02020603050405020304" pitchFamily="18" charset="0"/>
              </a:rPr>
              <a:t> – God’s hand is heavy upon the sinner. The only way to relief is confession, and asking for forgiveness. God forgave the sin of David.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6-7)</a:t>
            </a:r>
            <a:r>
              <a:rPr lang="en-US" dirty="0">
                <a:latin typeface="Calibri" panose="020F0502020204030204" pitchFamily="34" charset="0"/>
                <a:ea typeface="Calibri" panose="020F0502020204030204" pitchFamily="34" charset="0"/>
                <a:cs typeface="Times New Roman" panose="02020603050405020304" pitchFamily="18" charset="0"/>
              </a:rPr>
              <a:t> – Everyone who seeks forgiveness must pray to God for it. He will deliver you.</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8-9)</a:t>
            </a:r>
            <a:r>
              <a:rPr lang="en-US" dirty="0">
                <a:latin typeface="Calibri" panose="020F0502020204030204" pitchFamily="34" charset="0"/>
                <a:ea typeface="Calibri" panose="020F0502020204030204" pitchFamily="34" charset="0"/>
                <a:cs typeface="Times New Roman" panose="02020603050405020304" pitchFamily="18" charset="0"/>
              </a:rPr>
              <a:t> – God will lead us down the path of righteousness, but we must know His word to know the way. We must willingly, and consciously follow Him.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10-11)</a:t>
            </a:r>
            <a:r>
              <a:rPr lang="en-US" dirty="0">
                <a:latin typeface="Calibri" panose="020F0502020204030204" pitchFamily="34" charset="0"/>
                <a:ea typeface="Calibri" panose="020F0502020204030204" pitchFamily="34" charset="0"/>
                <a:cs typeface="Times New Roman" panose="02020603050405020304" pitchFamily="18" charset="0"/>
              </a:rPr>
              <a:t> – The Lord’s forgiveness, and further protection causes immense joy!</a:t>
            </a: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32</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clearly teaches</a:t>
            </a:r>
            <a:r>
              <a:rPr lang="en-US" dirty="0">
                <a:latin typeface="Calibri" panose="020F0502020204030204" pitchFamily="34" charset="0"/>
                <a:ea typeface="Calibri" panose="020F0502020204030204" pitchFamily="34" charset="0"/>
                <a:cs typeface="Times New Roman" panose="02020603050405020304" pitchFamily="18" charset="0"/>
              </a:rPr>
              <a:t> that God forgave the sins of those who asked for forgiveness – this, under the Old Testament.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Some may teach that there was no forgiveness under the Old Testament, for Jesus had not yet been given as the perfect sacrifice.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Some cannot comprehend how God could forgive men of their sins when Jesus had not yet died on the cross for the sins of mankind.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lesson will seek to clarify forgiveness period, but with a special focus on the concept of </a:t>
            </a:r>
            <a:r>
              <a:rPr lang="en-US" b="1" dirty="0">
                <a:latin typeface="Calibri" panose="020F0502020204030204" pitchFamily="34" charset="0"/>
                <a:ea typeface="Calibri" panose="020F0502020204030204" pitchFamily="34" charset="0"/>
                <a:cs typeface="Times New Roman" panose="02020603050405020304" pitchFamily="18" charset="0"/>
              </a:rPr>
              <a:t>Forgiveness Under the Old Testament.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Some Problems (Part 1)</a:t>
            </a:r>
          </a:p>
          <a:p>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2</a:t>
            </a:fld>
            <a:endParaRPr lang="en-US"/>
          </a:p>
        </p:txBody>
      </p:sp>
    </p:spTree>
    <p:extLst>
      <p:ext uri="{BB962C8B-B14F-4D97-AF65-F5344CB8AC3E}">
        <p14:creationId xmlns:p14="http://schemas.microsoft.com/office/powerpoint/2010/main" val="267067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scriptures are abundantly clear concerning the justification of men before Christ’s death.</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they were not justified separate, and without Christ’s death.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must live by faith in Christ as well if we seek to be justified.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11</a:t>
            </a:fld>
            <a:endParaRPr lang="en-US"/>
          </a:p>
        </p:txBody>
      </p:sp>
    </p:spTree>
    <p:extLst>
      <p:ext uri="{BB962C8B-B14F-4D97-AF65-F5344CB8AC3E}">
        <p14:creationId xmlns:p14="http://schemas.microsoft.com/office/powerpoint/2010/main" val="259954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Some Problems (Part 1)</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No Forgiveness = Not Saved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59:1-2</a:t>
            </a:r>
            <a:r>
              <a:rPr lang="en-US" dirty="0">
                <a:latin typeface="Calibri" panose="020F0502020204030204" pitchFamily="34" charset="0"/>
                <a:ea typeface="Calibri" panose="020F0502020204030204" pitchFamily="34" charset="0"/>
                <a:cs typeface="Times New Roman" panose="02020603050405020304" pitchFamily="18" charset="0"/>
              </a:rPr>
              <a:t> – Sin separates us from God.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Separation from God is spiritual death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the wages of sin is death” (Romans 6:23).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If you die in this state – not being forgiven, thus, spiritually dead – your eternal separation from God is sealed.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telling of the Rich Man and Lazarus.</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besides all this, between us and you there is a great gulf fixed, so that those who want to pass from here to you cannot, nor can those from there pass to us” (Luke 16:26 – Abraham to the rich man.)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This was under the Old Testament</a:t>
            </a:r>
            <a:r>
              <a:rPr lang="en-US" dirty="0">
                <a:latin typeface="Calibri" panose="020F0502020204030204" pitchFamily="34" charset="0"/>
                <a:ea typeface="Calibri" panose="020F0502020204030204" pitchFamily="34" charset="0"/>
                <a:cs typeface="Times New Roman" panose="02020603050405020304" pitchFamily="18" charset="0"/>
              </a:rPr>
              <a:t>, and Lazarus was in a saved state – forgiven.</a:t>
            </a:r>
          </a:p>
          <a:p>
            <a:pPr marL="742950" marR="0" lvl="1" indent="-285750">
              <a:lnSpc>
                <a:spcPct val="107000"/>
              </a:lnSpc>
              <a:spcBef>
                <a:spcPts val="0"/>
              </a:spcBef>
              <a:spcAft>
                <a:spcPts val="0"/>
              </a:spcAft>
              <a:buFont typeface="+mj-lt"/>
              <a:buAutoNum type="alphaLcPeriod"/>
            </a:pPr>
            <a:r>
              <a:rPr lang="en-US" b="1" i="1" u="sng" dirty="0">
                <a:latin typeface="Calibri" panose="020F0502020204030204" pitchFamily="34" charset="0"/>
                <a:ea typeface="Calibri" panose="020F0502020204030204" pitchFamily="34" charset="0"/>
                <a:cs typeface="Times New Roman" panose="02020603050405020304" pitchFamily="18" charset="0"/>
              </a:rPr>
              <a:t>Were those exemplars of faith in Hebrews 11 in this state when they died?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No Death of Jesus = No Remission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9:22</a:t>
            </a:r>
            <a:r>
              <a:rPr lang="en-US" dirty="0">
                <a:latin typeface="Calibri" panose="020F0502020204030204" pitchFamily="34" charset="0"/>
                <a:ea typeface="Calibri" panose="020F0502020204030204" pitchFamily="34" charset="0"/>
                <a:cs typeface="Times New Roman" panose="02020603050405020304" pitchFamily="18" charset="0"/>
              </a:rPr>
              <a:t> – Shedding of blood necessary for remission – pardon, deliverance – from sin.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10:4</a:t>
            </a:r>
            <a:r>
              <a:rPr lang="en-US" dirty="0">
                <a:latin typeface="Calibri" panose="020F0502020204030204" pitchFamily="34" charset="0"/>
                <a:ea typeface="Calibri" panose="020F0502020204030204" pitchFamily="34" charset="0"/>
                <a:cs typeface="Times New Roman" panose="02020603050405020304" pitchFamily="18" charset="0"/>
              </a:rPr>
              <a:t> – The blood of animals is not sufficient for this.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10:5-18</a:t>
            </a:r>
            <a:r>
              <a:rPr lang="en-US" dirty="0">
                <a:latin typeface="Calibri" panose="020F0502020204030204" pitchFamily="34" charset="0"/>
                <a:ea typeface="Calibri" panose="020F0502020204030204" pitchFamily="34" charset="0"/>
                <a:cs typeface="Times New Roman" panose="02020603050405020304" pitchFamily="18" charset="0"/>
              </a:rPr>
              <a:t> – The sacrifice of Christ was the ONLY sacrifice that could solve the problem of sin, and grant remission of said sins.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a:t>
            </a:r>
            <a:r>
              <a:rPr lang="en-US" dirty="0">
                <a:latin typeface="Calibri" panose="020F0502020204030204" pitchFamily="34" charset="0"/>
                <a:ea typeface="Calibri" panose="020F0502020204030204" pitchFamily="34" charset="0"/>
                <a:cs typeface="Times New Roman" panose="02020603050405020304" pitchFamily="18" charset="0"/>
              </a:rPr>
              <a:t> – Sacrifices offered by priests not pointless, but cannot take away sin.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 – Jesus’ death did what their sacrifices could not do.</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However, there were those who lived before Jesus. What about them?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9:15</a:t>
            </a:r>
            <a:r>
              <a:rPr lang="en-US" dirty="0">
                <a:latin typeface="Calibri" panose="020F0502020204030204" pitchFamily="34" charset="0"/>
                <a:ea typeface="Calibri" panose="020F0502020204030204" pitchFamily="34" charset="0"/>
                <a:cs typeface="Times New Roman" panose="02020603050405020304" pitchFamily="18" charset="0"/>
              </a:rPr>
              <a:t> – Jesus’ death was for them as well. (</a:t>
            </a:r>
            <a:r>
              <a:rPr lang="en-US" i="1" dirty="0">
                <a:latin typeface="Calibri" panose="020F0502020204030204" pitchFamily="34" charset="0"/>
                <a:ea typeface="Calibri" panose="020F0502020204030204" pitchFamily="34" charset="0"/>
                <a:cs typeface="Times New Roman" panose="02020603050405020304" pitchFamily="18" charset="0"/>
              </a:rPr>
              <a:t>More will be said concerning this idea later, but let us leave this here shortly and return to it later.</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Justification by Faith</a:t>
            </a:r>
          </a:p>
          <a:p>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3</a:t>
            </a:fld>
            <a:endParaRPr lang="en-US"/>
          </a:p>
        </p:txBody>
      </p:sp>
    </p:spTree>
    <p:extLst>
      <p:ext uri="{BB962C8B-B14F-4D97-AF65-F5344CB8AC3E}">
        <p14:creationId xmlns:p14="http://schemas.microsoft.com/office/powerpoint/2010/main" val="346460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Justification by Faith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Paul Quotes Habakkuk 2:4</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“Behold the proud, his soul is not upright in him; but the just shall live by his faith” (Habakkuk 2:4).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quoted one other time in the New Testament by the Hebrew writer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10:38</a:t>
            </a:r>
            <a:r>
              <a:rPr lang="en-US" dirty="0">
                <a:latin typeface="Calibri" panose="020F0502020204030204" pitchFamily="34" charset="0"/>
                <a:ea typeface="Calibri" panose="020F0502020204030204" pitchFamily="34" charset="0"/>
                <a:cs typeface="Times New Roman" panose="02020603050405020304" pitchFamily="18" charset="0"/>
              </a:rPr>
              <a:t> – we will discuss that shortly).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Paul’s use of the OT verse is </a:t>
            </a:r>
            <a:r>
              <a:rPr lang="en-US" b="1" dirty="0">
                <a:latin typeface="Calibri" panose="020F0502020204030204" pitchFamily="34" charset="0"/>
                <a:ea typeface="Calibri" panose="020F0502020204030204" pitchFamily="34" charset="0"/>
                <a:cs typeface="Times New Roman" panose="02020603050405020304" pitchFamily="18" charset="0"/>
              </a:rPr>
              <a:t>a more extensive application of the verse than that of the Hebrew writer’s use</a:t>
            </a:r>
            <a:r>
              <a:rPr lang="en-US" dirty="0">
                <a:latin typeface="Calibri" panose="020F0502020204030204" pitchFamily="34" charset="0"/>
                <a:ea typeface="Calibri" panose="020F0502020204030204" pitchFamily="34" charset="0"/>
                <a:cs typeface="Times New Roman" panose="02020603050405020304" pitchFamily="18" charset="0"/>
              </a:rPr>
              <a:t>, which keeps the use more simply to the context of Habakkuk. (</a:t>
            </a:r>
            <a:r>
              <a:rPr lang="en-US" i="1" dirty="0">
                <a:latin typeface="Calibri" panose="020F0502020204030204" pitchFamily="34" charset="0"/>
                <a:ea typeface="Calibri" panose="020F0502020204030204" pitchFamily="34" charset="0"/>
                <a:cs typeface="Times New Roman" panose="02020603050405020304" pitchFamily="18" charset="0"/>
              </a:rPr>
              <a:t>NOTE: Paul’s use is not an abuse of the text, it simply delves deeper into the thought and its implications by the context of his arguments.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1:16-17</a:t>
            </a:r>
            <a:r>
              <a:rPr lang="en-US" dirty="0">
                <a:latin typeface="Calibri" panose="020F0502020204030204" pitchFamily="34" charset="0"/>
                <a:ea typeface="Calibri" panose="020F0502020204030204" pitchFamily="34" charset="0"/>
                <a:cs typeface="Times New Roman" panose="02020603050405020304" pitchFamily="18" charset="0"/>
              </a:rPr>
              <a:t> – Faith is the principle of justification (how men are justified), the gospel of Christ being the object of that faith.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1-6)</a:t>
            </a:r>
            <a:r>
              <a:rPr lang="en-US" dirty="0">
                <a:latin typeface="Calibri" panose="020F0502020204030204" pitchFamily="34" charset="0"/>
                <a:ea typeface="Calibri" panose="020F0502020204030204" pitchFamily="34" charset="0"/>
                <a:cs typeface="Times New Roman" panose="02020603050405020304" pitchFamily="18" charset="0"/>
              </a:rPr>
              <a:t> – Paul consecrated by God to the preaching of the gospel.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Gospel – good news.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Good news – of Jesus Christ.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Christ – declared to be the Son of God by His resurrection. </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“power of God to salvation for EVERYONE WHO BELIEVES”</a:t>
            </a:r>
            <a:r>
              <a:rPr lang="en-US" dirty="0">
                <a:latin typeface="Calibri" panose="020F0502020204030204" pitchFamily="34" charset="0"/>
                <a:ea typeface="Calibri" panose="020F0502020204030204" pitchFamily="34" charset="0"/>
                <a:cs typeface="Times New Roman" panose="02020603050405020304" pitchFamily="18" charset="0"/>
              </a:rPr>
              <a:t> – what must they believe? – </a:t>
            </a:r>
            <a:r>
              <a:rPr lang="en-US" b="1" dirty="0">
                <a:latin typeface="Calibri" panose="020F0502020204030204" pitchFamily="34" charset="0"/>
                <a:ea typeface="Calibri" panose="020F0502020204030204" pitchFamily="34" charset="0"/>
                <a:cs typeface="Times New Roman" panose="02020603050405020304" pitchFamily="18" charset="0"/>
              </a:rPr>
              <a:t>The message of the gospel, Jesus Christ is the Son of God who died for the sins of mankind.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3:10-12</a:t>
            </a:r>
            <a:r>
              <a:rPr lang="en-US" dirty="0">
                <a:latin typeface="Calibri" panose="020F0502020204030204" pitchFamily="34" charset="0"/>
                <a:ea typeface="Calibri" panose="020F0502020204030204" pitchFamily="34" charset="0"/>
                <a:cs typeface="Times New Roman" panose="02020603050405020304" pitchFamily="18" charset="0"/>
              </a:rPr>
              <a:t> – Justification/salvation is not found in the Law of Moses, rather, the principle of justification is faith. (Also dealt with extensively by Paul in Romans.)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Three arguments (all similar) that justification is not according to the Old Law: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10)</a:t>
            </a:r>
            <a:r>
              <a:rPr lang="en-US" dirty="0">
                <a:latin typeface="Calibri" panose="020F0502020204030204" pitchFamily="34" charset="0"/>
                <a:ea typeface="Calibri" panose="020F0502020204030204" pitchFamily="34" charset="0"/>
                <a:cs typeface="Times New Roman" panose="02020603050405020304" pitchFamily="18" charset="0"/>
              </a:rPr>
              <a:t> – Everyone under the law is cursed, for all have broken the law.</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a:t>
            </a:r>
            <a:r>
              <a:rPr lang="en-US" dirty="0">
                <a:latin typeface="Calibri" panose="020F0502020204030204" pitchFamily="34" charset="0"/>
                <a:ea typeface="Calibri" panose="020F0502020204030204" pitchFamily="34" charset="0"/>
                <a:cs typeface="Times New Roman" panose="02020603050405020304" pitchFamily="18" charset="0"/>
              </a:rPr>
              <a:t> – The scripture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Habakkuk 2:4</a:t>
            </a:r>
            <a:r>
              <a:rPr lang="en-US" dirty="0">
                <a:latin typeface="Calibri" panose="020F0502020204030204" pitchFamily="34" charset="0"/>
                <a:ea typeface="Calibri" panose="020F0502020204030204" pitchFamily="34" charset="0"/>
                <a:cs typeface="Times New Roman" panose="02020603050405020304" pitchFamily="18" charset="0"/>
              </a:rPr>
              <a:t>, among many others) teaches that justification is by faith.</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Just – Men become just by faith.</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Live – spiritually – spiritual life.</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Through faith justification is reached, which is the state of spiritual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Faith in what, or who?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13-14)</a:t>
            </a:r>
            <a:r>
              <a:rPr lang="en-US" dirty="0">
                <a:latin typeface="Calibri" panose="020F0502020204030204" pitchFamily="34" charset="0"/>
                <a:ea typeface="Calibri" panose="020F0502020204030204" pitchFamily="34" charset="0"/>
                <a:cs typeface="Times New Roman" panose="02020603050405020304" pitchFamily="18" charset="0"/>
              </a:rPr>
              <a:t> – Jesus and His sacrifice.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 – The only way to achieve justification under the Old Law is to keep it perfectly.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Paul’s use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Habakkuk 2:4</a:t>
            </a:r>
            <a:r>
              <a:rPr lang="en-US" b="1" dirty="0">
                <a:latin typeface="Calibri" panose="020F0502020204030204" pitchFamily="34" charset="0"/>
                <a:ea typeface="Calibri" panose="020F0502020204030204" pitchFamily="34" charset="0"/>
                <a:cs typeface="Times New Roman" panose="02020603050405020304" pitchFamily="18" charset="0"/>
              </a:rPr>
              <a:t> = FAITH is the key to justification, thus, spiritual life. (God’s intention from the beginning.)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We understand this is the theme of the New Testament.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This was even true before the New Testament – which was Paul’s point in Romans and Galatians.</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Context of Habakkuk 2:4</a:t>
            </a:r>
          </a:p>
          <a:p>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4</a:t>
            </a:fld>
            <a:endParaRPr lang="en-US"/>
          </a:p>
        </p:txBody>
      </p:sp>
    </p:spTree>
    <p:extLst>
      <p:ext uri="{BB962C8B-B14F-4D97-AF65-F5344CB8AC3E}">
        <p14:creationId xmlns:p14="http://schemas.microsoft.com/office/powerpoint/2010/main" val="371660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Context of Habakkuk 2:4</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Habakkuk</a:t>
            </a:r>
            <a:r>
              <a:rPr lang="en-US" dirty="0">
                <a:latin typeface="Calibri" panose="020F0502020204030204" pitchFamily="34" charset="0"/>
                <a:ea typeface="Calibri" panose="020F0502020204030204" pitchFamily="34" charset="0"/>
                <a:cs typeface="Times New Roman" panose="02020603050405020304" pitchFamily="18" charset="0"/>
              </a:rPr>
              <a:t> – a discussion between the prophet Habakkuk and God concerning God’s use of the more wicked Chaldeans’ as a means of disciplining the lesser, yet still wicked, nation of Judah.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(1:1-4)</a:t>
            </a:r>
            <a:r>
              <a:rPr lang="en-US" dirty="0">
                <a:latin typeface="Calibri" panose="020F0502020204030204" pitchFamily="34" charset="0"/>
                <a:ea typeface="Calibri" panose="020F0502020204030204" pitchFamily="34" charset="0"/>
                <a:cs typeface="Times New Roman" panose="02020603050405020304" pitchFamily="18" charset="0"/>
              </a:rPr>
              <a:t> – Wickedness in Judah and Habakkuk’s erroneous view that God is indifferent about it. (</a:t>
            </a:r>
            <a:r>
              <a:rPr lang="en-US" i="1" dirty="0">
                <a:latin typeface="Calibri" panose="020F0502020204030204" pitchFamily="34" charset="0"/>
                <a:ea typeface="Calibri" panose="020F0502020204030204" pitchFamily="34" charset="0"/>
                <a:cs typeface="Times New Roman" panose="02020603050405020304" pitchFamily="18" charset="0"/>
              </a:rPr>
              <a:t>NOTE: there is not justice. The righteous are suffering at the hands of those who are wicked.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(1:5-6)</a:t>
            </a:r>
            <a:r>
              <a:rPr lang="en-US" dirty="0">
                <a:latin typeface="Calibri" panose="020F0502020204030204" pitchFamily="34" charset="0"/>
                <a:ea typeface="Calibri" panose="020F0502020204030204" pitchFamily="34" charset="0"/>
                <a:cs typeface="Times New Roman" panose="02020603050405020304" pitchFamily="18" charset="0"/>
              </a:rPr>
              <a:t> – God is not ignoring the injustice, but intends to discipline Judah by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“raising up the Chaldeans.”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(1:12-13)</a:t>
            </a:r>
            <a:r>
              <a:rPr lang="en-US" dirty="0">
                <a:latin typeface="Calibri" panose="020F0502020204030204" pitchFamily="34" charset="0"/>
                <a:ea typeface="Calibri" panose="020F0502020204030204" pitchFamily="34" charset="0"/>
                <a:cs typeface="Times New Roman" panose="02020603050405020304" pitchFamily="18" charset="0"/>
              </a:rPr>
              <a:t> – Habakkuk’s tone changes in recognition that God is not ignoring the wicked, but will punish them. </a:t>
            </a:r>
            <a:r>
              <a:rPr lang="en-US" b="1" dirty="0">
                <a:latin typeface="Calibri" panose="020F0502020204030204" pitchFamily="34" charset="0"/>
                <a:ea typeface="Calibri" panose="020F0502020204030204" pitchFamily="34" charset="0"/>
                <a:cs typeface="Times New Roman" panose="02020603050405020304" pitchFamily="18" charset="0"/>
              </a:rPr>
              <a:t>However, he questions God’s use of the Chaldeans to carry out this discipline.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13)</a:t>
            </a:r>
            <a:r>
              <a:rPr lang="en-US" dirty="0">
                <a:latin typeface="Calibri" panose="020F0502020204030204" pitchFamily="34" charset="0"/>
                <a:ea typeface="Calibri" panose="020F0502020204030204" pitchFamily="34" charset="0"/>
                <a:cs typeface="Times New Roman" panose="02020603050405020304" pitchFamily="18" charset="0"/>
              </a:rPr>
              <a:t> – Even when God says He will punish wickedness by using the Chaldeans, Habakkuk is not satisfied.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Chaldeans are MORE WICKED than those in Judah – HOW COULD GOD USE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(2:1-4)</a:t>
            </a:r>
            <a:r>
              <a:rPr lang="en-US" dirty="0">
                <a:latin typeface="Calibri" panose="020F0502020204030204" pitchFamily="34" charset="0"/>
                <a:ea typeface="Calibri" panose="020F0502020204030204" pitchFamily="34" charset="0"/>
                <a:cs typeface="Times New Roman" panose="02020603050405020304" pitchFamily="18" charset="0"/>
              </a:rPr>
              <a:t> – Habakkuk waits for God’s reply concerning his objection to God using those more wicked to discipline the less wicked Israelites.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2-3)</a:t>
            </a:r>
            <a:r>
              <a:rPr lang="en-US" dirty="0">
                <a:latin typeface="Calibri" panose="020F0502020204030204" pitchFamily="34" charset="0"/>
                <a:ea typeface="Calibri" panose="020F0502020204030204" pitchFamily="34" charset="0"/>
                <a:cs typeface="Times New Roman" panose="02020603050405020304" pitchFamily="18" charset="0"/>
              </a:rPr>
              <a:t> – God commands Habakkuk to write the vision (His explanation) down, and that it will come quickly.</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4a)</a:t>
            </a:r>
            <a:r>
              <a:rPr lang="en-US" dirty="0">
                <a:latin typeface="Calibri" panose="020F0502020204030204" pitchFamily="34" charset="0"/>
                <a:ea typeface="Calibri" panose="020F0502020204030204" pitchFamily="34" charset="0"/>
                <a:cs typeface="Times New Roman" panose="02020603050405020304" pitchFamily="18" charset="0"/>
              </a:rPr>
              <a:t> – God will use the wicked and proud Chaldean ruler to discipline the wicked in Judah. </a:t>
            </a:r>
            <a:r>
              <a:rPr lang="en-US" b="1" dirty="0">
                <a:latin typeface="Calibri" panose="020F0502020204030204" pitchFamily="34" charset="0"/>
                <a:ea typeface="Calibri" panose="020F0502020204030204" pitchFamily="34" charset="0"/>
                <a:cs typeface="Times New Roman" panose="02020603050405020304" pitchFamily="18" charset="0"/>
              </a:rPr>
              <a:t>(Also, God recognizes he is evil and arrogant, and will bring judgment upon him for it, and for his severe treatment of God’s people.)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4b)</a:t>
            </a:r>
            <a:r>
              <a:rPr lang="en-US" dirty="0">
                <a:latin typeface="Calibri" panose="020F0502020204030204" pitchFamily="34" charset="0"/>
                <a:ea typeface="Calibri" panose="020F0502020204030204" pitchFamily="34" charset="0"/>
                <a:cs typeface="Times New Roman" panose="02020603050405020304" pitchFamily="18" charset="0"/>
              </a:rPr>
              <a:t> – Those who are righteous/just in Judah WILL SUFFER ALONG WITH THE WICKED in their punishment, but they must CONTINUE TO TRUST IN GOD.</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Faith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emûna</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or (shortened) </a:t>
            </a:r>
            <a:r>
              <a:rPr lang="en-US" dirty="0" err="1">
                <a:latin typeface="Calibri" panose="020F0502020204030204" pitchFamily="34" charset="0"/>
                <a:ea typeface="Calibri" panose="020F0502020204030204" pitchFamily="34" charset="0"/>
                <a:cs typeface="Times New Roman" panose="02020603050405020304" pitchFamily="18" charset="0"/>
              </a:rPr>
              <a:t>אֱמֻנָה</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emunah</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em-oo-naw</a:t>
            </a:r>
            <a:r>
              <a:rPr lang="en-US" dirty="0">
                <a:latin typeface="Calibri" panose="020F0502020204030204" pitchFamily="34" charset="0"/>
                <a:ea typeface="Calibri" panose="020F0502020204030204" pitchFamily="34" charset="0"/>
                <a:cs typeface="Times New Roman" panose="02020603050405020304" pitchFamily="18" charset="0"/>
              </a:rPr>
              <a:t>«’ feminine of 529; literally firmness; figuratively security; morally fidelity.</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More than simply belief, but TRUST IN GOD to the extent of UNWAVERING OBEDIENCE – moral fidelity.</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the law is powerless, and justice never goes forth” (1:4</a:t>
            </a:r>
            <a:r>
              <a:rPr lang="en-US" dirty="0">
                <a:latin typeface="Calibri" panose="020F0502020204030204" pitchFamily="34" charset="0"/>
                <a:ea typeface="Calibri" panose="020F0502020204030204" pitchFamily="34" charset="0"/>
                <a:cs typeface="Times New Roman" panose="02020603050405020304" pitchFamily="18" charset="0"/>
              </a:rPr>
              <a:t> – concerning the wicked in Judah) – BUT THE JUST/FAITHFUL MUST CONTINUE TO SUBMIT TO THE LAW IN THEIR TRUST IN GOD.</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Even when man does not understand what God says, does, and requires he must TRUST IN HIM, or, live by faith.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(3:16-19)</a:t>
            </a:r>
            <a:r>
              <a:rPr lang="en-US" dirty="0">
                <a:latin typeface="Calibri" panose="020F0502020204030204" pitchFamily="34" charset="0"/>
                <a:ea typeface="Calibri" panose="020F0502020204030204" pitchFamily="34" charset="0"/>
                <a:cs typeface="Times New Roman" panose="02020603050405020304" pitchFamily="18" charset="0"/>
              </a:rPr>
              <a:t> – The end of Habakkuk’s final response in the form of a psalm (all of chapter 3) shows the proper response to God’s use of the wicked Chaldeans to discipline Judah.</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a:t>
            </a:r>
            <a:r>
              <a:rPr lang="en-US" dirty="0">
                <a:latin typeface="Calibri" panose="020F0502020204030204" pitchFamily="34" charset="0"/>
                <a:ea typeface="Calibri" panose="020F0502020204030204" pitchFamily="34" charset="0"/>
                <a:cs typeface="Times New Roman" panose="02020603050405020304" pitchFamily="18" charset="0"/>
              </a:rPr>
              <a:t> – God’s will made Habakkuk tremble – it is terrifying!</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17-10)</a:t>
            </a:r>
            <a:r>
              <a:rPr lang="en-US" dirty="0">
                <a:latin typeface="Calibri" panose="020F0502020204030204" pitchFamily="34" charset="0"/>
                <a:ea typeface="Calibri" panose="020F0502020204030204" pitchFamily="34" charset="0"/>
                <a:cs typeface="Times New Roman" panose="02020603050405020304" pitchFamily="18" charset="0"/>
              </a:rPr>
              <a:t> – However, no matter how bad it gets, Habakkuk will TRUST, HAVE FAITH IN, GOD who is his strength.</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Habakkuk 2:4’s meaning in context – The just people of God must have unwavering faith in God even when they do not fully understand His ways and will at the time.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means continue in obedience to God – which shows our trust in Him.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Also, as Paul used this verse, this is what God requires for us to be justified in His sight. (If Habakkuk stopped trusting in God, thus stopped obeying God, he would no longer be justified before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Hebrew Writer Quotes Habakkuk 2:4</a:t>
            </a:r>
          </a:p>
          <a:p>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5</a:t>
            </a:fld>
            <a:endParaRPr lang="en-US"/>
          </a:p>
        </p:txBody>
      </p:sp>
    </p:spTree>
    <p:extLst>
      <p:ext uri="{BB962C8B-B14F-4D97-AF65-F5344CB8AC3E}">
        <p14:creationId xmlns:p14="http://schemas.microsoft.com/office/powerpoint/2010/main" val="201355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Hebrew Writer Quotes Habakkuk 2:4</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10:32-35</a:t>
            </a:r>
            <a:r>
              <a:rPr lang="en-US" dirty="0">
                <a:latin typeface="Calibri" panose="020F0502020204030204" pitchFamily="34" charset="0"/>
                <a:ea typeface="Calibri" panose="020F0502020204030204" pitchFamily="34" charset="0"/>
                <a:cs typeface="Times New Roman" panose="02020603050405020304" pitchFamily="18" charset="0"/>
              </a:rPr>
              <a:t> – Context of suffering. The Hebrew Christians were being persecuted, and they were leaving their faith in Christ. (</a:t>
            </a:r>
            <a:r>
              <a:rPr lang="en-US" b="1" dirty="0">
                <a:latin typeface="Calibri" panose="020F0502020204030204" pitchFamily="34" charset="0"/>
                <a:ea typeface="Calibri" panose="020F0502020204030204" pitchFamily="34" charset="0"/>
                <a:cs typeface="Times New Roman" panose="02020603050405020304" pitchFamily="18" charset="0"/>
              </a:rPr>
              <a:t>Remember you endured before, so endure now!</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36-39)</a:t>
            </a:r>
            <a:r>
              <a:rPr lang="en-US" dirty="0">
                <a:latin typeface="Calibri" panose="020F0502020204030204" pitchFamily="34" charset="0"/>
                <a:ea typeface="Calibri" panose="020F0502020204030204" pitchFamily="34" charset="0"/>
                <a:cs typeface="Times New Roman" panose="02020603050405020304" pitchFamily="18" charset="0"/>
              </a:rPr>
              <a:t> – Even in the midst of suffering, what God requires of His people,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just,”</a:t>
            </a:r>
            <a:r>
              <a:rPr lang="en-US" dirty="0">
                <a:latin typeface="Calibri" panose="020F0502020204030204" pitchFamily="34" charset="0"/>
                <a:ea typeface="Calibri" panose="020F0502020204030204" pitchFamily="34" charset="0"/>
                <a:cs typeface="Times New Roman" panose="02020603050405020304" pitchFamily="18" charset="0"/>
              </a:rPr>
              <a:t> is that they live by faith!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is in the same way as it is used in Habakkuk</a:t>
            </a:r>
            <a:r>
              <a:rPr lang="en-US" dirty="0">
                <a:latin typeface="Calibri" panose="020F0502020204030204" pitchFamily="34" charset="0"/>
                <a:ea typeface="Calibri" panose="020F0502020204030204" pitchFamily="34" charset="0"/>
                <a:cs typeface="Times New Roman" panose="02020603050405020304" pitchFamily="18" charset="0"/>
              </a:rPr>
              <a:t> – unwavering obedient faith to God even in times of hardship, which may not be fully understood.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SEE chapter 12</a:t>
            </a:r>
            <a:r>
              <a:rPr lang="en-US" dirty="0">
                <a:latin typeface="Calibri" panose="020F0502020204030204" pitchFamily="34" charset="0"/>
                <a:ea typeface="Calibri" panose="020F0502020204030204" pitchFamily="34" charset="0"/>
                <a:cs typeface="Times New Roman" panose="02020603050405020304" pitchFamily="18" charset="0"/>
              </a:rPr>
              <a:t> – discipline is for your good, they did not comprehend this at the time.)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37-38)</a:t>
            </a:r>
            <a:r>
              <a:rPr lang="en-US" dirty="0">
                <a:latin typeface="Calibri" panose="020F0502020204030204" pitchFamily="34" charset="0"/>
                <a:ea typeface="Calibri" panose="020F0502020204030204" pitchFamily="34" charset="0"/>
                <a:cs typeface="Times New Roman" panose="02020603050405020304" pitchFamily="18" charset="0"/>
              </a:rPr>
              <a:t> – Quotation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Habakkuk 2:3-4.</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Concerned the coming of God’s judgment against the wicked, and the vindication of His faithful people, </a:t>
            </a:r>
            <a:r>
              <a:rPr lang="en-US" b="1" i="1" dirty="0">
                <a:latin typeface="Calibri" panose="020F0502020204030204" pitchFamily="34" charset="0"/>
                <a:ea typeface="Calibri" panose="020F0502020204030204" pitchFamily="34" charset="0"/>
                <a:cs typeface="Times New Roman" panose="02020603050405020304" pitchFamily="18" charset="0"/>
              </a:rPr>
              <a:t>but in Hebrews the coming of God in final judgment, thus, reward as well</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illustrated, and the Hebrew writer exhorts his readers, by alluding to men of faith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chapter 11</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of which are men who lived well before the coming of Christ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u="sng" dirty="0">
                <a:latin typeface="Calibri" panose="020F0502020204030204" pitchFamily="34" charset="0"/>
                <a:ea typeface="Calibri" panose="020F0502020204030204" pitchFamily="34" charset="0"/>
                <a:cs typeface="Times New Roman" panose="02020603050405020304" pitchFamily="18" charset="0"/>
              </a:rPr>
              <a:t>Note first, that these men are counted as righteous by God because of the faith they had </a:t>
            </a:r>
            <a:r>
              <a:rPr lang="en-US" dirty="0">
                <a:latin typeface="Calibri" panose="020F0502020204030204" pitchFamily="34" charset="0"/>
                <a:ea typeface="Calibri" panose="020F0502020204030204" pitchFamily="34" charset="0"/>
                <a:cs typeface="Times New Roman" panose="02020603050405020304" pitchFamily="18" charset="0"/>
              </a:rPr>
              <a:t>(this is how Paul used Habakkuk 2:4 – faith is the principle to being counted as righteous):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By faith Abel…obtained witness that he was righteous” (v. 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“By faith Enoch…had this testimony that he pleased God” (v. 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“By faith Noah…became heir of the righteousness which is according to faith” (v. 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all these, [have] obtained a good testimony through faith” (v. 39).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To be counted as righteous before God is to be forgiven of sins.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These all were in this state before Christ’s death</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a:t>
            </a:r>
            <a:r>
              <a:rPr lang="en-US" dirty="0">
                <a:latin typeface="Calibri" panose="020F0502020204030204" pitchFamily="34" charset="0"/>
                <a:ea typeface="Calibri" panose="020F0502020204030204" pitchFamily="34" charset="0"/>
                <a:cs typeface="Times New Roman" panose="02020603050405020304" pitchFamily="18" charset="0"/>
              </a:rPr>
              <a:t> – Their faith was in things not yet attained, that could not be seen with their physical sight.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Some of these things of which faith was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“substance”</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“evidence”</a:t>
            </a:r>
            <a:r>
              <a:rPr lang="en-US" dirty="0">
                <a:latin typeface="Calibri" panose="020F0502020204030204" pitchFamily="34" charset="0"/>
                <a:ea typeface="Calibri" panose="020F0502020204030204" pitchFamily="34" charset="0"/>
                <a:cs typeface="Times New Roman" panose="02020603050405020304" pitchFamily="18" charset="0"/>
              </a:rPr>
              <a:t> were lesser things they would see in their lifetime.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Example: Noah with the flood.</a:t>
            </a:r>
            <a:r>
              <a:rPr lang="en-US" dirty="0">
                <a:latin typeface="Calibri" panose="020F0502020204030204" pitchFamily="34" charset="0"/>
                <a:ea typeface="Calibri" panose="020F0502020204030204" pitchFamily="34" charset="0"/>
                <a:cs typeface="Times New Roman" panose="02020603050405020304" pitchFamily="18" charset="0"/>
              </a:rPr>
              <a:t> His faith was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“evidence”</a:t>
            </a:r>
            <a:r>
              <a:rPr lang="en-US" dirty="0">
                <a:latin typeface="Calibri" panose="020F0502020204030204" pitchFamily="34" charset="0"/>
                <a:ea typeface="Calibri" panose="020F0502020204030204" pitchFamily="34" charset="0"/>
                <a:cs typeface="Times New Roman" panose="02020603050405020304" pitchFamily="18" charset="0"/>
              </a:rPr>
              <a:t> of the flood, and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“substance”</a:t>
            </a:r>
            <a:r>
              <a:rPr lang="en-US" dirty="0">
                <a:latin typeface="Calibri" panose="020F0502020204030204" pitchFamily="34" charset="0"/>
                <a:ea typeface="Calibri" panose="020F0502020204030204" pitchFamily="34" charset="0"/>
                <a:cs typeface="Times New Roman" panose="02020603050405020304" pitchFamily="18" charset="0"/>
              </a:rPr>
              <a:t> of God’s deliverance.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there is always with the people of God the BIGGER PICTURE (Their faith in God always concerned something greater)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6b)</a:t>
            </a:r>
            <a:r>
              <a:rPr lang="en-US" dirty="0">
                <a:latin typeface="Calibri" panose="020F0502020204030204" pitchFamily="34" charset="0"/>
                <a:ea typeface="Calibri" panose="020F0502020204030204" pitchFamily="34" charset="0"/>
                <a:cs typeface="Times New Roman" panose="02020603050405020304" pitchFamily="18" charset="0"/>
              </a:rPr>
              <a:t> – The faith is in God’s rewarding of the faithful – </a:t>
            </a:r>
            <a:r>
              <a:rPr lang="en-US" b="1" i="1" dirty="0">
                <a:latin typeface="Calibri" panose="020F0502020204030204" pitchFamily="34" charset="0"/>
                <a:ea typeface="Calibri" panose="020F0502020204030204" pitchFamily="34" charset="0"/>
                <a:cs typeface="Times New Roman" panose="02020603050405020304" pitchFamily="18" charset="0"/>
              </a:rPr>
              <a:t>Ultimately the GREAT spiritual reward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Consider Abraham: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10)</a:t>
            </a:r>
            <a:r>
              <a:rPr lang="en-US" dirty="0">
                <a:latin typeface="Calibri" panose="020F0502020204030204" pitchFamily="34" charset="0"/>
                <a:ea typeface="Calibri" panose="020F0502020204030204" pitchFamily="34" charset="0"/>
                <a:cs typeface="Times New Roman" panose="02020603050405020304" pitchFamily="18" charset="0"/>
              </a:rPr>
              <a:t> – Obeyed God when called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 out,”</a:t>
            </a:r>
            <a:r>
              <a:rPr lang="en-US" dirty="0">
                <a:latin typeface="Calibri" panose="020F0502020204030204" pitchFamily="34" charset="0"/>
                <a:ea typeface="Calibri" panose="020F0502020204030204" pitchFamily="34" charset="0"/>
                <a:cs typeface="Times New Roman" panose="02020603050405020304" pitchFamily="18" charset="0"/>
              </a:rPr>
              <a:t> because he had faith in a spiritual city.</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a:t>
            </a:r>
            <a:r>
              <a:rPr lang="en-US" dirty="0">
                <a:latin typeface="Calibri" panose="020F0502020204030204" pitchFamily="34" charset="0"/>
                <a:ea typeface="Calibri" panose="020F0502020204030204" pitchFamily="34" charset="0"/>
                <a:cs typeface="Times New Roman" panose="02020603050405020304" pitchFamily="18" charset="0"/>
              </a:rPr>
              <a:t> – They desire a heavenly country.</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is talking about SALVATION WITH GOD IN HEAVEN FOR ETERNITY.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being contingent on a particular promise of God, also in which Abraham placed his faith: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17-19)</a:t>
            </a:r>
            <a:r>
              <a:rPr lang="en-US" dirty="0">
                <a:latin typeface="Calibri" panose="020F0502020204030204" pitchFamily="34" charset="0"/>
                <a:ea typeface="Calibri" panose="020F0502020204030204" pitchFamily="34" charset="0"/>
                <a:cs typeface="Times New Roman" panose="02020603050405020304" pitchFamily="18" charset="0"/>
              </a:rPr>
              <a:t> – God commanded Abraham to sacrifice Isaac – his only son.</a:t>
            </a:r>
          </a:p>
          <a:p>
            <a:pPr marL="2057400" marR="0" lvl="4" indent="-22860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The difficulty of the test reaches beyond the already extreme expectation to sacrifice HIS ONLY CHILD by Sarah.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18)</a:t>
            </a:r>
            <a:r>
              <a:rPr lang="en-US" dirty="0">
                <a:latin typeface="Calibri" panose="020F0502020204030204" pitchFamily="34" charset="0"/>
                <a:ea typeface="Calibri" panose="020F0502020204030204" pitchFamily="34" charset="0"/>
                <a:cs typeface="Times New Roman" panose="02020603050405020304" pitchFamily="18" charset="0"/>
              </a:rPr>
              <a:t> – It is in Isaac that Abraham’s seed shall be called.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Genesis 21:12</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After Sarah told him to cast out Hagar and Ishmael, he was displeased, but God assured him it was through Isaac, not Ishmael</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9:5-9 (v. 5</a:t>
            </a:r>
            <a:r>
              <a:rPr lang="en-US" dirty="0">
                <a:latin typeface="Calibri" panose="020F0502020204030204" pitchFamily="34" charset="0"/>
                <a:ea typeface="Calibri" panose="020F0502020204030204" pitchFamily="34" charset="0"/>
                <a:cs typeface="Times New Roman" panose="02020603050405020304" pitchFamily="18" charset="0"/>
              </a:rPr>
              <a:t> concerning physical Israel) – </a:t>
            </a:r>
            <a:r>
              <a:rPr lang="en-US" b="1" dirty="0">
                <a:latin typeface="Calibri" panose="020F0502020204030204" pitchFamily="34" charset="0"/>
                <a:ea typeface="Calibri" panose="020F0502020204030204" pitchFamily="34" charset="0"/>
                <a:cs typeface="Times New Roman" panose="02020603050405020304" pitchFamily="18" charset="0"/>
              </a:rPr>
              <a:t>Paul quotes this in Romans to indicate the spiritual seed THROUGH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POINT: Abraham’s faith concerned God’s ability to raise Isaac up, not simply to give him his physical nation, </a:t>
            </a:r>
            <a:r>
              <a:rPr lang="en-US" b="1" u="sng" dirty="0">
                <a:latin typeface="Calibri" panose="020F0502020204030204" pitchFamily="34" charset="0"/>
                <a:ea typeface="Calibri" panose="020F0502020204030204" pitchFamily="34" charset="0"/>
                <a:cs typeface="Times New Roman" panose="02020603050405020304" pitchFamily="18" charset="0"/>
              </a:rPr>
              <a:t>but THAT THE CHRIST WOULD STILL COME THROUGH HIS SEED</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Ultimately, Abraham’s, and all the others’ faith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was in the ultimate provision of THE REDEEMER, THE MESSIAH, by God for their salvation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 HOWEVER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39-40</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“obtained a good testimony through faith”</a:t>
            </a:r>
            <a:r>
              <a:rPr lang="en-US" dirty="0">
                <a:latin typeface="Calibri" panose="020F0502020204030204" pitchFamily="34" charset="0"/>
                <a:ea typeface="Calibri" panose="020F0502020204030204" pitchFamily="34" charset="0"/>
                <a:cs typeface="Times New Roman" panose="02020603050405020304" pitchFamily="18" charset="0"/>
              </a:rPr>
              <a:t> – were counted as righteous – forgiven of sins – ultimately on account of their faith in the promises of God concerning REDEMPTION.</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39b-40)</a:t>
            </a:r>
            <a:r>
              <a:rPr lang="en-US" dirty="0">
                <a:latin typeface="Calibri" panose="020F0502020204030204" pitchFamily="34" charset="0"/>
                <a:ea typeface="Calibri" panose="020F0502020204030204" pitchFamily="34" charset="0"/>
                <a:cs typeface="Times New Roman" panose="02020603050405020304" pitchFamily="18" charset="0"/>
              </a:rPr>
              <a:t> – However, their </a:t>
            </a:r>
            <a:r>
              <a:rPr lang="en-US" b="1" i="1" u="sng" dirty="0">
                <a:latin typeface="Calibri" panose="020F0502020204030204" pitchFamily="34" charset="0"/>
                <a:ea typeface="Calibri" panose="020F0502020204030204" pitchFamily="34" charset="0"/>
                <a:cs typeface="Times New Roman" panose="02020603050405020304" pitchFamily="18" charset="0"/>
              </a:rPr>
              <a:t>completion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(“perfect”)</a:t>
            </a:r>
            <a:r>
              <a:rPr lang="en-US" dirty="0">
                <a:latin typeface="Calibri" panose="020F0502020204030204" pitchFamily="34" charset="0"/>
                <a:ea typeface="Calibri" panose="020F0502020204030204" pitchFamily="34" charset="0"/>
                <a:cs typeface="Times New Roman" panose="02020603050405020304" pitchFamily="18" charset="0"/>
              </a:rPr>
              <a:t> in matters of  their REDEMPTION is not apart from </a:t>
            </a:r>
            <a:r>
              <a:rPr lang="en-US" b="1" dirty="0">
                <a:latin typeface="Calibri" panose="020F0502020204030204" pitchFamily="34" charset="0"/>
                <a:ea typeface="Calibri" panose="020F0502020204030204" pitchFamily="34" charset="0"/>
                <a:cs typeface="Times New Roman" panose="02020603050405020304" pitchFamily="18" charset="0"/>
              </a:rPr>
              <a:t>ours (those under the NT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They </a:t>
            </a:r>
            <a:r>
              <a:rPr lang="en-US" b="1" i="1" u="sng" dirty="0">
                <a:latin typeface="Calibri" panose="020F0502020204030204" pitchFamily="34" charset="0"/>
                <a:ea typeface="Calibri" panose="020F0502020204030204" pitchFamily="34" charset="0"/>
                <a:cs typeface="Times New Roman" panose="02020603050405020304" pitchFamily="18" charset="0"/>
              </a:rPr>
              <a:t>could not be saved by different means</a:t>
            </a:r>
            <a:r>
              <a:rPr lang="en-US" b="1" dirty="0">
                <a:latin typeface="Calibri" panose="020F0502020204030204" pitchFamily="34" charset="0"/>
                <a:ea typeface="Calibri" panose="020F0502020204030204" pitchFamily="34" charset="0"/>
                <a:cs typeface="Times New Roman" panose="02020603050405020304" pitchFamily="18" charset="0"/>
              </a:rPr>
              <a:t> than we are saved.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9:15</a:t>
            </a:r>
            <a:r>
              <a:rPr lang="en-US" dirty="0">
                <a:latin typeface="Calibri" panose="020F0502020204030204" pitchFamily="34" charset="0"/>
                <a:ea typeface="Calibri" panose="020F0502020204030204" pitchFamily="34" charset="0"/>
                <a:cs typeface="Times New Roman" panose="02020603050405020304" pitchFamily="18" charset="0"/>
              </a:rPr>
              <a:t> – Christ’s death was necessary for them as well!</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They were forgiven, or counted as just/righteous by God, </a:t>
            </a:r>
            <a:r>
              <a:rPr lang="en-US" b="1" dirty="0">
                <a:latin typeface="Calibri" panose="020F0502020204030204" pitchFamily="34" charset="0"/>
                <a:ea typeface="Calibri" panose="020F0502020204030204" pitchFamily="34" charset="0"/>
                <a:cs typeface="Times New Roman" panose="02020603050405020304" pitchFamily="18" charset="0"/>
              </a:rPr>
              <a:t>for their faith IN THE FRUITION OF THIS NECESSARY PROMISE.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His death brought in the NT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“Mediator of the new covenant.”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Yet, His death was for those under the OT.</a:t>
            </a:r>
          </a:p>
          <a:p>
            <a:pPr marL="2514600" marR="0" lvl="5"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Thus,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THEY SHOULD NOT BE MADE PERFECT APART FROM US” (11:40).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God put righteousness to the account of men on account of the faith they had in the REDEMPTIVE PROMISES CONCERNING THE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However, how could God be just in forgiving them, thus counting them righteous, before Jesus’ sacrifice occurred?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 is Just and the Justifier (PART 2)</a:t>
            </a:r>
          </a:p>
          <a:p>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6</a:t>
            </a:fld>
            <a:endParaRPr lang="en-US"/>
          </a:p>
        </p:txBody>
      </p:sp>
    </p:spTree>
    <p:extLst>
      <p:ext uri="{BB962C8B-B14F-4D97-AF65-F5344CB8AC3E}">
        <p14:creationId xmlns:p14="http://schemas.microsoft.com/office/powerpoint/2010/main" val="235415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 is Just and the Justifier (PART 2)</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Justified Through Faith in Jesus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3:21-25a, 26 (Get to v. 25b later)</a:t>
            </a:r>
            <a:r>
              <a:rPr lang="en-US" dirty="0">
                <a:latin typeface="Calibri" panose="020F0502020204030204" pitchFamily="34" charset="0"/>
                <a:ea typeface="Calibri" panose="020F0502020204030204" pitchFamily="34" charset="0"/>
                <a:cs typeface="Times New Roman" panose="02020603050405020304" pitchFamily="18" charset="0"/>
              </a:rPr>
              <a:t> – God justifies those who have faith in Jesus.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21-22a)</a:t>
            </a:r>
            <a:r>
              <a:rPr lang="en-US" dirty="0">
                <a:latin typeface="Calibri" panose="020F0502020204030204" pitchFamily="34" charset="0"/>
                <a:ea typeface="Calibri" panose="020F0502020204030204" pitchFamily="34" charset="0"/>
                <a:cs typeface="Times New Roman" panose="02020603050405020304" pitchFamily="18" charset="0"/>
              </a:rPr>
              <a:t> – God’s plan of justification through faith in Jesus was something the Law and Prophets attested to.</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Law </a:t>
            </a:r>
            <a:r>
              <a:rPr lang="en-US" dirty="0">
                <a:latin typeface="Calibri" panose="020F0502020204030204" pitchFamily="34" charset="0"/>
                <a:ea typeface="Calibri" panose="020F0502020204030204" pitchFamily="34" charset="0"/>
                <a:cs typeface="Times New Roman" panose="02020603050405020304" pitchFamily="18" charset="0"/>
              </a:rPr>
              <a:t>– Used types and shadows of better things to come.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Prophets</a:t>
            </a:r>
            <a:r>
              <a:rPr lang="en-US" dirty="0">
                <a:latin typeface="Calibri" panose="020F0502020204030204" pitchFamily="34" charset="0"/>
                <a:ea typeface="Calibri" panose="020F0502020204030204" pitchFamily="34" charset="0"/>
                <a:cs typeface="Times New Roman" panose="02020603050405020304" pitchFamily="18" charset="0"/>
              </a:rPr>
              <a:t> – Prophesied of the coming Christ through whom salvation would come.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24-25a, 26b)</a:t>
            </a:r>
            <a:r>
              <a:rPr lang="en-US" dirty="0">
                <a:latin typeface="Calibri" panose="020F0502020204030204" pitchFamily="34" charset="0"/>
                <a:ea typeface="Calibri" panose="020F0502020204030204" pitchFamily="34" charset="0"/>
                <a:cs typeface="Times New Roman" panose="02020603050405020304" pitchFamily="18" charset="0"/>
              </a:rPr>
              <a:t> – God can justify men who have faith in Jesus because of what His death accomplished.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Propitiation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hilastērion</a:t>
            </a:r>
            <a:r>
              <a:rPr lang="en-US" dirty="0">
                <a:latin typeface="Calibri" panose="020F0502020204030204" pitchFamily="34" charset="0"/>
                <a:ea typeface="Calibri" panose="020F0502020204030204" pitchFamily="34" charset="0"/>
                <a:cs typeface="Times New Roman" panose="02020603050405020304" pitchFamily="18" charset="0"/>
              </a:rPr>
              <a:t> – relating to appeasing or expiating, having placating or expiating force, expiatory. (THAYER)</a:t>
            </a: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In other words, sin provokes the wrath of God (judicial wrath), and that wrath must be satisfied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the wages of sin is death, but the gift of God is eternal life in Christ Jesus our Lord” (Romans 6:23)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24)</a:t>
            </a:r>
            <a:r>
              <a:rPr lang="en-US" dirty="0">
                <a:latin typeface="Calibri" panose="020F0502020204030204" pitchFamily="34" charset="0"/>
                <a:ea typeface="Calibri" panose="020F0502020204030204" pitchFamily="34" charset="0"/>
                <a:cs typeface="Times New Roman" panose="02020603050405020304" pitchFamily="18" charset="0"/>
              </a:rPr>
              <a:t> – This expiatory death of Jesus is God’s free gift, i.e. we are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“justified freely by His grace.”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5:1-2</a:t>
            </a:r>
            <a:r>
              <a:rPr lang="en-US" dirty="0">
                <a:latin typeface="Calibri" panose="020F0502020204030204" pitchFamily="34" charset="0"/>
                <a:ea typeface="Calibri" panose="020F0502020204030204" pitchFamily="34" charset="0"/>
                <a:cs typeface="Times New Roman" panose="02020603050405020304" pitchFamily="18" charset="0"/>
              </a:rPr>
              <a:t> – We access this grace by our faith in Jesus.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was examined, and explained by the faith of Abraham.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Abraham lived and died before Jesus came!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Justified Through Faith in Jesus Before Jesus</a:t>
            </a:r>
          </a:p>
          <a:p>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7</a:t>
            </a:fld>
            <a:endParaRPr lang="en-US"/>
          </a:p>
        </p:txBody>
      </p:sp>
    </p:spTree>
    <p:extLst>
      <p:ext uri="{BB962C8B-B14F-4D97-AF65-F5344CB8AC3E}">
        <p14:creationId xmlns:p14="http://schemas.microsoft.com/office/powerpoint/2010/main" val="344193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Justified Through Faith in Jesus Before Jesus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Justification of Abraham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1-8)</a:t>
            </a:r>
            <a:r>
              <a:rPr lang="en-US" dirty="0">
                <a:latin typeface="Calibri" panose="020F0502020204030204" pitchFamily="34" charset="0"/>
                <a:ea typeface="Calibri" panose="020F0502020204030204" pitchFamily="34" charset="0"/>
                <a:cs typeface="Times New Roman" panose="02020603050405020304" pitchFamily="18" charset="0"/>
              </a:rPr>
              <a:t> – Abraham was justified, not by being sinless, but through faith.</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4-5a)</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“him who works”/”does not work”</a:t>
            </a:r>
            <a:r>
              <a:rPr lang="en-US" dirty="0">
                <a:latin typeface="Calibri" panose="020F0502020204030204" pitchFamily="34" charset="0"/>
                <a:ea typeface="Calibri" panose="020F0502020204030204" pitchFamily="34" charset="0"/>
                <a:cs typeface="Times New Roman" panose="02020603050405020304" pitchFamily="18" charset="0"/>
              </a:rPr>
              <a:t> – not discounting obedience, but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“work”</a:t>
            </a:r>
            <a:r>
              <a:rPr lang="en-US" dirty="0">
                <a:latin typeface="Calibri" panose="020F0502020204030204" pitchFamily="34" charset="0"/>
                <a:ea typeface="Calibri" panose="020F0502020204030204" pitchFamily="34" charset="0"/>
                <a:cs typeface="Times New Roman" panose="02020603050405020304" pitchFamily="18" charset="0"/>
              </a:rPr>
              <a:t> as in the perfect keeping of law.</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6-8)</a:t>
            </a:r>
            <a:r>
              <a:rPr lang="en-US" dirty="0">
                <a:latin typeface="Calibri" panose="020F0502020204030204" pitchFamily="34" charset="0"/>
                <a:ea typeface="Calibri" panose="020F0502020204030204" pitchFamily="34" charset="0"/>
                <a:cs typeface="Times New Roman" panose="02020603050405020304" pitchFamily="18" charset="0"/>
              </a:rPr>
              <a:t> – From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32</a:t>
            </a:r>
            <a:r>
              <a:rPr lang="en-US" dirty="0">
                <a:latin typeface="Calibri" panose="020F0502020204030204" pitchFamily="34" charset="0"/>
                <a:ea typeface="Calibri" panose="020F0502020204030204" pitchFamily="34" charset="0"/>
                <a:cs typeface="Times New Roman" panose="02020603050405020304" pitchFamily="18" charset="0"/>
              </a:rPr>
              <a:t>. God imputes righteousness (</a:t>
            </a:r>
            <a:r>
              <a:rPr lang="en-US" i="1" dirty="0">
                <a:latin typeface="Calibri" panose="020F0502020204030204" pitchFamily="34" charset="0"/>
                <a:ea typeface="Calibri" panose="020F0502020204030204" pitchFamily="34" charset="0"/>
                <a:cs typeface="Times New Roman" panose="02020603050405020304" pitchFamily="18" charset="0"/>
              </a:rPr>
              <a:t>credits righteousness to someone’s account</a:t>
            </a:r>
            <a:r>
              <a:rPr lang="en-US" dirty="0">
                <a:latin typeface="Calibri" panose="020F0502020204030204" pitchFamily="34" charset="0"/>
                <a:ea typeface="Calibri" panose="020F0502020204030204" pitchFamily="34" charset="0"/>
                <a:cs typeface="Times New Roman" panose="02020603050405020304" pitchFamily="18" charset="0"/>
              </a:rPr>
              <a:t>) through faith.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13-15)</a:t>
            </a:r>
            <a:r>
              <a:rPr lang="en-US" dirty="0">
                <a:latin typeface="Calibri" panose="020F0502020204030204" pitchFamily="34" charset="0"/>
                <a:ea typeface="Calibri" panose="020F0502020204030204" pitchFamily="34" charset="0"/>
                <a:cs typeface="Times New Roman" panose="02020603050405020304" pitchFamily="18" charset="0"/>
              </a:rPr>
              <a:t> – His faith which was accounted for righteousness was in the promise. What is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“promise?”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he would be heir of the world”</a:t>
            </a:r>
            <a:r>
              <a:rPr lang="en-US" dirty="0">
                <a:latin typeface="Calibri" panose="020F0502020204030204" pitchFamily="34" charset="0"/>
                <a:ea typeface="Calibri" panose="020F0502020204030204" pitchFamily="34" charset="0"/>
                <a:cs typeface="Times New Roman" panose="02020603050405020304" pitchFamily="18" charset="0"/>
              </a:rPr>
              <a:t> (How?)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 the “land promise” (Confined to one part of the world.)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 the “nation promise” (Confined to one nation, one people.)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Seed promise: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in you all the families of the earth shall be blessed” (Genesis 12:3b).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“Ask of Me, and I will give You the nations for Your inheritance, and the ends of the earth for Your possession” (Psalm 2:8</a:t>
            </a:r>
            <a:r>
              <a:rPr lang="en-US" dirty="0">
                <a:latin typeface="Calibri" panose="020F0502020204030204" pitchFamily="34" charset="0"/>
                <a:ea typeface="Calibri" panose="020F0502020204030204" pitchFamily="34" charset="0"/>
                <a:cs typeface="Times New Roman" panose="02020603050405020304" pitchFamily="18" charset="0"/>
              </a:rPr>
              <a:t> – Concerning the Messiah and His kingdom.).</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9:6-8</a:t>
            </a:r>
            <a:r>
              <a:rPr lang="en-US" dirty="0">
                <a:latin typeface="Calibri" panose="020F0502020204030204" pitchFamily="34" charset="0"/>
                <a:ea typeface="Calibri" panose="020F0502020204030204" pitchFamily="34" charset="0"/>
                <a:cs typeface="Times New Roman" panose="02020603050405020304" pitchFamily="18" charset="0"/>
              </a:rPr>
              <a:t> – Those who are the children of promise are of the Seed of Abraham.</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of a spiritual nature</a:t>
            </a:r>
            <a:r>
              <a:rPr lang="en-US" dirty="0">
                <a:latin typeface="Calibri" panose="020F0502020204030204" pitchFamily="34" charset="0"/>
                <a:ea typeface="Calibri" panose="020F0502020204030204" pitchFamily="34" charset="0"/>
                <a:cs typeface="Times New Roman" panose="02020603050405020304" pitchFamily="18" charset="0"/>
              </a:rPr>
              <a:t> – those who are counted as righteous by faith.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17-22)</a:t>
            </a:r>
            <a:r>
              <a:rPr lang="en-US" dirty="0">
                <a:latin typeface="Calibri" panose="020F0502020204030204" pitchFamily="34" charset="0"/>
                <a:ea typeface="Calibri" panose="020F0502020204030204" pitchFamily="34" charset="0"/>
                <a:cs typeface="Times New Roman" panose="02020603050405020304" pitchFamily="18" charset="0"/>
              </a:rPr>
              <a:t> – Abraham’s faith was not simply that God would be able to make him a great nation, but was ultimately in God making him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“father of many nations,”</a:t>
            </a:r>
            <a:r>
              <a:rPr lang="en-US" dirty="0">
                <a:latin typeface="Calibri" panose="020F0502020204030204" pitchFamily="34" charset="0"/>
                <a:ea typeface="Calibri" panose="020F0502020204030204" pitchFamily="34" charset="0"/>
                <a:cs typeface="Times New Roman" panose="02020603050405020304" pitchFamily="18" charset="0"/>
              </a:rPr>
              <a:t> i.e. faith in the Seed promise.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Through Abraham’s seed the Christ would come and bless the world.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Those who had faith in Him would be the children of the promise.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(“walk in the steps of the faith which…Abraham had”)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Thus, Abraham would be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“father of many nations.”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 order for this to happen, Abraham had to bear a son through Sarah.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19-22)</a:t>
            </a:r>
            <a:r>
              <a:rPr lang="en-US" dirty="0">
                <a:latin typeface="Calibri" panose="020F0502020204030204" pitchFamily="34" charset="0"/>
                <a:ea typeface="Calibri" panose="020F0502020204030204" pitchFamily="34" charset="0"/>
                <a:cs typeface="Times New Roman" panose="02020603050405020304" pitchFamily="18" charset="0"/>
              </a:rPr>
              <a:t> – His faith did not waiver in this promise of God, the promise of the Messiah.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Thus,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“it was accounted to him for righteousness.”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Abraham may not have known every detail of the Christ as do we,</a:t>
            </a:r>
            <a:r>
              <a:rPr lang="en-US" dirty="0">
                <a:latin typeface="Calibri" panose="020F0502020204030204" pitchFamily="34" charset="0"/>
                <a:ea typeface="Calibri" panose="020F0502020204030204" pitchFamily="34" charset="0"/>
                <a:cs typeface="Times New Roman" panose="02020603050405020304" pitchFamily="18" charset="0"/>
              </a:rPr>
              <a:t> (which is why Hebrews says,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“God having provided something better for us”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but he had faith in God’s promise concerning Him.</a:t>
            </a:r>
            <a:r>
              <a:rPr lang="en-US" dirty="0">
                <a:latin typeface="Calibri" panose="020F0502020204030204" pitchFamily="34" charset="0"/>
                <a:ea typeface="Calibri" panose="020F0502020204030204" pitchFamily="34" charset="0"/>
                <a:cs typeface="Times New Roman" panose="02020603050405020304" pitchFamily="18" charset="0"/>
              </a:rPr>
              <a:t> (As discussed in Part 1)</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 Abraham could not be justified by works because, like every man, he had sinned. How could God count him righteous by faith if Christ had not yet died for his sins?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 passed over sins: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3:25-26</a:t>
            </a:r>
            <a:r>
              <a:rPr lang="en-US" dirty="0">
                <a:latin typeface="Calibri" panose="020F0502020204030204" pitchFamily="34" charset="0"/>
                <a:ea typeface="Calibri" panose="020F0502020204030204" pitchFamily="34" charset="0"/>
                <a:cs typeface="Times New Roman" panose="02020603050405020304" pitchFamily="18" charset="0"/>
              </a:rPr>
              <a:t> – Paul says that God passed over sins that were committed.</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“previously”</a:t>
            </a:r>
            <a:r>
              <a:rPr lang="en-US" dirty="0">
                <a:latin typeface="Calibri" panose="020F0502020204030204" pitchFamily="34" charset="0"/>
                <a:ea typeface="Calibri" panose="020F0502020204030204" pitchFamily="34" charset="0"/>
                <a:cs typeface="Times New Roman" panose="02020603050405020304" pitchFamily="18" charset="0"/>
              </a:rPr>
              <a:t> – Before the coming, and death of Christ.</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“passed over”</a:t>
            </a:r>
            <a:r>
              <a:rPr lang="en-US" dirty="0">
                <a:latin typeface="Calibri" panose="020F0502020204030204" pitchFamily="34" charset="0"/>
                <a:ea typeface="Calibri" panose="020F0502020204030204" pitchFamily="34" charset="0"/>
                <a:cs typeface="Times New Roman" panose="02020603050405020304" pitchFamily="18" charset="0"/>
              </a:rPr>
              <a:t> – What does it mean?</a:t>
            </a:r>
          </a:p>
          <a:p>
            <a:pPr marL="2057400" marR="0" lvl="4" indent="-22860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Paresis</a:t>
            </a:r>
            <a:r>
              <a:rPr lang="en-US" dirty="0">
                <a:latin typeface="Calibri" panose="020F0502020204030204" pitchFamily="34" charset="0"/>
                <a:ea typeface="Calibri" panose="020F0502020204030204" pitchFamily="34" charset="0"/>
                <a:cs typeface="Times New Roman" panose="02020603050405020304" pitchFamily="18" charset="0"/>
              </a:rPr>
              <a:t> – pretermission, passing over, letting pass, neglecting, disregarding. (THAYER) (</a:t>
            </a:r>
            <a:r>
              <a:rPr lang="en-US" b="1" i="1" dirty="0">
                <a:latin typeface="Calibri" panose="020F0502020204030204" pitchFamily="34" charset="0"/>
                <a:ea typeface="Calibri" panose="020F0502020204030204" pitchFamily="34" charset="0"/>
                <a:cs typeface="Times New Roman" panose="02020603050405020304" pitchFamily="18" charset="0"/>
              </a:rPr>
              <a:t>NOTE: God did not neglect or disregard sin, but He did pass over it.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KJV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“to declare his righteousness for the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remission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of sins that are past, through the forbearance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Bad translation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latin typeface="Calibri" panose="020F0502020204030204" pitchFamily="34" charset="0"/>
                <a:ea typeface="Calibri" panose="020F0502020204030204" pitchFamily="34" charset="0"/>
                <a:cs typeface="Times New Roman" panose="02020603050405020304" pitchFamily="18" charset="0"/>
              </a:rPr>
              <a:t>paresis</a:t>
            </a:r>
            <a:r>
              <a:rPr lang="en-US" dirty="0">
                <a:latin typeface="Calibri" panose="020F0502020204030204" pitchFamily="34" charset="0"/>
                <a:ea typeface="Calibri" panose="020F0502020204030204" pitchFamily="34" charset="0"/>
                <a:cs typeface="Times New Roman" panose="02020603050405020304" pitchFamily="18" charset="0"/>
              </a:rPr>
              <a:t> does not mean remission. (</a:t>
            </a:r>
            <a:r>
              <a:rPr lang="en-US" i="1" dirty="0">
                <a:latin typeface="Calibri" panose="020F0502020204030204" pitchFamily="34" charset="0"/>
                <a:ea typeface="Calibri" panose="020F0502020204030204" pitchFamily="34" charset="0"/>
                <a:cs typeface="Times New Roman" panose="02020603050405020304" pitchFamily="18" charset="0"/>
              </a:rPr>
              <a:t>Paresis is only used ONCE, that is in this passage.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Remission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without shedding of blood there is no remission”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latin typeface="Calibri" panose="020F0502020204030204" pitchFamily="34" charset="0"/>
                <a:ea typeface="Calibri" panose="020F0502020204030204" pitchFamily="34" charset="0"/>
                <a:cs typeface="Times New Roman" panose="02020603050405020304" pitchFamily="18" charset="0"/>
              </a:rPr>
              <a:t>aphesis</a:t>
            </a:r>
            <a:r>
              <a:rPr lang="en-US" dirty="0">
                <a:latin typeface="Calibri" panose="020F0502020204030204" pitchFamily="34" charset="0"/>
                <a:ea typeface="Calibri" panose="020F0502020204030204" pitchFamily="34" charset="0"/>
                <a:cs typeface="Times New Roman" panose="02020603050405020304" pitchFamily="18" charset="0"/>
              </a:rPr>
              <a:t>; freedom; (figuratively) pardon. (Strong)</a:t>
            </a: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Remission cannot occur without the shedding of blood, i.e. Christ’s blood.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“passed over”</a:t>
            </a:r>
            <a:r>
              <a:rPr lang="en-US" dirty="0">
                <a:latin typeface="Calibri" panose="020F0502020204030204" pitchFamily="34" charset="0"/>
                <a:ea typeface="Calibri" panose="020F0502020204030204" pitchFamily="34" charset="0"/>
                <a:cs typeface="Times New Roman" panose="02020603050405020304" pitchFamily="18" charset="0"/>
              </a:rPr>
              <a:t> is a good translation.</a:t>
            </a:r>
          </a:p>
          <a:p>
            <a:pPr marL="2514600" marR="0" lvl="5"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Paresis </a:t>
            </a:r>
            <a:r>
              <a:rPr lang="en-US" dirty="0">
                <a:latin typeface="Calibri" panose="020F0502020204030204" pitchFamily="34" charset="0"/>
                <a:ea typeface="Calibri" panose="020F0502020204030204" pitchFamily="34" charset="0"/>
                <a:cs typeface="Times New Roman" panose="02020603050405020304" pitchFamily="18" charset="0"/>
              </a:rPr>
              <a:t>– a passing by of debt or sin. (VINE)</a:t>
            </a:r>
          </a:p>
          <a:p>
            <a:pPr marL="2514600" marR="0" lvl="5"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the wages of sin is death” (Romans 6:23).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“passed over”</a:t>
            </a:r>
            <a:r>
              <a:rPr lang="en-US" dirty="0">
                <a:latin typeface="Calibri" panose="020F0502020204030204" pitchFamily="34" charset="0"/>
                <a:ea typeface="Calibri" panose="020F0502020204030204" pitchFamily="34" charset="0"/>
                <a:cs typeface="Times New Roman" panose="02020603050405020304" pitchFamily="18" charset="0"/>
              </a:rPr>
              <a:t> that sin, as He did not render unto it what it is due, BUT THE SIN DID NOT GO UNADDRESSED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“Passed over”</a:t>
            </a:r>
            <a:r>
              <a:rPr lang="en-US" b="1" u="sng" dirty="0">
                <a:latin typeface="Calibri" panose="020F0502020204030204" pitchFamily="34" charset="0"/>
                <a:ea typeface="Calibri" panose="020F0502020204030204" pitchFamily="34" charset="0"/>
                <a:cs typeface="Times New Roman" panose="02020603050405020304" pitchFamily="18" charset="0"/>
              </a:rPr>
              <a:t> to the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“propitiation by His blood:”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“Passed over”</a:t>
            </a:r>
            <a:r>
              <a:rPr lang="en-US" dirty="0">
                <a:latin typeface="Calibri" panose="020F0502020204030204" pitchFamily="34" charset="0"/>
                <a:ea typeface="Calibri" panose="020F0502020204030204" pitchFamily="34" charset="0"/>
                <a:cs typeface="Times New Roman" panose="02020603050405020304" pitchFamily="18" charset="0"/>
              </a:rPr>
              <a:t> does not mean forgiven, but the men were forgiven as God looked to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“propitiation”</a:t>
            </a:r>
            <a:r>
              <a:rPr lang="en-US" dirty="0">
                <a:latin typeface="Calibri" panose="020F0502020204030204" pitchFamily="34" charset="0"/>
                <a:ea typeface="Calibri" panose="020F0502020204030204" pitchFamily="34" charset="0"/>
                <a:cs typeface="Times New Roman" panose="02020603050405020304" pitchFamily="18" charset="0"/>
              </a:rPr>
              <a:t> of Jesus’ sacrifice.</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 other words, God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“passed over”</a:t>
            </a:r>
            <a:r>
              <a:rPr lang="en-US" b="1" dirty="0">
                <a:latin typeface="Calibri" panose="020F0502020204030204" pitchFamily="34" charset="0"/>
                <a:ea typeface="Calibri" panose="020F0502020204030204" pitchFamily="34" charset="0"/>
                <a:cs typeface="Times New Roman" panose="02020603050405020304" pitchFamily="18" charset="0"/>
              </a:rPr>
              <a:t> the sins committed BEFORE Christ to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“remission”</a:t>
            </a:r>
            <a:r>
              <a:rPr lang="en-US" b="1" dirty="0">
                <a:latin typeface="Calibri" panose="020F0502020204030204" pitchFamily="34" charset="0"/>
                <a:ea typeface="Calibri" panose="020F0502020204030204" pitchFamily="34" charset="0"/>
                <a:cs typeface="Times New Roman" panose="02020603050405020304" pitchFamily="18" charset="0"/>
              </a:rPr>
              <a:t> that is in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“shedding of [the] blood”</a:t>
            </a:r>
            <a:r>
              <a:rPr lang="en-US" b="1" dirty="0">
                <a:latin typeface="Calibri" panose="020F0502020204030204" pitchFamily="34" charset="0"/>
                <a:ea typeface="Calibri" panose="020F0502020204030204" pitchFamily="34" charset="0"/>
                <a:cs typeface="Times New Roman" panose="02020603050405020304" pitchFamily="18" charset="0"/>
              </a:rPr>
              <a:t> of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“There needed a signal manifestation of the righteousness of God, on account of the long </a:t>
            </a:r>
            <a:r>
              <a:rPr lang="en-US" dirty="0" err="1">
                <a:latin typeface="Calibri" panose="020F0502020204030204" pitchFamily="34" charset="0"/>
                <a:ea typeface="Calibri" panose="020F0502020204030204" pitchFamily="34" charset="0"/>
                <a:cs typeface="Times New Roman" panose="02020603050405020304" pitchFamily="18" charset="0"/>
              </a:rPr>
              <a:t>praetermission</a:t>
            </a:r>
            <a:r>
              <a:rPr lang="en-US" dirty="0">
                <a:latin typeface="Calibri" panose="020F0502020204030204" pitchFamily="34" charset="0"/>
                <a:ea typeface="Calibri" panose="020F0502020204030204" pitchFamily="34" charset="0"/>
                <a:cs typeface="Times New Roman" panose="02020603050405020304" pitchFamily="18" charset="0"/>
              </a:rPr>
              <a:t> or passing over of sins, in his infinite forbearance, with no adequate expression of his wrath against them, during all those long years which preceded the coming of Christ; which manifestation of God’s righteousness found place, when He set forth no other and no less than his own Son to be the propitiatory sacrifice for sin.” (Trench, Richard. "Trench's New Testament Synonyms :: xxxiii. </a:t>
            </a:r>
            <a:r>
              <a:rPr lang="en-US" dirty="0" err="1">
                <a:latin typeface="Calibri" panose="020F0502020204030204" pitchFamily="34" charset="0"/>
                <a:ea typeface="Calibri" panose="020F0502020204030204" pitchFamily="34" charset="0"/>
                <a:cs typeface="Times New Roman" panose="02020603050405020304" pitchFamily="18" charset="0"/>
              </a:rPr>
              <a:t>ἄφεσις</a:t>
            </a:r>
            <a:r>
              <a:rPr lang="en-US" dirty="0">
                <a:latin typeface="Calibri" panose="020F0502020204030204" pitchFamily="34" charset="0"/>
                <a:ea typeface="Calibri" panose="020F0502020204030204" pitchFamily="34" charset="0"/>
                <a:cs typeface="Times New Roman" panose="02020603050405020304" pitchFamily="18" charset="0"/>
              </a:rPr>
              <a:t>, π</a:t>
            </a:r>
            <a:r>
              <a:rPr lang="en-US" dirty="0" err="1">
                <a:latin typeface="Calibri" panose="020F0502020204030204" pitchFamily="34" charset="0"/>
                <a:ea typeface="Calibri" panose="020F0502020204030204" pitchFamily="34" charset="0"/>
                <a:cs typeface="Times New Roman" panose="02020603050405020304" pitchFamily="18" charset="0"/>
              </a:rPr>
              <a:t>άρεσις</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 did God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“pass over”</a:t>
            </a:r>
            <a:r>
              <a:rPr lang="en-US" b="1" dirty="0">
                <a:latin typeface="Calibri" panose="020F0502020204030204" pitchFamily="34" charset="0"/>
                <a:ea typeface="Calibri" panose="020F0502020204030204" pitchFamily="34" charset="0"/>
                <a:cs typeface="Times New Roman" panose="02020603050405020304" pitchFamily="18" charset="0"/>
              </a:rPr>
              <a:t> the sins to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“propitiation”</a:t>
            </a:r>
            <a:r>
              <a:rPr lang="en-US" b="1" dirty="0">
                <a:latin typeface="Calibri" panose="020F0502020204030204" pitchFamily="34" charset="0"/>
                <a:ea typeface="Calibri" panose="020F0502020204030204" pitchFamily="34" charset="0"/>
                <a:cs typeface="Times New Roman" panose="02020603050405020304" pitchFamily="18" charset="0"/>
              </a:rPr>
              <a:t> of Christ’s blood that would not happen until many years in the future?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Some would say God made a gamble.</a:t>
            </a:r>
          </a:p>
          <a:p>
            <a:pPr marL="1600200" marR="0" lvl="3" indent="-2286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is nonsense! God KNEW it would happen, as if it already did happen!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Promises of God:</a:t>
            </a:r>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8</a:t>
            </a:fld>
            <a:endParaRPr lang="en-US"/>
          </a:p>
        </p:txBody>
      </p:sp>
    </p:spTree>
    <p:extLst>
      <p:ext uri="{BB962C8B-B14F-4D97-AF65-F5344CB8AC3E}">
        <p14:creationId xmlns:p14="http://schemas.microsoft.com/office/powerpoint/2010/main" val="64379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Promises of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6:13-18</a:t>
            </a:r>
            <a:r>
              <a:rPr lang="en-US" dirty="0">
                <a:latin typeface="Calibri" panose="020F0502020204030204" pitchFamily="34" charset="0"/>
                <a:ea typeface="Calibri" panose="020F0502020204030204" pitchFamily="34" charset="0"/>
                <a:cs typeface="Times New Roman" panose="02020603050405020304" pitchFamily="18" charset="0"/>
              </a:rPr>
              <a:t> – Abraham used as example to show the assurance of God’s promises.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a:t>
            </a:r>
            <a:r>
              <a:rPr lang="en-US" dirty="0">
                <a:latin typeface="Calibri" panose="020F0502020204030204" pitchFamily="34" charset="0"/>
                <a:ea typeface="Calibri" panose="020F0502020204030204" pitchFamily="34" charset="0"/>
                <a:cs typeface="Times New Roman" panose="02020603050405020304" pitchFamily="18" charset="0"/>
              </a:rPr>
              <a:t> – This is a promise Abraham received in a partial sense. (THE FULL PROMISE FINDS ITS FRUITION IN CHRIST, WHICH ABRAHAM DID NOT SEE IN HIS LIFETIME ON EARTH.)</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18)</a:t>
            </a:r>
            <a:r>
              <a:rPr lang="en-US" dirty="0">
                <a:latin typeface="Calibri" panose="020F0502020204030204" pitchFamily="34" charset="0"/>
                <a:ea typeface="Calibri" panose="020F0502020204030204" pitchFamily="34" charset="0"/>
                <a:cs typeface="Times New Roman" panose="02020603050405020304" pitchFamily="18" charset="0"/>
              </a:rPr>
              <a:t> – It is impossible for God to lie!</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When God made the seed promise, it was impossible that this promise would fail to come to fruition.</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 know that You can do everything, and that no purpose of Yours can be withheld from You” (Job 42:2).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WITH THIS PRINCIPLE THAT GOD WAS ABLE TO FORGIVE MEN OF THEIR SINS BEFORE CHRIST’S DEATH, FOR CHRIST’S PROPITIATORY DEATH WAS ALWAYS CERTAIN.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Men noted as justified before the dispensation of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While there is an obvious explanation as to how men were justified, and how God could be just in justifying them before the death of Christ, </a:t>
            </a:r>
            <a:r>
              <a:rPr lang="en-US" b="1" i="1" dirty="0">
                <a:latin typeface="Calibri" panose="020F0502020204030204" pitchFamily="34" charset="0"/>
                <a:ea typeface="Calibri" panose="020F0502020204030204" pitchFamily="34" charset="0"/>
                <a:cs typeface="Times New Roman" panose="02020603050405020304" pitchFamily="18" charset="0"/>
              </a:rPr>
              <a:t>the mere fact that they are stated as being righteous should attest to the fact.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12:22-24</a:t>
            </a:r>
            <a:r>
              <a:rPr lang="en-US" dirty="0">
                <a:latin typeface="Calibri" panose="020F0502020204030204" pitchFamily="34" charset="0"/>
                <a:ea typeface="Calibri" panose="020F0502020204030204" pitchFamily="34" charset="0"/>
                <a:cs typeface="Times New Roman" panose="02020603050405020304" pitchFamily="18" charset="0"/>
              </a:rPr>
              <a:t> – The Hebrew writer exhorts his readers with the nature of Mount Zion in contrast to Mount Sinai.</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“spirits of just men made perfect”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These are those who lived before Christ, who were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“not…made perfect apart from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After witnessing the faith of the Gentile Centurion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I say to you that many will come from east and west, and sit down with Abraham, Isaac, and Jacob in the kingdom of heaven” (Matthew 8:11).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He would not include such men had they died in an unsaved/unjustified state.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Their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“faith [was] accounted for righteousness” (Romans 4:5).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Application for us?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9</a:t>
            </a:fld>
            <a:endParaRPr lang="en-US"/>
          </a:p>
        </p:txBody>
      </p:sp>
    </p:spTree>
    <p:extLst>
      <p:ext uri="{BB962C8B-B14F-4D97-AF65-F5344CB8AC3E}">
        <p14:creationId xmlns:p14="http://schemas.microsoft.com/office/powerpoint/2010/main" val="350198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Application for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12:1-2</a:t>
            </a:r>
            <a:r>
              <a:rPr lang="en-US" dirty="0">
                <a:latin typeface="Calibri" panose="020F0502020204030204" pitchFamily="34" charset="0"/>
                <a:ea typeface="Calibri" panose="020F0502020204030204" pitchFamily="34" charset="0"/>
                <a:cs typeface="Times New Roman" panose="02020603050405020304" pitchFamily="18" charset="0"/>
              </a:rPr>
              <a:t> – Let us gain encouragement from the record of their faithfulness, and run the race of faith ourselves.</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must look to Jesus as they did. </a:t>
            </a:r>
            <a:r>
              <a:rPr lang="en-US" i="1" dirty="0">
                <a:latin typeface="Calibri" panose="020F0502020204030204" pitchFamily="34" charset="0"/>
                <a:ea typeface="Calibri" panose="020F0502020204030204" pitchFamily="34" charset="0"/>
                <a:cs typeface="Times New Roman" panose="02020603050405020304" pitchFamily="18" charset="0"/>
              </a:rPr>
              <a:t>(We have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“something better”</a:t>
            </a:r>
            <a:r>
              <a:rPr lang="en-US" i="1" dirty="0">
                <a:latin typeface="Calibri" panose="020F0502020204030204" pitchFamily="34" charset="0"/>
                <a:ea typeface="Calibri" panose="020F0502020204030204" pitchFamily="34" charset="0"/>
                <a:cs typeface="Times New Roman" panose="02020603050405020304" pitchFamily="18" charset="0"/>
              </a:rPr>
              <a:t> than many of them, in that we know more about Jesus and His redemptive work, but they still looked to the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905239B-2D53-43B8-A794-B262042BA3E5}" type="slidenum">
              <a:rPr lang="en-US" smtClean="0"/>
              <a:t>10</a:t>
            </a:fld>
            <a:endParaRPr lang="en-US"/>
          </a:p>
        </p:txBody>
      </p:sp>
    </p:spTree>
    <p:extLst>
      <p:ext uri="{BB962C8B-B14F-4D97-AF65-F5344CB8AC3E}">
        <p14:creationId xmlns:p14="http://schemas.microsoft.com/office/powerpoint/2010/main" val="451586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47B1916-8CE6-4C48-83C7-3D175626103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344338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B1916-8CE6-4C48-83C7-3D175626103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9817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B1916-8CE6-4C48-83C7-3D175626103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231003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B1916-8CE6-4C48-83C7-3D175626103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48295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B1916-8CE6-4C48-83C7-3D175626103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203511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7B1916-8CE6-4C48-83C7-3D175626103B}"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127858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7B1916-8CE6-4C48-83C7-3D175626103B}" type="datetimeFigureOut">
              <a:rPr lang="en-US" smtClean="0"/>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114390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7B1916-8CE6-4C48-83C7-3D175626103B}" type="datetimeFigureOut">
              <a:rPr lang="en-US" smtClean="0"/>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30613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B1916-8CE6-4C48-83C7-3D175626103B}" type="datetimeFigureOut">
              <a:rPr lang="en-US" smtClean="0"/>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278810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47B1916-8CE6-4C48-83C7-3D175626103B}"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12906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47B1916-8CE6-4C48-83C7-3D175626103B}"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B9E88-190A-47C8-8E16-EC56534E1577}" type="slidenum">
              <a:rPr lang="en-US" smtClean="0"/>
              <a:t>‹#›</a:t>
            </a:fld>
            <a:endParaRPr lang="en-US"/>
          </a:p>
        </p:txBody>
      </p:sp>
    </p:spTree>
    <p:extLst>
      <p:ext uri="{BB962C8B-B14F-4D97-AF65-F5344CB8AC3E}">
        <p14:creationId xmlns:p14="http://schemas.microsoft.com/office/powerpoint/2010/main" val="329832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7B1916-8CE6-4C48-83C7-3D175626103B}" type="datetimeFigureOut">
              <a:rPr lang="en-US" smtClean="0"/>
              <a:t>7/15/2017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1B9E88-190A-47C8-8E16-EC56534E1577}" type="slidenum">
              <a:rPr lang="en-US" smtClean="0"/>
              <a:t>‹#›</a:t>
            </a:fld>
            <a:endParaRPr lang="en-US"/>
          </a:p>
        </p:txBody>
      </p:sp>
    </p:spTree>
    <p:extLst>
      <p:ext uri="{BB962C8B-B14F-4D97-AF65-F5344CB8AC3E}">
        <p14:creationId xmlns:p14="http://schemas.microsoft.com/office/powerpoint/2010/main" val="270129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2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937"/>
            <a:ext cx="7886700" cy="1325563"/>
          </a:xfrm>
        </p:spPr>
        <p:txBody>
          <a:bodyPr>
            <a:normAutofit fontScale="90000"/>
          </a:bodyPr>
          <a:lstStyle/>
          <a:p>
            <a:r>
              <a:rPr lang="en-US" sz="6700" b="1" dirty="0">
                <a:effectLst>
                  <a:glow rad="63500">
                    <a:schemeClr val="bg1">
                      <a:alpha val="40000"/>
                    </a:schemeClr>
                  </a:glow>
                </a:effectLst>
                <a:latin typeface="Edwardian Script ITC" panose="030303020407070D0804" pitchFamily="66" charset="0"/>
              </a:rPr>
              <a:t>God is Just                                          and the Justifier</a:t>
            </a:r>
          </a:p>
        </p:txBody>
      </p:sp>
      <p:sp>
        <p:nvSpPr>
          <p:cNvPr id="3" name="Content Placeholder 2"/>
          <p:cNvSpPr>
            <a:spLocks noGrp="1"/>
          </p:cNvSpPr>
          <p:nvPr>
            <p:ph idx="1"/>
          </p:nvPr>
        </p:nvSpPr>
        <p:spPr/>
        <p:txBody>
          <a:bodyPr/>
          <a:lstStyle/>
          <a:p>
            <a:pPr marL="0" indent="0" algn="ctr">
              <a:buNone/>
            </a:pPr>
            <a:endParaRPr lang="en-US" sz="1400" b="1" dirty="0"/>
          </a:p>
          <a:p>
            <a:pPr marL="0" indent="0" algn="ctr">
              <a:buNone/>
            </a:pPr>
            <a:r>
              <a:rPr lang="en-US" sz="3600" b="1" dirty="0"/>
              <a:t>Justified Through Faith in Jesus               </a:t>
            </a:r>
            <a:r>
              <a:rPr lang="en-US" sz="3600" b="1" i="1" dirty="0"/>
              <a:t>Before</a:t>
            </a:r>
            <a:r>
              <a:rPr lang="en-US" sz="3600" b="1" dirty="0"/>
              <a:t> Jesus</a:t>
            </a:r>
          </a:p>
          <a:p>
            <a:pPr marL="0" indent="0" algn="ctr">
              <a:buNone/>
            </a:pPr>
            <a:r>
              <a:rPr lang="en-US" sz="3200" i="1" dirty="0"/>
              <a:t>– Romans 4 –</a:t>
            </a:r>
            <a:endParaRPr lang="en-US" sz="3200" dirty="0"/>
          </a:p>
          <a:p>
            <a:pPr marL="0" indent="0" algn="ctr">
              <a:buNone/>
            </a:pPr>
            <a:endParaRPr lang="en-US" sz="3200" b="1" dirty="0"/>
          </a:p>
          <a:p>
            <a:pPr marL="0" indent="0" algn="ctr">
              <a:buNone/>
            </a:pPr>
            <a:r>
              <a:rPr lang="en-US" sz="4000" b="1" dirty="0"/>
              <a:t>Application for us </a:t>
            </a:r>
            <a:r>
              <a:rPr lang="en-US" sz="4000" i="1" dirty="0"/>
              <a:t>– Hebrews 12:1-2</a:t>
            </a:r>
          </a:p>
        </p:txBody>
      </p:sp>
      <p:pic>
        <p:nvPicPr>
          <p:cNvPr id="4" name="Picture 3"/>
          <p:cNvPicPr>
            <a:picLocks noChangeAspect="1"/>
          </p:cNvPicPr>
          <p:nvPr/>
        </p:nvPicPr>
        <p:blipFill>
          <a:blip r:embed="rId3"/>
          <a:stretch>
            <a:fillRect/>
          </a:stretch>
        </p:blipFill>
        <p:spPr>
          <a:xfrm>
            <a:off x="6005426" y="365126"/>
            <a:ext cx="2841228" cy="1823186"/>
          </a:xfrm>
          <a:prstGeom prst="rect">
            <a:avLst/>
          </a:prstGeom>
        </p:spPr>
      </p:pic>
    </p:spTree>
    <p:extLst>
      <p:ext uri="{BB962C8B-B14F-4D97-AF65-F5344CB8AC3E}">
        <p14:creationId xmlns:p14="http://schemas.microsoft.com/office/powerpoint/2010/main" val="1860500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24673"/>
            <a:ext cx="6858000" cy="2387600"/>
          </a:xfrm>
        </p:spPr>
        <p:txBody>
          <a:bodyPr>
            <a:prstTxWarp prst="textArchUp">
              <a:avLst/>
            </a:prstTxWarp>
            <a:normAutofit/>
          </a:bodyPr>
          <a:lstStyle/>
          <a:p>
            <a:r>
              <a:rPr lang="en-US" sz="7200" b="1" dirty="0">
                <a:effectLst>
                  <a:glow rad="63500">
                    <a:schemeClr val="bg1">
                      <a:alpha val="40000"/>
                    </a:schemeClr>
                  </a:glow>
                </a:effectLst>
                <a:latin typeface="Edwardian Script ITC" panose="030303020407070D0804" pitchFamily="66" charset="0"/>
              </a:rPr>
              <a:t>Forgiveness Under the</a:t>
            </a:r>
          </a:p>
        </p:txBody>
      </p:sp>
      <p:sp>
        <p:nvSpPr>
          <p:cNvPr id="3" name="Subtitle 2"/>
          <p:cNvSpPr>
            <a:spLocks noGrp="1"/>
          </p:cNvSpPr>
          <p:nvPr>
            <p:ph type="subTitle" idx="1"/>
          </p:nvPr>
        </p:nvSpPr>
        <p:spPr>
          <a:xfrm>
            <a:off x="1143000" y="5438279"/>
            <a:ext cx="6858000" cy="1105797"/>
          </a:xfrm>
        </p:spPr>
        <p:txBody>
          <a:bodyPr>
            <a:normAutofit/>
          </a:bodyPr>
          <a:lstStyle/>
          <a:p>
            <a:r>
              <a:rPr lang="en-US" sz="3600" i="1" dirty="0"/>
              <a:t>Psalm 32</a:t>
            </a:r>
          </a:p>
        </p:txBody>
      </p:sp>
      <p:pic>
        <p:nvPicPr>
          <p:cNvPr id="4" name="Picture 3"/>
          <p:cNvPicPr>
            <a:picLocks noChangeAspect="1"/>
          </p:cNvPicPr>
          <p:nvPr/>
        </p:nvPicPr>
        <p:blipFill>
          <a:blip r:embed="rId3"/>
          <a:stretch>
            <a:fillRect/>
          </a:stretch>
        </p:blipFill>
        <p:spPr>
          <a:xfrm rot="302804">
            <a:off x="2436388" y="2057396"/>
            <a:ext cx="4271220" cy="2497099"/>
          </a:xfrm>
          <a:prstGeom prst="rect">
            <a:avLst/>
          </a:prstGeom>
        </p:spPr>
      </p:pic>
      <p:sp>
        <p:nvSpPr>
          <p:cNvPr id="5" name="Title 1"/>
          <p:cNvSpPr txBox="1">
            <a:spLocks/>
          </p:cNvSpPr>
          <p:nvPr/>
        </p:nvSpPr>
        <p:spPr>
          <a:xfrm>
            <a:off x="684143" y="2728037"/>
            <a:ext cx="7775713" cy="2461783"/>
          </a:xfrm>
          <a:prstGeom prst="rect">
            <a:avLst/>
          </a:prstGeom>
        </p:spPr>
        <p:txBody>
          <a:bodyPr vert="horz" lIns="91440" tIns="45720" rIns="91440" bIns="45720" rtlCol="0" anchor="b">
            <a:prstTxWarp prst="textArchDown">
              <a:avLst/>
            </a:prstTxWarp>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7200" b="1" dirty="0">
                <a:effectLst>
                  <a:glow rad="63500">
                    <a:schemeClr val="bg1">
                      <a:alpha val="40000"/>
                    </a:schemeClr>
                  </a:glow>
                </a:effectLst>
                <a:latin typeface="Edwardian Script ITC" panose="030303020407070D0804" pitchFamily="66" charset="0"/>
              </a:rPr>
              <a:t>Old Testament</a:t>
            </a:r>
          </a:p>
        </p:txBody>
      </p:sp>
    </p:spTree>
    <p:extLst>
      <p:ext uri="{BB962C8B-B14F-4D97-AF65-F5344CB8AC3E}">
        <p14:creationId xmlns:p14="http://schemas.microsoft.com/office/powerpoint/2010/main" val="1721684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24673"/>
            <a:ext cx="6858000" cy="2387600"/>
          </a:xfrm>
        </p:spPr>
        <p:txBody>
          <a:bodyPr>
            <a:prstTxWarp prst="textArchUp">
              <a:avLst/>
            </a:prstTxWarp>
            <a:normAutofit/>
          </a:bodyPr>
          <a:lstStyle/>
          <a:p>
            <a:r>
              <a:rPr lang="en-US" sz="7200" b="1" dirty="0">
                <a:effectLst>
                  <a:glow rad="63500">
                    <a:schemeClr val="bg1">
                      <a:alpha val="40000"/>
                    </a:schemeClr>
                  </a:glow>
                </a:effectLst>
                <a:latin typeface="Edwardian Script ITC" panose="030303020407070D0804" pitchFamily="66" charset="0"/>
              </a:rPr>
              <a:t>Forgiveness Under the</a:t>
            </a:r>
          </a:p>
        </p:txBody>
      </p:sp>
      <p:sp>
        <p:nvSpPr>
          <p:cNvPr id="3" name="Subtitle 2"/>
          <p:cNvSpPr>
            <a:spLocks noGrp="1"/>
          </p:cNvSpPr>
          <p:nvPr>
            <p:ph type="subTitle" idx="1"/>
          </p:nvPr>
        </p:nvSpPr>
        <p:spPr>
          <a:xfrm>
            <a:off x="1143000" y="5438279"/>
            <a:ext cx="6858000" cy="1105797"/>
          </a:xfrm>
        </p:spPr>
        <p:txBody>
          <a:bodyPr>
            <a:normAutofit/>
          </a:bodyPr>
          <a:lstStyle/>
          <a:p>
            <a:r>
              <a:rPr lang="en-US" sz="3600" i="1" dirty="0"/>
              <a:t>Psalm 32</a:t>
            </a:r>
          </a:p>
        </p:txBody>
      </p:sp>
      <p:pic>
        <p:nvPicPr>
          <p:cNvPr id="4" name="Picture 3"/>
          <p:cNvPicPr>
            <a:picLocks noChangeAspect="1"/>
          </p:cNvPicPr>
          <p:nvPr/>
        </p:nvPicPr>
        <p:blipFill>
          <a:blip r:embed="rId3"/>
          <a:stretch>
            <a:fillRect/>
          </a:stretch>
        </p:blipFill>
        <p:spPr>
          <a:xfrm rot="302804">
            <a:off x="2436388" y="2057396"/>
            <a:ext cx="4271220" cy="2497099"/>
          </a:xfrm>
          <a:prstGeom prst="rect">
            <a:avLst/>
          </a:prstGeom>
        </p:spPr>
      </p:pic>
      <p:sp>
        <p:nvSpPr>
          <p:cNvPr id="5" name="Title 1"/>
          <p:cNvSpPr txBox="1">
            <a:spLocks/>
          </p:cNvSpPr>
          <p:nvPr/>
        </p:nvSpPr>
        <p:spPr>
          <a:xfrm>
            <a:off x="684143" y="2728037"/>
            <a:ext cx="7775713" cy="2461783"/>
          </a:xfrm>
          <a:prstGeom prst="rect">
            <a:avLst/>
          </a:prstGeom>
        </p:spPr>
        <p:txBody>
          <a:bodyPr vert="horz" lIns="91440" tIns="45720" rIns="91440" bIns="45720" rtlCol="0" anchor="b">
            <a:prstTxWarp prst="textArchDown">
              <a:avLst/>
            </a:prstTxWarp>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7200" b="1" dirty="0">
                <a:effectLst>
                  <a:glow rad="63500">
                    <a:schemeClr val="bg1">
                      <a:alpha val="40000"/>
                    </a:schemeClr>
                  </a:glow>
                </a:effectLst>
                <a:latin typeface="Edwardian Script ITC" panose="030303020407070D0804" pitchFamily="66" charset="0"/>
              </a:rPr>
              <a:t>Old Testament</a:t>
            </a:r>
          </a:p>
        </p:txBody>
      </p:sp>
    </p:spTree>
    <p:extLst>
      <p:ext uri="{BB962C8B-B14F-4D97-AF65-F5344CB8AC3E}">
        <p14:creationId xmlns:p14="http://schemas.microsoft.com/office/powerpoint/2010/main" val="1862816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937"/>
            <a:ext cx="7886700" cy="1325563"/>
          </a:xfrm>
        </p:spPr>
        <p:txBody>
          <a:bodyPr>
            <a:normAutofit/>
          </a:bodyPr>
          <a:lstStyle/>
          <a:p>
            <a:r>
              <a:rPr lang="en-US" sz="6000" b="1" dirty="0">
                <a:effectLst>
                  <a:glow rad="63500">
                    <a:schemeClr val="bg1">
                      <a:alpha val="40000"/>
                    </a:schemeClr>
                  </a:glow>
                </a:effectLst>
                <a:latin typeface="Edwardian Script ITC" panose="030303020407070D0804" pitchFamily="66" charset="0"/>
              </a:rPr>
              <a:t>Some Problems</a:t>
            </a:r>
          </a:p>
        </p:txBody>
      </p:sp>
      <p:sp>
        <p:nvSpPr>
          <p:cNvPr id="3" name="Content Placeholder 2"/>
          <p:cNvSpPr>
            <a:spLocks noGrp="1"/>
          </p:cNvSpPr>
          <p:nvPr>
            <p:ph idx="1"/>
          </p:nvPr>
        </p:nvSpPr>
        <p:spPr/>
        <p:txBody>
          <a:bodyPr/>
          <a:lstStyle/>
          <a:p>
            <a:pPr marL="0" indent="0" algn="ctr">
              <a:buNone/>
            </a:pPr>
            <a:endParaRPr lang="en-US" sz="6000" b="1" dirty="0"/>
          </a:p>
          <a:p>
            <a:pPr marL="0" indent="0" algn="ctr">
              <a:buNone/>
            </a:pPr>
            <a:r>
              <a:rPr lang="en-US" sz="3600" b="1" dirty="0"/>
              <a:t>No Forgiveness = Not Saved</a:t>
            </a:r>
          </a:p>
          <a:p>
            <a:pPr marL="0" indent="0" algn="ctr">
              <a:buNone/>
            </a:pPr>
            <a:r>
              <a:rPr lang="en-US" sz="3200" i="1" dirty="0"/>
              <a:t>– Isaiah 59:1-2; Romans 6:23 –</a:t>
            </a:r>
          </a:p>
          <a:p>
            <a:pPr marL="0" indent="0" algn="ctr">
              <a:buNone/>
            </a:pPr>
            <a:r>
              <a:rPr lang="en-US" sz="3600" b="1" dirty="0"/>
              <a:t>No Death of Jesus = No Remission</a:t>
            </a:r>
          </a:p>
          <a:p>
            <a:pPr marL="0" indent="0" algn="ctr">
              <a:buNone/>
            </a:pPr>
            <a:r>
              <a:rPr lang="en-US" sz="3200" i="1" dirty="0"/>
              <a:t>– Hebrews 9:22; 10:4-18; 9:15 –</a:t>
            </a:r>
          </a:p>
        </p:txBody>
      </p:sp>
      <p:pic>
        <p:nvPicPr>
          <p:cNvPr id="4" name="Picture 3"/>
          <p:cNvPicPr>
            <a:picLocks noChangeAspect="1"/>
          </p:cNvPicPr>
          <p:nvPr/>
        </p:nvPicPr>
        <p:blipFill>
          <a:blip r:embed="rId3"/>
          <a:stretch>
            <a:fillRect/>
          </a:stretch>
        </p:blipFill>
        <p:spPr>
          <a:xfrm>
            <a:off x="6005426" y="365126"/>
            <a:ext cx="2841228" cy="1823186"/>
          </a:xfrm>
          <a:prstGeom prst="rect">
            <a:avLst/>
          </a:prstGeom>
        </p:spPr>
      </p:pic>
    </p:spTree>
    <p:extLst>
      <p:ext uri="{BB962C8B-B14F-4D97-AF65-F5344CB8AC3E}">
        <p14:creationId xmlns:p14="http://schemas.microsoft.com/office/powerpoint/2010/main" val="3720969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937"/>
            <a:ext cx="7886700" cy="1325563"/>
          </a:xfrm>
        </p:spPr>
        <p:txBody>
          <a:bodyPr>
            <a:normAutofit/>
          </a:bodyPr>
          <a:lstStyle/>
          <a:p>
            <a:r>
              <a:rPr lang="en-US" sz="6000" b="1" dirty="0">
                <a:effectLst>
                  <a:glow rad="63500">
                    <a:schemeClr val="bg1">
                      <a:alpha val="40000"/>
                    </a:schemeClr>
                  </a:glow>
                </a:effectLst>
                <a:latin typeface="Edwardian Script ITC" panose="030303020407070D0804" pitchFamily="66" charset="0"/>
              </a:rPr>
              <a:t>Justification by Faith</a:t>
            </a:r>
          </a:p>
        </p:txBody>
      </p:sp>
      <p:sp>
        <p:nvSpPr>
          <p:cNvPr id="3" name="Content Placeholder 2"/>
          <p:cNvSpPr>
            <a:spLocks noGrp="1"/>
          </p:cNvSpPr>
          <p:nvPr>
            <p:ph idx="1"/>
          </p:nvPr>
        </p:nvSpPr>
        <p:spPr/>
        <p:txBody>
          <a:bodyPr/>
          <a:lstStyle/>
          <a:p>
            <a:pPr marL="0" indent="0" algn="ctr">
              <a:buNone/>
            </a:pPr>
            <a:endParaRPr lang="en-US" sz="6000" b="1" dirty="0"/>
          </a:p>
          <a:p>
            <a:pPr marL="0" indent="0" algn="ctr">
              <a:buNone/>
            </a:pPr>
            <a:r>
              <a:rPr lang="en-US" sz="3600" b="1" dirty="0"/>
              <a:t>Paul Quotes Habakkuk 2:4</a:t>
            </a:r>
          </a:p>
          <a:p>
            <a:pPr marL="0" indent="0" algn="ctr">
              <a:buNone/>
            </a:pPr>
            <a:r>
              <a:rPr lang="en-US" sz="3200" i="1" dirty="0"/>
              <a:t>– Romans 1:16-17; Galatians 3:10-12 –</a:t>
            </a:r>
            <a:endParaRPr lang="en-US" sz="3600" b="1" dirty="0"/>
          </a:p>
          <a:p>
            <a:pPr marL="0" indent="0" algn="ctr">
              <a:buNone/>
            </a:pPr>
            <a:endParaRPr lang="en-US" sz="1200" i="1" dirty="0"/>
          </a:p>
          <a:p>
            <a:pPr marL="0" indent="0" algn="ctr">
              <a:buNone/>
            </a:pPr>
            <a:r>
              <a:rPr lang="en-US" sz="3600" i="1" dirty="0"/>
              <a:t>Paul’s use – faith is the principle of justification, thus, spiritual life.</a:t>
            </a:r>
            <a:endParaRPr lang="en-US" sz="3200" i="1" dirty="0"/>
          </a:p>
        </p:txBody>
      </p:sp>
      <p:pic>
        <p:nvPicPr>
          <p:cNvPr id="4" name="Picture 3"/>
          <p:cNvPicPr>
            <a:picLocks noChangeAspect="1"/>
          </p:cNvPicPr>
          <p:nvPr/>
        </p:nvPicPr>
        <p:blipFill>
          <a:blip r:embed="rId3"/>
          <a:stretch>
            <a:fillRect/>
          </a:stretch>
        </p:blipFill>
        <p:spPr>
          <a:xfrm>
            <a:off x="6005426" y="365126"/>
            <a:ext cx="2841228" cy="1823186"/>
          </a:xfrm>
          <a:prstGeom prst="rect">
            <a:avLst/>
          </a:prstGeom>
        </p:spPr>
      </p:pic>
    </p:spTree>
    <p:extLst>
      <p:ext uri="{BB962C8B-B14F-4D97-AF65-F5344CB8AC3E}">
        <p14:creationId xmlns:p14="http://schemas.microsoft.com/office/powerpoint/2010/main" val="2739426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937"/>
            <a:ext cx="7886700" cy="1325563"/>
          </a:xfrm>
        </p:spPr>
        <p:txBody>
          <a:bodyPr>
            <a:normAutofit/>
          </a:bodyPr>
          <a:lstStyle/>
          <a:p>
            <a:r>
              <a:rPr lang="en-US" sz="6000" b="1" dirty="0">
                <a:effectLst>
                  <a:glow rad="63500">
                    <a:schemeClr val="bg1">
                      <a:alpha val="40000"/>
                    </a:schemeClr>
                  </a:glow>
                </a:effectLst>
                <a:latin typeface="Edwardian Script ITC" panose="030303020407070D0804" pitchFamily="66" charset="0"/>
              </a:rPr>
              <a:t>Justification by Faith</a:t>
            </a:r>
          </a:p>
        </p:txBody>
      </p:sp>
      <p:sp>
        <p:nvSpPr>
          <p:cNvPr id="3" name="Content Placeholder 2"/>
          <p:cNvSpPr>
            <a:spLocks noGrp="1"/>
          </p:cNvSpPr>
          <p:nvPr>
            <p:ph idx="1"/>
          </p:nvPr>
        </p:nvSpPr>
        <p:spPr>
          <a:xfrm>
            <a:off x="628650" y="1825624"/>
            <a:ext cx="7886700" cy="4906479"/>
          </a:xfrm>
        </p:spPr>
        <p:txBody>
          <a:bodyPr>
            <a:normAutofit lnSpcReduction="10000"/>
          </a:bodyPr>
          <a:lstStyle/>
          <a:p>
            <a:pPr marL="0" indent="0" algn="ctr">
              <a:buNone/>
            </a:pPr>
            <a:endParaRPr lang="en-US" sz="1600" b="1" dirty="0"/>
          </a:p>
          <a:p>
            <a:pPr marL="0" indent="0" algn="ctr">
              <a:buNone/>
            </a:pPr>
            <a:r>
              <a:rPr lang="en-US" sz="3600" b="1" dirty="0"/>
              <a:t>Context of Habakkuk 2:4</a:t>
            </a:r>
          </a:p>
          <a:p>
            <a:pPr marL="0" indent="0">
              <a:buNone/>
            </a:pPr>
            <a:r>
              <a:rPr lang="en-US" sz="3200" i="1" dirty="0"/>
              <a:t>(1:1-4) – </a:t>
            </a:r>
            <a:r>
              <a:rPr lang="en-US" sz="3200" dirty="0"/>
              <a:t>Wickedness in Judah.</a:t>
            </a:r>
          </a:p>
          <a:p>
            <a:pPr marL="0" indent="0">
              <a:buNone/>
            </a:pPr>
            <a:r>
              <a:rPr lang="en-US" sz="3200" i="1" dirty="0"/>
              <a:t>(1:5-6) – </a:t>
            </a:r>
            <a:r>
              <a:rPr lang="en-US" sz="3200" dirty="0"/>
              <a:t>Wicked Judah disciplined by God.</a:t>
            </a:r>
          </a:p>
          <a:p>
            <a:pPr marL="0" indent="0">
              <a:buNone/>
            </a:pPr>
            <a:r>
              <a:rPr lang="en-US" sz="3200" i="1" dirty="0"/>
              <a:t>(1:12-13) – </a:t>
            </a:r>
            <a:r>
              <a:rPr lang="en-US" sz="3200" dirty="0"/>
              <a:t>Habakkuk does not understand.</a:t>
            </a:r>
          </a:p>
          <a:p>
            <a:pPr marL="0" indent="0">
              <a:buNone/>
            </a:pPr>
            <a:r>
              <a:rPr lang="en-US" sz="3200" i="1" dirty="0"/>
              <a:t>(2:1-4) – </a:t>
            </a:r>
            <a:r>
              <a:rPr lang="en-US" sz="3200" dirty="0"/>
              <a:t>God replies to Habakkuk, telling him to live by faith.</a:t>
            </a:r>
          </a:p>
          <a:p>
            <a:pPr marL="0" indent="0">
              <a:buNone/>
            </a:pPr>
            <a:r>
              <a:rPr lang="en-US" sz="3200" i="1" dirty="0"/>
              <a:t>(3:16-19) – </a:t>
            </a:r>
            <a:r>
              <a:rPr lang="en-US" sz="3200" dirty="0"/>
              <a:t>Habakkuk does just that.</a:t>
            </a:r>
          </a:p>
          <a:p>
            <a:pPr marL="0" indent="0" algn="ctr">
              <a:buNone/>
            </a:pPr>
            <a:r>
              <a:rPr lang="en-US" sz="3200" i="1" dirty="0"/>
              <a:t>Must have faith in God even when lacking full understanding.</a:t>
            </a:r>
          </a:p>
          <a:p>
            <a:pPr marL="0" indent="0">
              <a:buNone/>
            </a:pPr>
            <a:endParaRPr lang="en-US" sz="3600" b="1" dirty="0"/>
          </a:p>
        </p:txBody>
      </p:sp>
      <p:pic>
        <p:nvPicPr>
          <p:cNvPr id="4" name="Picture 3"/>
          <p:cNvPicPr>
            <a:picLocks noChangeAspect="1"/>
          </p:cNvPicPr>
          <p:nvPr/>
        </p:nvPicPr>
        <p:blipFill>
          <a:blip r:embed="rId3"/>
          <a:stretch>
            <a:fillRect/>
          </a:stretch>
        </p:blipFill>
        <p:spPr>
          <a:xfrm>
            <a:off x="6005426" y="365126"/>
            <a:ext cx="2841228" cy="1823186"/>
          </a:xfrm>
          <a:prstGeom prst="rect">
            <a:avLst/>
          </a:prstGeom>
        </p:spPr>
      </p:pic>
    </p:spTree>
    <p:extLst>
      <p:ext uri="{BB962C8B-B14F-4D97-AF65-F5344CB8AC3E}">
        <p14:creationId xmlns:p14="http://schemas.microsoft.com/office/powerpoint/2010/main" val="2392323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937"/>
            <a:ext cx="7886700" cy="1325563"/>
          </a:xfrm>
        </p:spPr>
        <p:txBody>
          <a:bodyPr>
            <a:normAutofit/>
          </a:bodyPr>
          <a:lstStyle/>
          <a:p>
            <a:r>
              <a:rPr lang="en-US" sz="6000" b="1" dirty="0">
                <a:effectLst>
                  <a:glow rad="63500">
                    <a:schemeClr val="bg1">
                      <a:alpha val="40000"/>
                    </a:schemeClr>
                  </a:glow>
                </a:effectLst>
                <a:latin typeface="Edwardian Script ITC" panose="030303020407070D0804" pitchFamily="66" charset="0"/>
              </a:rPr>
              <a:t>Justification by Faith</a:t>
            </a:r>
          </a:p>
        </p:txBody>
      </p:sp>
      <p:sp>
        <p:nvSpPr>
          <p:cNvPr id="3" name="Content Placeholder 2"/>
          <p:cNvSpPr>
            <a:spLocks noGrp="1"/>
          </p:cNvSpPr>
          <p:nvPr>
            <p:ph idx="1"/>
          </p:nvPr>
        </p:nvSpPr>
        <p:spPr/>
        <p:txBody>
          <a:bodyPr/>
          <a:lstStyle/>
          <a:p>
            <a:pPr marL="0" indent="0" algn="ctr">
              <a:buNone/>
            </a:pPr>
            <a:endParaRPr lang="en-US" sz="6000" b="1" dirty="0"/>
          </a:p>
          <a:p>
            <a:pPr marL="0" indent="0" algn="ctr">
              <a:buNone/>
            </a:pPr>
            <a:r>
              <a:rPr lang="en-US" sz="3600" b="1" dirty="0"/>
              <a:t>Hebrew Writer Quotes Habakkuk 2:4</a:t>
            </a:r>
          </a:p>
          <a:p>
            <a:pPr marL="0" indent="0" algn="ctr">
              <a:buNone/>
            </a:pPr>
            <a:r>
              <a:rPr lang="en-US" sz="3200" i="1" dirty="0"/>
              <a:t>– Hebrews 10:36-39 –</a:t>
            </a:r>
            <a:endParaRPr lang="en-US" sz="3600" b="1" dirty="0"/>
          </a:p>
          <a:p>
            <a:pPr marL="0" indent="0" algn="ctr">
              <a:buNone/>
            </a:pPr>
            <a:endParaRPr lang="en-US" sz="1200" i="1" dirty="0"/>
          </a:p>
          <a:p>
            <a:pPr marL="0" indent="0" algn="ctr">
              <a:buNone/>
            </a:pPr>
            <a:r>
              <a:rPr lang="en-US" sz="3600" i="1" dirty="0"/>
              <a:t>This is illustrated in chapter 11.</a:t>
            </a:r>
          </a:p>
          <a:p>
            <a:pPr marL="0" indent="0" algn="ctr">
              <a:buNone/>
            </a:pPr>
            <a:r>
              <a:rPr lang="en-US" sz="3200" dirty="0"/>
              <a:t>Note Abraham </a:t>
            </a:r>
            <a:r>
              <a:rPr lang="en-US" sz="3200" i="1" dirty="0"/>
              <a:t>– vv. 10, 16, 17-19</a:t>
            </a:r>
          </a:p>
          <a:p>
            <a:pPr marL="0" indent="0" algn="ctr">
              <a:buNone/>
            </a:pPr>
            <a:r>
              <a:rPr lang="en-US" sz="3200" dirty="0"/>
              <a:t>However</a:t>
            </a:r>
            <a:r>
              <a:rPr lang="en-US" sz="3200" i="1" dirty="0"/>
              <a:t> – vv. 39-40; 9:15</a:t>
            </a:r>
            <a:endParaRPr lang="en-US" sz="2800" i="1" dirty="0"/>
          </a:p>
        </p:txBody>
      </p:sp>
      <p:pic>
        <p:nvPicPr>
          <p:cNvPr id="4" name="Picture 3"/>
          <p:cNvPicPr>
            <a:picLocks noChangeAspect="1"/>
          </p:cNvPicPr>
          <p:nvPr/>
        </p:nvPicPr>
        <p:blipFill>
          <a:blip r:embed="rId3"/>
          <a:stretch>
            <a:fillRect/>
          </a:stretch>
        </p:blipFill>
        <p:spPr>
          <a:xfrm>
            <a:off x="6005426" y="365126"/>
            <a:ext cx="2841228" cy="1823186"/>
          </a:xfrm>
          <a:prstGeom prst="rect">
            <a:avLst/>
          </a:prstGeom>
        </p:spPr>
      </p:pic>
    </p:spTree>
    <p:extLst>
      <p:ext uri="{BB962C8B-B14F-4D97-AF65-F5344CB8AC3E}">
        <p14:creationId xmlns:p14="http://schemas.microsoft.com/office/powerpoint/2010/main" val="2010334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937"/>
            <a:ext cx="7886700" cy="1325563"/>
          </a:xfrm>
        </p:spPr>
        <p:txBody>
          <a:bodyPr>
            <a:normAutofit fontScale="90000"/>
          </a:bodyPr>
          <a:lstStyle/>
          <a:p>
            <a:r>
              <a:rPr lang="en-US" sz="6700" b="1" dirty="0">
                <a:effectLst>
                  <a:glow rad="63500">
                    <a:schemeClr val="bg1">
                      <a:alpha val="40000"/>
                    </a:schemeClr>
                  </a:glow>
                </a:effectLst>
                <a:latin typeface="Edwardian Script ITC" panose="030303020407070D0804" pitchFamily="66" charset="0"/>
              </a:rPr>
              <a:t>God is Just                                          and the Justifier</a:t>
            </a:r>
          </a:p>
        </p:txBody>
      </p:sp>
      <p:sp>
        <p:nvSpPr>
          <p:cNvPr id="3" name="Content Placeholder 2"/>
          <p:cNvSpPr>
            <a:spLocks noGrp="1"/>
          </p:cNvSpPr>
          <p:nvPr>
            <p:ph idx="1"/>
          </p:nvPr>
        </p:nvSpPr>
        <p:spPr/>
        <p:txBody>
          <a:bodyPr/>
          <a:lstStyle/>
          <a:p>
            <a:pPr marL="0" indent="0" algn="ctr">
              <a:buNone/>
            </a:pPr>
            <a:endParaRPr lang="en-US" sz="6000" b="1" dirty="0"/>
          </a:p>
          <a:p>
            <a:pPr marL="0" indent="0" algn="ctr">
              <a:buNone/>
            </a:pPr>
            <a:r>
              <a:rPr lang="en-US" sz="3600" b="1" dirty="0"/>
              <a:t>Justified Through Faith in Jesus</a:t>
            </a:r>
          </a:p>
          <a:p>
            <a:pPr marL="0" indent="0" algn="ctr">
              <a:buNone/>
            </a:pPr>
            <a:r>
              <a:rPr lang="en-US" sz="3200" i="1" dirty="0"/>
              <a:t>– Romans 3:21-26; 5:1-2 –</a:t>
            </a:r>
            <a:endParaRPr lang="en-US" sz="3600" b="1" dirty="0"/>
          </a:p>
          <a:p>
            <a:pPr marL="0" indent="0" algn="ctr">
              <a:buNone/>
            </a:pPr>
            <a:endParaRPr lang="en-US" sz="1200" i="1" dirty="0"/>
          </a:p>
          <a:p>
            <a:pPr marL="0" indent="0" algn="ctr">
              <a:buNone/>
            </a:pPr>
            <a:r>
              <a:rPr lang="en-US" sz="3200" b="1" dirty="0">
                <a:latin typeface="Calibri" panose="020F0502020204030204" pitchFamily="34" charset="0"/>
                <a:ea typeface="Calibri" panose="020F0502020204030204" pitchFamily="34" charset="0"/>
                <a:cs typeface="Times New Roman" panose="02020603050405020304" pitchFamily="18" charset="0"/>
              </a:rPr>
              <a:t>Propitiation </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i="1" dirty="0" err="1">
                <a:latin typeface="Calibri" panose="020F0502020204030204" pitchFamily="34" charset="0"/>
                <a:ea typeface="Calibri" panose="020F0502020204030204" pitchFamily="34" charset="0"/>
                <a:cs typeface="Times New Roman" panose="02020603050405020304" pitchFamily="18" charset="0"/>
              </a:rPr>
              <a:t>hilastērion</a:t>
            </a:r>
            <a:r>
              <a:rPr lang="en-US" sz="3200" dirty="0">
                <a:latin typeface="Calibri" panose="020F0502020204030204" pitchFamily="34" charset="0"/>
                <a:ea typeface="Calibri" panose="020F0502020204030204" pitchFamily="34" charset="0"/>
                <a:cs typeface="Times New Roman" panose="02020603050405020304" pitchFamily="18" charset="0"/>
              </a:rPr>
              <a:t> – relating to appeasing or expiating, having placating or expiating force, expiatory. (THAYER)</a:t>
            </a:r>
            <a:endParaRPr lang="en-US" sz="3200" i="1" dirty="0"/>
          </a:p>
        </p:txBody>
      </p:sp>
      <p:pic>
        <p:nvPicPr>
          <p:cNvPr id="4" name="Picture 3"/>
          <p:cNvPicPr>
            <a:picLocks noChangeAspect="1"/>
          </p:cNvPicPr>
          <p:nvPr/>
        </p:nvPicPr>
        <p:blipFill>
          <a:blip r:embed="rId3"/>
          <a:stretch>
            <a:fillRect/>
          </a:stretch>
        </p:blipFill>
        <p:spPr>
          <a:xfrm>
            <a:off x="6005426" y="365126"/>
            <a:ext cx="2841228" cy="1823186"/>
          </a:xfrm>
          <a:prstGeom prst="rect">
            <a:avLst/>
          </a:prstGeom>
        </p:spPr>
      </p:pic>
    </p:spTree>
    <p:extLst>
      <p:ext uri="{BB962C8B-B14F-4D97-AF65-F5344CB8AC3E}">
        <p14:creationId xmlns:p14="http://schemas.microsoft.com/office/powerpoint/2010/main" val="1658890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937"/>
            <a:ext cx="7886700" cy="1325563"/>
          </a:xfrm>
        </p:spPr>
        <p:txBody>
          <a:bodyPr>
            <a:normAutofit fontScale="90000"/>
          </a:bodyPr>
          <a:lstStyle/>
          <a:p>
            <a:r>
              <a:rPr lang="en-US" sz="6700" b="1" dirty="0">
                <a:effectLst>
                  <a:glow rad="63500">
                    <a:schemeClr val="bg1">
                      <a:alpha val="40000"/>
                    </a:schemeClr>
                  </a:glow>
                </a:effectLst>
                <a:latin typeface="Edwardian Script ITC" panose="030303020407070D0804" pitchFamily="66" charset="0"/>
              </a:rPr>
              <a:t>God is Just                                          and the Justifier</a:t>
            </a:r>
          </a:p>
        </p:txBody>
      </p:sp>
      <p:sp>
        <p:nvSpPr>
          <p:cNvPr id="3" name="Content Placeholder 2"/>
          <p:cNvSpPr>
            <a:spLocks noGrp="1"/>
          </p:cNvSpPr>
          <p:nvPr>
            <p:ph idx="1"/>
          </p:nvPr>
        </p:nvSpPr>
        <p:spPr/>
        <p:txBody>
          <a:bodyPr/>
          <a:lstStyle/>
          <a:p>
            <a:pPr marL="0" indent="0" algn="ctr">
              <a:buNone/>
            </a:pPr>
            <a:endParaRPr lang="en-US" sz="1400" b="1" dirty="0"/>
          </a:p>
          <a:p>
            <a:pPr marL="0" indent="0" algn="ctr">
              <a:buNone/>
            </a:pPr>
            <a:r>
              <a:rPr lang="en-US" sz="3600" b="1" dirty="0"/>
              <a:t>Justified Through Faith in Jesus               </a:t>
            </a:r>
            <a:r>
              <a:rPr lang="en-US" sz="3600" b="1" i="1" dirty="0"/>
              <a:t>Before</a:t>
            </a:r>
            <a:r>
              <a:rPr lang="en-US" sz="3600" b="1" dirty="0"/>
              <a:t> Jesus</a:t>
            </a:r>
          </a:p>
          <a:p>
            <a:pPr marL="0" indent="0" algn="ctr">
              <a:buNone/>
            </a:pPr>
            <a:r>
              <a:rPr lang="en-US" sz="3200" i="1" dirty="0"/>
              <a:t>– Romans 4 –</a:t>
            </a:r>
          </a:p>
          <a:p>
            <a:pPr marL="0" indent="0" algn="ctr">
              <a:buNone/>
            </a:pPr>
            <a:r>
              <a:rPr lang="en-US" sz="3200" i="1" dirty="0"/>
              <a:t>“Passed over” sins (3:25) – </a:t>
            </a:r>
            <a:r>
              <a:rPr lang="en-US" sz="3200" i="1" dirty="0"/>
              <a:t>Paresis – </a:t>
            </a:r>
            <a:r>
              <a:rPr lang="en-US" sz="3200" dirty="0"/>
              <a:t>pretermission, passing over, letting pass, neglecting, disregarding. (THAYER)</a:t>
            </a:r>
          </a:p>
          <a:p>
            <a:pPr marL="0" indent="0" algn="ctr">
              <a:buNone/>
            </a:pPr>
            <a:r>
              <a:rPr lang="en-US" sz="2800" i="1" dirty="0"/>
              <a:t>“Passed over” </a:t>
            </a:r>
            <a:r>
              <a:rPr lang="en-US" sz="2800" dirty="0"/>
              <a:t>to the </a:t>
            </a:r>
            <a:r>
              <a:rPr lang="en-US" sz="2800" i="1" dirty="0"/>
              <a:t>“propitiation by His blood.”</a:t>
            </a:r>
            <a:endParaRPr lang="en-US" sz="3200" i="1" dirty="0"/>
          </a:p>
        </p:txBody>
      </p:sp>
      <p:pic>
        <p:nvPicPr>
          <p:cNvPr id="4" name="Picture 3"/>
          <p:cNvPicPr>
            <a:picLocks noChangeAspect="1"/>
          </p:cNvPicPr>
          <p:nvPr/>
        </p:nvPicPr>
        <p:blipFill>
          <a:blip r:embed="rId3"/>
          <a:stretch>
            <a:fillRect/>
          </a:stretch>
        </p:blipFill>
        <p:spPr>
          <a:xfrm>
            <a:off x="6005426" y="365126"/>
            <a:ext cx="2841228" cy="1823186"/>
          </a:xfrm>
          <a:prstGeom prst="rect">
            <a:avLst/>
          </a:prstGeom>
        </p:spPr>
      </p:pic>
    </p:spTree>
    <p:extLst>
      <p:ext uri="{BB962C8B-B14F-4D97-AF65-F5344CB8AC3E}">
        <p14:creationId xmlns:p14="http://schemas.microsoft.com/office/powerpoint/2010/main" val="242816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937"/>
            <a:ext cx="7886700" cy="1325563"/>
          </a:xfrm>
        </p:spPr>
        <p:txBody>
          <a:bodyPr>
            <a:normAutofit fontScale="90000"/>
          </a:bodyPr>
          <a:lstStyle/>
          <a:p>
            <a:r>
              <a:rPr lang="en-US" sz="6700" b="1" dirty="0">
                <a:effectLst>
                  <a:glow rad="63500">
                    <a:schemeClr val="bg1">
                      <a:alpha val="40000"/>
                    </a:schemeClr>
                  </a:glow>
                </a:effectLst>
                <a:latin typeface="Edwardian Script ITC" panose="030303020407070D0804" pitchFamily="66" charset="0"/>
              </a:rPr>
              <a:t>God is Just                                          and the Justifier</a:t>
            </a:r>
          </a:p>
        </p:txBody>
      </p:sp>
      <p:sp>
        <p:nvSpPr>
          <p:cNvPr id="3" name="Content Placeholder 2"/>
          <p:cNvSpPr>
            <a:spLocks noGrp="1"/>
          </p:cNvSpPr>
          <p:nvPr>
            <p:ph idx="1"/>
          </p:nvPr>
        </p:nvSpPr>
        <p:spPr/>
        <p:txBody>
          <a:bodyPr/>
          <a:lstStyle/>
          <a:p>
            <a:pPr marL="0" indent="0" algn="ctr">
              <a:buNone/>
            </a:pPr>
            <a:endParaRPr lang="en-US" sz="1400" b="1" dirty="0"/>
          </a:p>
          <a:p>
            <a:pPr marL="0" indent="0" algn="ctr">
              <a:buNone/>
            </a:pPr>
            <a:r>
              <a:rPr lang="en-US" sz="3600" b="1" dirty="0"/>
              <a:t>Justified Through Faith in Jesus               </a:t>
            </a:r>
            <a:r>
              <a:rPr lang="en-US" sz="3600" b="1" i="1" dirty="0"/>
              <a:t>Before</a:t>
            </a:r>
            <a:r>
              <a:rPr lang="en-US" sz="3600" b="1" dirty="0"/>
              <a:t> Jesus</a:t>
            </a:r>
          </a:p>
          <a:p>
            <a:pPr marL="0" indent="0" algn="ctr">
              <a:buNone/>
            </a:pPr>
            <a:r>
              <a:rPr lang="en-US" sz="3200" i="1" dirty="0"/>
              <a:t>– Romans 4 –</a:t>
            </a:r>
            <a:endParaRPr lang="en-US" sz="3200" dirty="0"/>
          </a:p>
          <a:p>
            <a:pPr marL="0" indent="0" algn="ctr">
              <a:buNone/>
            </a:pPr>
            <a:r>
              <a:rPr lang="en-US" sz="2800" i="1" dirty="0"/>
              <a:t>“Passed over” </a:t>
            </a:r>
            <a:r>
              <a:rPr lang="en-US" sz="2800" dirty="0"/>
              <a:t>to the </a:t>
            </a:r>
            <a:r>
              <a:rPr lang="en-US" sz="2800" i="1" dirty="0"/>
              <a:t>“propitiation by His blood.”</a:t>
            </a:r>
          </a:p>
          <a:p>
            <a:pPr marL="0" indent="0" algn="ctr">
              <a:buNone/>
            </a:pPr>
            <a:r>
              <a:rPr lang="en-US" sz="2800" dirty="0"/>
              <a:t>Promises of God </a:t>
            </a:r>
            <a:r>
              <a:rPr lang="en-US" sz="2800" i="1" dirty="0"/>
              <a:t>– Hebrews 6:13-18</a:t>
            </a:r>
          </a:p>
          <a:p>
            <a:pPr marL="0" indent="0" algn="ctr">
              <a:buNone/>
            </a:pPr>
            <a:r>
              <a:rPr lang="en-US" sz="2800" dirty="0"/>
              <a:t>Men were justified before Christ </a:t>
            </a:r>
            <a:r>
              <a:rPr lang="en-US" sz="2800" i="1" dirty="0"/>
              <a:t>(yet, not independent of Him) – Hebrews 12:22-24;               Matthew 8:11</a:t>
            </a:r>
            <a:endParaRPr lang="en-US" sz="3200" i="1" dirty="0"/>
          </a:p>
        </p:txBody>
      </p:sp>
      <p:pic>
        <p:nvPicPr>
          <p:cNvPr id="4" name="Picture 3"/>
          <p:cNvPicPr>
            <a:picLocks noChangeAspect="1"/>
          </p:cNvPicPr>
          <p:nvPr/>
        </p:nvPicPr>
        <p:blipFill>
          <a:blip r:embed="rId3"/>
          <a:stretch>
            <a:fillRect/>
          </a:stretch>
        </p:blipFill>
        <p:spPr>
          <a:xfrm>
            <a:off x="6005426" y="365126"/>
            <a:ext cx="2841228" cy="1823186"/>
          </a:xfrm>
          <a:prstGeom prst="rect">
            <a:avLst/>
          </a:prstGeom>
        </p:spPr>
      </p:pic>
    </p:spTree>
    <p:extLst>
      <p:ext uri="{BB962C8B-B14F-4D97-AF65-F5344CB8AC3E}">
        <p14:creationId xmlns:p14="http://schemas.microsoft.com/office/powerpoint/2010/main" val="2306390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4561</Words>
  <Application>Microsoft Office PowerPoint</Application>
  <PresentationFormat>On-screen Show (4:3)</PresentationFormat>
  <Paragraphs>271</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Edwardian Script ITC</vt:lpstr>
      <vt:lpstr>Times New Roman</vt:lpstr>
      <vt:lpstr>Wingdings</vt:lpstr>
      <vt:lpstr>Office Theme</vt:lpstr>
      <vt:lpstr>PowerPoint Presentation</vt:lpstr>
      <vt:lpstr>Forgiveness Under the</vt:lpstr>
      <vt:lpstr>Some Problems</vt:lpstr>
      <vt:lpstr>Justification by Faith</vt:lpstr>
      <vt:lpstr>Justification by Faith</vt:lpstr>
      <vt:lpstr>Justification by Faith</vt:lpstr>
      <vt:lpstr>God is Just                                          and the Justifier</vt:lpstr>
      <vt:lpstr>God is Just                                          and the Justifier</vt:lpstr>
      <vt:lpstr>God is Just                                          and the Justifier</vt:lpstr>
      <vt:lpstr>God is Just                                          and the Justifier</vt:lpstr>
      <vt:lpstr>Forgiveness Under the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15</cp:revision>
  <dcterms:created xsi:type="dcterms:W3CDTF">2017-07-13T22:01:38Z</dcterms:created>
  <dcterms:modified xsi:type="dcterms:W3CDTF">2017-07-15T16:29:29Z</dcterms:modified>
</cp:coreProperties>
</file>