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6"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3" d="2"/>
        <a:sy n="3" d="2"/>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63926-ACD4-4296-910E-FED442E12E6A}" type="datetimeFigureOut">
              <a:rPr lang="en-US" smtClean="0"/>
              <a:t>7/22/2017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B5DEB-3C2E-42CF-8066-B304C6CEA59A}" type="slidenum">
              <a:rPr lang="en-US" smtClean="0"/>
              <a:t>‹#›</a:t>
            </a:fld>
            <a:endParaRPr lang="en-US"/>
          </a:p>
        </p:txBody>
      </p:sp>
    </p:spTree>
    <p:extLst>
      <p:ext uri="{BB962C8B-B14F-4D97-AF65-F5344CB8AC3E}">
        <p14:creationId xmlns:p14="http://schemas.microsoft.com/office/powerpoint/2010/main" val="723671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Making Jesus Marvel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Mark 6:6; Matthew 8:10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On only two occasions in the Gospels is there a record of Jesus being made to “marvel.”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Matthew 8:10</a:t>
            </a:r>
            <a:r>
              <a:rPr lang="en-US" dirty="0">
                <a:latin typeface="Calibri" panose="020F0502020204030204" pitchFamily="34" charset="0"/>
                <a:ea typeface="Calibri" panose="020F0502020204030204" pitchFamily="34" charset="0"/>
                <a:cs typeface="Times New Roman" panose="02020603050405020304" pitchFamily="18" charset="0"/>
              </a:rPr>
              <a:t> – With the centurion</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Mark 6:6</a:t>
            </a:r>
            <a:r>
              <a:rPr lang="en-US" dirty="0">
                <a:latin typeface="Calibri" panose="020F0502020204030204" pitchFamily="34" charset="0"/>
                <a:ea typeface="Calibri" panose="020F0502020204030204" pitchFamily="34" charset="0"/>
                <a:cs typeface="Times New Roman" panose="02020603050405020304" pitchFamily="18" charset="0"/>
              </a:rPr>
              <a:t> – With His own relatives, and hometown folk.)</a:t>
            </a:r>
          </a:p>
          <a:p>
            <a:pPr marL="342900" marR="0" lvl="0" indent="-3429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“marveled”</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thaumazo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to wonder; by implication to admire: - admire, have in admiration, marvel, wonder. (Strong)</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Not that He was taken by surprise – Jesus is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 who searches the hearts” (Romans 8:27).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However, although He knew the hearts of the ones who made Him marvel on both occasions, their actions and character still ASTOUNDED/IMPRESSED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impressive that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One Whose works are called marvelous (cf. Psalm 9:1)</a:t>
            </a:r>
            <a:r>
              <a:rPr lang="en-US" dirty="0">
                <a:latin typeface="Calibri" panose="020F0502020204030204" pitchFamily="34" charset="0"/>
                <a:ea typeface="Calibri" panose="020F0502020204030204" pitchFamily="34" charset="0"/>
                <a:cs typeface="Times New Roman" panose="02020603050405020304" pitchFamily="18" charset="0"/>
              </a:rPr>
              <a:t>, Who has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“marvelous lovingkindness” (Psalm 17:7),</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i="1" dirty="0">
                <a:latin typeface="Calibri" panose="020F0502020204030204" pitchFamily="34" charset="0"/>
                <a:ea typeface="Calibri" panose="020F0502020204030204" pitchFamily="34" charset="0"/>
                <a:cs typeface="Times New Roman" panose="02020603050405020304" pitchFamily="18" charset="0"/>
              </a:rPr>
              <a:t>can rightly be described as marvelous Himself was made to marvel</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As will be seen in the instances Jesus was made to marvel, </a:t>
            </a:r>
            <a:r>
              <a:rPr lang="en-US" b="1" dirty="0">
                <a:latin typeface="Calibri" panose="020F0502020204030204" pitchFamily="34" charset="0"/>
                <a:ea typeface="Calibri" panose="020F0502020204030204" pitchFamily="34" charset="0"/>
                <a:cs typeface="Times New Roman" panose="02020603050405020304" pitchFamily="18" charset="0"/>
              </a:rPr>
              <a:t>His marveling can be something positive, or negative.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Let us make sure we make Jesus marvel in a positive manner.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“He marveled”</a:t>
            </a:r>
          </a:p>
          <a:p>
            <a:endParaRPr lang="en-US" dirty="0"/>
          </a:p>
        </p:txBody>
      </p:sp>
      <p:sp>
        <p:nvSpPr>
          <p:cNvPr id="4" name="Slide Number Placeholder 3"/>
          <p:cNvSpPr>
            <a:spLocks noGrp="1"/>
          </p:cNvSpPr>
          <p:nvPr>
            <p:ph type="sldNum" sz="quarter" idx="10"/>
          </p:nvPr>
        </p:nvSpPr>
        <p:spPr/>
        <p:txBody>
          <a:bodyPr/>
          <a:lstStyle/>
          <a:p>
            <a:fld id="{D2FB5DEB-3C2E-42CF-8066-B304C6CEA59A}" type="slidenum">
              <a:rPr lang="en-US" smtClean="0"/>
              <a:t>2</a:t>
            </a:fld>
            <a:endParaRPr lang="en-US"/>
          </a:p>
        </p:txBody>
      </p:sp>
    </p:spTree>
    <p:extLst>
      <p:ext uri="{BB962C8B-B14F-4D97-AF65-F5344CB8AC3E}">
        <p14:creationId xmlns:p14="http://schemas.microsoft.com/office/powerpoint/2010/main" val="91795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“He marveled”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His Own Country’s Unbelief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Mark 6:1-6)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1-2)</a:t>
            </a:r>
            <a:r>
              <a:rPr lang="en-US" dirty="0">
                <a:latin typeface="Calibri" panose="020F0502020204030204" pitchFamily="34" charset="0"/>
                <a:ea typeface="Calibri" panose="020F0502020204030204" pitchFamily="34" charset="0"/>
                <a:cs typeface="Times New Roman" panose="02020603050405020304" pitchFamily="18" charset="0"/>
              </a:rPr>
              <a:t> – Jesus taught at Nazareth, the town where He grew up, and performed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“mighty works”</a:t>
            </a:r>
            <a:r>
              <a:rPr lang="en-US" dirty="0">
                <a:latin typeface="Calibri" panose="020F0502020204030204" pitchFamily="34" charset="0"/>
                <a:ea typeface="Calibri" panose="020F0502020204030204" pitchFamily="34" charset="0"/>
                <a:cs typeface="Times New Roman" panose="02020603050405020304" pitchFamily="18" charset="0"/>
              </a:rPr>
              <a:t> there.</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 began to teach:”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Luke 4:17-22</a:t>
            </a:r>
            <a:r>
              <a:rPr lang="en-US" dirty="0">
                <a:latin typeface="Calibri" panose="020F0502020204030204" pitchFamily="34" charset="0"/>
                <a:ea typeface="Calibri" panose="020F0502020204030204" pitchFamily="34" charset="0"/>
                <a:cs typeface="Times New Roman" panose="02020603050405020304" pitchFamily="18" charset="0"/>
              </a:rPr>
              <a:t> – Read from Isaiah, and indicated that the prophecy was at that time being fulfilled in Him.</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22a)</a:t>
            </a:r>
            <a:r>
              <a:rPr lang="en-US" dirty="0">
                <a:latin typeface="Calibri" panose="020F0502020204030204" pitchFamily="34" charset="0"/>
                <a:ea typeface="Calibri" panose="020F0502020204030204" pitchFamily="34" charset="0"/>
                <a:cs typeface="Times New Roman" panose="02020603050405020304" pitchFamily="18" charset="0"/>
              </a:rPr>
              <a:t> – Their initial response was positive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“marveled at the gracious words which proceeded out of His mouth.”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“Where did this Man get these things?:”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Things</a:t>
            </a:r>
            <a:r>
              <a:rPr lang="en-US" dirty="0">
                <a:latin typeface="Calibri" panose="020F0502020204030204" pitchFamily="34" charset="0"/>
                <a:ea typeface="Calibri" panose="020F0502020204030204" pitchFamily="34" charset="0"/>
                <a:cs typeface="Times New Roman" panose="02020603050405020304" pitchFamily="18" charset="0"/>
              </a:rPr>
              <a:t> – which He taught.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Wisdom and Mighty Works</a:t>
            </a:r>
            <a:r>
              <a:rPr lang="en-US" dirty="0">
                <a:latin typeface="Calibri" panose="020F0502020204030204" pitchFamily="34" charset="0"/>
                <a:ea typeface="Calibri" panose="020F0502020204030204" pitchFamily="34" charset="0"/>
                <a:cs typeface="Times New Roman" panose="02020603050405020304" pitchFamily="18" charset="0"/>
              </a:rPr>
              <a:t> – They recognized them for what they were – TRUE AND DEEP WISDOM, and OBVIOUS MIRACLES.</a:t>
            </a:r>
          </a:p>
          <a:p>
            <a:pPr marL="1143000" marR="0" lvl="2" indent="-228600">
              <a:lnSpc>
                <a:spcPct val="107000"/>
              </a:lnSpc>
              <a:spcBef>
                <a:spcPts val="0"/>
              </a:spcBef>
              <a:spcAft>
                <a:spcPts val="0"/>
              </a:spcAft>
              <a:buFont typeface="+mj-lt"/>
              <a:buAutoNum type="romanLcPeriod"/>
            </a:pPr>
            <a:r>
              <a:rPr lang="en-US" b="1" i="1" dirty="0">
                <a:latin typeface="Calibri" panose="020F0502020204030204" pitchFamily="34" charset="0"/>
                <a:ea typeface="Calibri" panose="020F0502020204030204" pitchFamily="34" charset="0"/>
                <a:cs typeface="Times New Roman" panose="02020603050405020304" pitchFamily="18" charset="0"/>
              </a:rPr>
              <a:t>Their unbelief was </a:t>
            </a:r>
            <a:r>
              <a:rPr lang="en-US" b="1" i="1" u="sng" dirty="0">
                <a:latin typeface="Calibri" panose="020F0502020204030204" pitchFamily="34" charset="0"/>
                <a:ea typeface="Calibri" panose="020F0502020204030204" pitchFamily="34" charset="0"/>
                <a:cs typeface="Times New Roman" panose="02020603050405020304" pitchFamily="18" charset="0"/>
              </a:rPr>
              <a:t>in spite of the enormous evidence</a:t>
            </a:r>
            <a:r>
              <a:rPr lang="en-US" b="1" i="1" dirty="0">
                <a:latin typeface="Calibri" panose="020F0502020204030204" pitchFamily="34" charset="0"/>
                <a:ea typeface="Calibri" panose="020F0502020204030204" pitchFamily="34" charset="0"/>
                <a:cs typeface="Times New Roman" panose="02020603050405020304" pitchFamily="18" charset="0"/>
              </a:rPr>
              <a:t>, and because of their prejudices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a:t>
            </a:r>
            <a:r>
              <a:rPr lang="en-US" dirty="0">
                <a:latin typeface="Calibri" panose="020F0502020204030204" pitchFamily="34" charset="0"/>
                <a:ea typeface="Calibri" panose="020F0502020204030204" pitchFamily="34" charset="0"/>
                <a:cs typeface="Times New Roman" panose="02020603050405020304" pitchFamily="18" charset="0"/>
              </a:rPr>
              <a:t> – They recognized the wisdom, and mighty works, but questioned the validity of Jesus Himself simply because of who He was.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Carpenter </a:t>
            </a:r>
            <a:r>
              <a:rPr lang="en-US" dirty="0">
                <a:latin typeface="Calibri" panose="020F0502020204030204" pitchFamily="34" charset="0"/>
                <a:ea typeface="Calibri" panose="020F0502020204030204" pitchFamily="34" charset="0"/>
                <a:cs typeface="Times New Roman" panose="02020603050405020304" pitchFamily="18" charset="0"/>
              </a:rPr>
              <a:t>– a humble calling – does not necessitate vast wisdom.</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Relationship to His specific family (mother, and siblings)</a:t>
            </a:r>
            <a:r>
              <a:rPr lang="en-US" dirty="0">
                <a:latin typeface="Calibri" panose="020F0502020204030204" pitchFamily="34" charset="0"/>
                <a:ea typeface="Calibri" panose="020F0502020204030204" pitchFamily="34" charset="0"/>
                <a:cs typeface="Times New Roman" panose="02020603050405020304" pitchFamily="18" charset="0"/>
              </a:rPr>
              <a:t> – His wisdom surpasses theirs, and they can do no mighty work.</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“So they were offended at Him”</a:t>
            </a:r>
            <a:r>
              <a:rPr lang="en-US" dirty="0">
                <a:latin typeface="Calibri" panose="020F0502020204030204" pitchFamily="34" charset="0"/>
                <a:ea typeface="Calibri" panose="020F0502020204030204" pitchFamily="34" charset="0"/>
                <a:cs typeface="Times New Roman" panose="02020603050405020304" pitchFamily="18" charset="0"/>
              </a:rPr>
              <a:t> – because of their unbelief.</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4-6)</a:t>
            </a:r>
            <a:r>
              <a:rPr lang="en-US" dirty="0">
                <a:latin typeface="Calibri" panose="020F0502020204030204" pitchFamily="34" charset="0"/>
                <a:ea typeface="Calibri" panose="020F0502020204030204" pitchFamily="34" charset="0"/>
                <a:cs typeface="Times New Roman" panose="02020603050405020304" pitchFamily="18" charset="0"/>
              </a:rPr>
              <a:t> – Jesus marveled at their unbelief despite the evidence.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a:t>
            </a:r>
            <a:r>
              <a:rPr lang="en-US" dirty="0">
                <a:latin typeface="Calibri" panose="020F0502020204030204" pitchFamily="34" charset="0"/>
                <a:ea typeface="Calibri" panose="020F0502020204030204" pitchFamily="34" charset="0"/>
                <a:cs typeface="Times New Roman" panose="02020603050405020304" pitchFamily="18" charset="0"/>
              </a:rPr>
              <a:t> – His popularity had grown throughout Galilee as He taught, and performed miracles, YET HE WAS REJECTED BY HIS OWN.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5-6)</a:t>
            </a:r>
            <a:r>
              <a:rPr lang="en-US" dirty="0">
                <a:latin typeface="Calibri" panose="020F0502020204030204" pitchFamily="34" charset="0"/>
                <a:ea typeface="Calibri" panose="020F0502020204030204" pitchFamily="34" charset="0"/>
                <a:cs typeface="Times New Roman" panose="02020603050405020304" pitchFamily="18" charset="0"/>
              </a:rPr>
              <a:t> – He did not continue to do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“mighty works”</a:t>
            </a:r>
            <a:r>
              <a:rPr lang="en-US" dirty="0">
                <a:latin typeface="Calibri" panose="020F0502020204030204" pitchFamily="34" charset="0"/>
                <a:ea typeface="Calibri" panose="020F0502020204030204" pitchFamily="34" charset="0"/>
                <a:cs typeface="Times New Roman" panose="02020603050405020304" pitchFamily="18" charset="0"/>
              </a:rPr>
              <a:t> because of their unbelief.</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 MARVELED BECAUSE OF THEIR UNBELIEF”</a:t>
            </a:r>
            <a:r>
              <a:rPr lang="en-US" dirty="0">
                <a:latin typeface="Calibri" panose="020F0502020204030204" pitchFamily="34" charset="0"/>
                <a:ea typeface="Calibri" panose="020F0502020204030204" pitchFamily="34" charset="0"/>
                <a:cs typeface="Times New Roman" panose="02020603050405020304" pitchFamily="18" charset="0"/>
              </a:rPr>
              <a:t> – It impressed Him!</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They saw the evidence! If anything, His upbringing which caused them to doubt should have indicated that He was different.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He was the Messiah </a:t>
            </a:r>
            <a:r>
              <a:rPr lang="en-US" i="1" u="sng" dirty="0">
                <a:latin typeface="Calibri" panose="020F0502020204030204" pitchFamily="34" charset="0"/>
                <a:ea typeface="Calibri" panose="020F0502020204030204" pitchFamily="34" charset="0"/>
                <a:cs typeface="Times New Roman" panose="02020603050405020304" pitchFamily="18" charset="0"/>
              </a:rPr>
              <a:t>(Which the quotation from Isaiah, and His comments on the text concerning Him should have indicated.),</a:t>
            </a:r>
            <a:r>
              <a:rPr lang="en-US" b="1" i="1" dirty="0">
                <a:latin typeface="Calibri" panose="020F0502020204030204" pitchFamily="34" charset="0"/>
                <a:ea typeface="Calibri" panose="020F0502020204030204" pitchFamily="34" charset="0"/>
                <a:cs typeface="Times New Roman" panose="02020603050405020304" pitchFamily="18" charset="0"/>
              </a:rPr>
              <a:t> the Son of God, with authority from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Centurion’s Faith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Matthew 8:5-13)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5-7)</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The centurion at this point shows faith.</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was something that had happened between Jesus and others before.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He healed people, people saw, and many brought themselves and their sick to Him to be healed.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Jesus does not yet MARVEL…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8-10)</a:t>
            </a:r>
            <a:r>
              <a:rPr lang="en-US" dirty="0">
                <a:latin typeface="Calibri" panose="020F0502020204030204" pitchFamily="34" charset="0"/>
                <a:ea typeface="Calibri" panose="020F0502020204030204" pitchFamily="34" charset="0"/>
                <a:cs typeface="Times New Roman" panose="02020603050405020304" pitchFamily="18" charset="0"/>
              </a:rPr>
              <a:t> – The centurion not only showed great humility before Jesus, but an impressive understanding of the power Jesus possessed, thus, in part, who Jesus was.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8)</a:t>
            </a:r>
            <a:r>
              <a:rPr lang="en-US" dirty="0">
                <a:latin typeface="Calibri" panose="020F0502020204030204" pitchFamily="34" charset="0"/>
                <a:ea typeface="Calibri" panose="020F0502020204030204" pitchFamily="34" charset="0"/>
                <a:cs typeface="Times New Roman" panose="02020603050405020304" pitchFamily="18" charset="0"/>
              </a:rPr>
              <a:t> – His humility is shown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 am not worthy”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9)</a:t>
            </a:r>
            <a:r>
              <a:rPr lang="en-US" dirty="0">
                <a:latin typeface="Calibri" panose="020F0502020204030204" pitchFamily="34" charset="0"/>
                <a:ea typeface="Calibri" panose="020F0502020204030204" pitchFamily="34" charset="0"/>
                <a:cs typeface="Times New Roman" panose="02020603050405020304" pitchFamily="18" charset="0"/>
              </a:rPr>
              <a:t> – Understanding of authority in general, and specifically of Jesus’ authority, and power to heal.</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Centurion </a:t>
            </a:r>
            <a:r>
              <a:rPr lang="en-US" dirty="0">
                <a:latin typeface="Calibri" panose="020F0502020204030204" pitchFamily="34" charset="0"/>
                <a:ea typeface="Calibri" panose="020F0502020204030204" pitchFamily="34" charset="0"/>
                <a:cs typeface="Times New Roman" panose="02020603050405020304" pitchFamily="18" charset="0"/>
              </a:rPr>
              <a:t>– commander of 100 men. (He knew what it meant to have authority.)</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Jesus has power (authority) to heal</a:t>
            </a:r>
            <a:r>
              <a:rPr lang="en-US" dirty="0">
                <a:latin typeface="Calibri" panose="020F0502020204030204" pitchFamily="34" charset="0"/>
                <a:ea typeface="Calibri" panose="020F0502020204030204" pitchFamily="34" charset="0"/>
                <a:cs typeface="Times New Roman" panose="02020603050405020304" pitchFamily="18" charset="0"/>
              </a:rPr>
              <a:t> – If Jesus has such authority to heal (which He has already displayed, and the centurion believed in), then He does not need to be present. All He needs to do is speak.</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10)</a:t>
            </a:r>
            <a:r>
              <a:rPr lang="en-US" dirty="0">
                <a:latin typeface="Calibri" panose="020F0502020204030204" pitchFamily="34" charset="0"/>
                <a:ea typeface="Calibri" panose="020F0502020204030204" pitchFamily="34" charset="0"/>
                <a:cs typeface="Times New Roman" panose="02020603050405020304" pitchFamily="18" charset="0"/>
              </a:rPr>
              <a:t> – This made Jesus marvel!</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Jesus compared the centurion to the Israelites.</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He came to the Israelites, but the did not believe in Him – THIS GENTILE DID!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The stark contrast between the two: </a:t>
            </a:r>
            <a:r>
              <a:rPr lang="en-US" dirty="0">
                <a:latin typeface="Calibri" panose="020F0502020204030204" pitchFamily="34" charset="0"/>
                <a:ea typeface="Calibri" panose="020F0502020204030204" pitchFamily="34" charset="0"/>
                <a:cs typeface="Times New Roman" panose="02020603050405020304" pitchFamily="18" charset="0"/>
              </a:rPr>
              <a:t>“Boles notes: The place and the people where he had a right to expect great faith, he found only unbelief, and where even the Jews did not expect to find anything good, Jesus found ‘so great faith’ (190).” (Kyle Pope. Truth Matthew Commentary (Kindle Locations 5780-5783). Guardian of Truth Foundation.)</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What is belief/unbelief?</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For the sake of making application regarding our own belief or unbelief making Jesus marvel, it is helpful to remember what belief and unbelief includes: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Belief and unbelief is not simply the thought of belief, but the activity to which it leads: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1:5; 16:26</a:t>
            </a:r>
            <a:r>
              <a:rPr lang="en-US" dirty="0">
                <a:latin typeface="Calibri" panose="020F0502020204030204" pitchFamily="34" charset="0"/>
                <a:ea typeface="Calibri" panose="020F0502020204030204" pitchFamily="34" charset="0"/>
                <a:cs typeface="Times New Roman" panose="02020603050405020304" pitchFamily="18" charset="0"/>
              </a:rPr>
              <a:t> – the bookends of Romans, a book which considers saving faith, show that faith that saves is obedient faith.</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Faith and obedience are closely related in scripture.</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“obedience of faith” (NASB)</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Faith = obedience, and obedience = faith. (THEY GO HAND IN HAND)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is how faith and obedience are related throughout scripture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Deuteronomy 9:23</a:t>
            </a:r>
            <a:r>
              <a:rPr lang="en-US" dirty="0">
                <a:latin typeface="Calibri" panose="020F0502020204030204" pitchFamily="34" charset="0"/>
                <a:ea typeface="Calibri" panose="020F0502020204030204" pitchFamily="34" charset="0"/>
                <a:cs typeface="Times New Roman" panose="02020603050405020304" pitchFamily="18" charset="0"/>
              </a:rPr>
              <a:t> – Did not believe or obey the commandment.</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“But they have not all obeyed the gospel. For Isaiah says, ‘Lord, who has believed our report?’” (Romans 10:16)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Matthew 7:24-27</a:t>
            </a:r>
            <a:r>
              <a:rPr lang="en-US" dirty="0">
                <a:latin typeface="Calibri" panose="020F0502020204030204" pitchFamily="34" charset="0"/>
                <a:ea typeface="Calibri" panose="020F0502020204030204" pitchFamily="34" charset="0"/>
                <a:cs typeface="Times New Roman" panose="02020603050405020304" pitchFamily="18" charset="0"/>
              </a:rPr>
              <a:t> – We must believe in Jesus, not by simply believing that He IS, but placing our full trust in Him by adhering to His word.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Do we make Jesus marvel by our belief/obedience, or by out unbelief/disobedience?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Making Jesus Marvel (Two examples)</a:t>
            </a:r>
          </a:p>
          <a:p>
            <a:endParaRPr lang="en-US" dirty="0"/>
          </a:p>
        </p:txBody>
      </p:sp>
      <p:sp>
        <p:nvSpPr>
          <p:cNvPr id="4" name="Slide Number Placeholder 3"/>
          <p:cNvSpPr>
            <a:spLocks noGrp="1"/>
          </p:cNvSpPr>
          <p:nvPr>
            <p:ph type="sldNum" sz="quarter" idx="10"/>
          </p:nvPr>
        </p:nvSpPr>
        <p:spPr/>
        <p:txBody>
          <a:bodyPr/>
          <a:lstStyle/>
          <a:p>
            <a:fld id="{D2FB5DEB-3C2E-42CF-8066-B304C6CEA59A}" type="slidenum">
              <a:rPr lang="en-US" smtClean="0"/>
              <a:t>3</a:t>
            </a:fld>
            <a:endParaRPr lang="en-US"/>
          </a:p>
        </p:txBody>
      </p:sp>
    </p:spTree>
    <p:extLst>
      <p:ext uri="{BB962C8B-B14F-4D97-AF65-F5344CB8AC3E}">
        <p14:creationId xmlns:p14="http://schemas.microsoft.com/office/powerpoint/2010/main" val="41326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Making Jesus Marvel (Two examples)</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Negative – Forsaking the Assembly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Hebrews 10:19-25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24-25)</a:t>
            </a:r>
            <a:r>
              <a:rPr lang="en-US" dirty="0">
                <a:latin typeface="Calibri" panose="020F0502020204030204" pitchFamily="34" charset="0"/>
                <a:ea typeface="Calibri" panose="020F0502020204030204" pitchFamily="34" charset="0"/>
                <a:cs typeface="Times New Roman" panose="02020603050405020304" pitchFamily="18" charset="0"/>
              </a:rPr>
              <a:t> – The assembly is not a suggestion, but a command of God!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When Jesus gives a command we must understand His authority like that of the centurion.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If Jesus says it, then it MUST BE DONE!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It is God’s design for His people to receive the exhortation needed to continue faithfully!</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To neglect it is to neglect ourselves, but also to neglect adherence to the specific pattern laid out by God Himself!</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SUCH BLATANT DISOBEDIENCE IS SURE TO CAUSE JESUS TO MARVEL! (Especially when the commandment, like all of them do, works toward our salvation!)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26)</a:t>
            </a:r>
            <a:r>
              <a:rPr lang="en-US" dirty="0">
                <a:latin typeface="Calibri" panose="020F0502020204030204" pitchFamily="34" charset="0"/>
                <a:ea typeface="Calibri" panose="020F0502020204030204" pitchFamily="34" charset="0"/>
                <a:cs typeface="Times New Roman" panose="02020603050405020304" pitchFamily="18" charset="0"/>
              </a:rPr>
              <a:t> – Is specifically regarding the disobedience of forsaking the assembly!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Consider the context as well:</a:t>
            </a:r>
            <a:r>
              <a:rPr lang="en-US" dirty="0">
                <a:latin typeface="Calibri" panose="020F0502020204030204" pitchFamily="34" charset="0"/>
                <a:ea typeface="Calibri" panose="020F0502020204030204" pitchFamily="34" charset="0"/>
                <a:cs typeface="Times New Roman" panose="02020603050405020304" pitchFamily="18" charset="0"/>
              </a:rPr>
              <a:t> (Which shows further how egregious it is to forsake the assembly)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Earthly service of sanctuary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9:6-8</a:t>
            </a:r>
            <a:r>
              <a:rPr lang="en-US" dirty="0">
                <a:latin typeface="Calibri" panose="020F0502020204030204" pitchFamily="34" charset="0"/>
                <a:ea typeface="Calibri" panose="020F0502020204030204" pitchFamily="34" charset="0"/>
                <a:cs typeface="Times New Roman" panose="02020603050405020304" pitchFamily="18" charset="0"/>
              </a:rPr>
              <a:t> – this indicated that the way to God was not yet open!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Christ ministered in the true Holiest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9:11-12</a:t>
            </a:r>
            <a:r>
              <a:rPr lang="en-US" dirty="0">
                <a:latin typeface="Calibri" panose="020F0502020204030204" pitchFamily="34" charset="0"/>
                <a:ea typeface="Calibri" panose="020F0502020204030204" pitchFamily="34" charset="0"/>
                <a:cs typeface="Times New Roman" panose="02020603050405020304" pitchFamily="18" charset="0"/>
              </a:rPr>
              <a:t> – God could not be approached before, but Christ made approaching Him possible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10:19-23</a:t>
            </a:r>
            <a:r>
              <a:rPr lang="en-US" dirty="0">
                <a:latin typeface="Calibri" panose="020F0502020204030204" pitchFamily="34" charset="0"/>
                <a:ea typeface="Calibri" panose="020F0502020204030204" pitchFamily="34" charset="0"/>
                <a:cs typeface="Times New Roman" panose="02020603050405020304" pitchFamily="18" charset="0"/>
              </a:rPr>
              <a:t> – Jesus, our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“forerunner” (6:20),</a:t>
            </a:r>
            <a:r>
              <a:rPr lang="en-US" dirty="0">
                <a:latin typeface="Calibri" panose="020F0502020204030204" pitchFamily="34" charset="0"/>
                <a:ea typeface="Calibri" panose="020F0502020204030204" pitchFamily="34" charset="0"/>
                <a:cs typeface="Times New Roman" panose="02020603050405020304" pitchFamily="18" charset="0"/>
              </a:rPr>
              <a:t> has taken His blood into the Holiest of All so that we could ourselves enter in behind the veil.</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can approach God with boldness because we are washed in Jesus’ blood (when we were baptized).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approach God through Jesus – who is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way” (John 14:6).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INCLUDES OUR WORSHIP WHEN WE ASSEMBLE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24-25).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NOTE: (v. 25b)</a:t>
            </a:r>
            <a:r>
              <a:rPr lang="en-US" dirty="0">
                <a:latin typeface="Calibri" panose="020F0502020204030204" pitchFamily="34" charset="0"/>
                <a:ea typeface="Calibri" panose="020F0502020204030204" pitchFamily="34" charset="0"/>
                <a:cs typeface="Times New Roman" panose="02020603050405020304" pitchFamily="18" charset="0"/>
              </a:rPr>
              <a:t> – the assembly is to help us continue until being in God’s presence is consummated on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Day approaching.”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When someone forsakes the assembly, they (1) disobey a command from God, and </a:t>
            </a:r>
            <a:r>
              <a:rPr lang="en-US" b="1" dirty="0">
                <a:latin typeface="Calibri" panose="020F0502020204030204" pitchFamily="34" charset="0"/>
                <a:ea typeface="Calibri" panose="020F0502020204030204" pitchFamily="34" charset="0"/>
                <a:cs typeface="Times New Roman" panose="02020603050405020304" pitchFamily="18" charset="0"/>
              </a:rPr>
              <a:t>(2) show an indifference about what Jesus has provided for us in His death!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This FOR CERTAIN will cause Jesus to marvel! (Do you make Jesus marvel in this way?)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Positive – Faith During Adversity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Hebrews 10:32-35; James 1:2-4; 5:1-11)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10:32-35</a:t>
            </a:r>
            <a:r>
              <a:rPr lang="en-US" dirty="0">
                <a:latin typeface="Calibri" panose="020F0502020204030204" pitchFamily="34" charset="0"/>
                <a:ea typeface="Calibri" panose="020F0502020204030204" pitchFamily="34" charset="0"/>
                <a:cs typeface="Times New Roman" panose="02020603050405020304" pitchFamily="18" charset="0"/>
              </a:rPr>
              <a:t> – One of the reasons these Hebrew Christians were forsaking the assembly was possibly because of persecution.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persecution was causing them to lose their faith.</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Hebrew writer reminded them of their faith before, and encouraged them to continue in it!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Enduring adversity by maintaining faithful obedience will surely make Jesus marvel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James 1:2-4</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When trials befall us, we are given a chance to prove our faithfulness, and grow what faith we have.</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“count it all joy”</a:t>
            </a:r>
            <a:r>
              <a:rPr lang="en-US" dirty="0">
                <a:latin typeface="Calibri" panose="020F0502020204030204" pitchFamily="34" charset="0"/>
                <a:ea typeface="Calibri" panose="020F0502020204030204" pitchFamily="34" charset="0"/>
                <a:cs typeface="Times New Roman" panose="02020603050405020304" pitchFamily="18" charset="0"/>
              </a:rPr>
              <a:t> – because it strengthens us by producing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“patience”</a:t>
            </a:r>
            <a:r>
              <a:rPr lang="en-US" dirty="0">
                <a:latin typeface="Calibri" panose="020F0502020204030204" pitchFamily="34" charset="0"/>
                <a:ea typeface="Calibri" panose="020F0502020204030204" pitchFamily="34" charset="0"/>
                <a:cs typeface="Times New Roman" panose="02020603050405020304" pitchFamily="18" charset="0"/>
              </a:rPr>
              <a:t> (endurance).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BUT ALSO</a:t>
            </a:r>
            <a:r>
              <a:rPr lang="en-US" dirty="0">
                <a:latin typeface="Calibri" panose="020F0502020204030204" pitchFamily="34" charset="0"/>
                <a:ea typeface="Calibri" panose="020F0502020204030204" pitchFamily="34" charset="0"/>
                <a:cs typeface="Times New Roman" panose="02020603050405020304" pitchFamily="18" charset="0"/>
              </a:rPr>
              <a:t> – It is a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“testing of your faith”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When we fall into a trial and tribulation, our faith is tested.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This does not come from God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13),</a:t>
            </a:r>
            <a:r>
              <a:rPr lang="en-US" dirty="0">
                <a:latin typeface="Calibri" panose="020F0502020204030204" pitchFamily="34" charset="0"/>
                <a:ea typeface="Calibri" panose="020F0502020204030204" pitchFamily="34" charset="0"/>
                <a:cs typeface="Times New Roman" panose="02020603050405020304" pitchFamily="18" charset="0"/>
              </a:rPr>
              <a:t> but is ALLOWED BY GOD.</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“count it all joy”</a:t>
            </a:r>
            <a:r>
              <a:rPr lang="en-US" dirty="0">
                <a:latin typeface="Calibri" panose="020F0502020204030204" pitchFamily="34" charset="0"/>
                <a:ea typeface="Calibri" panose="020F0502020204030204" pitchFamily="34" charset="0"/>
                <a:cs typeface="Times New Roman" panose="02020603050405020304" pitchFamily="18" charset="0"/>
              </a:rPr>
              <a:t> – FOR THIS IS AN OPPORTUNITY TO MAKE GOD/JESUS MARVEL AT YOUR GREAT FAITH.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James 5:4-11</a:t>
            </a:r>
            <a:r>
              <a:rPr lang="en-US" dirty="0">
                <a:latin typeface="Calibri" panose="020F0502020204030204" pitchFamily="34" charset="0"/>
                <a:ea typeface="Calibri" panose="020F0502020204030204" pitchFamily="34" charset="0"/>
                <a:cs typeface="Times New Roman" panose="02020603050405020304" pitchFamily="18" charset="0"/>
              </a:rPr>
              <a:t> – The rich had oppressed the poor, but the poor were to keep their faith, and be patient.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Even while they were being oppressed, some to the extent of murder, they had opportunity to make Jesus marvel at their great trust in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7-8)</a:t>
            </a:r>
            <a:r>
              <a:rPr lang="en-US" dirty="0">
                <a:latin typeface="Calibri" panose="020F0502020204030204" pitchFamily="34" charset="0"/>
                <a:ea typeface="Calibri" panose="020F0502020204030204" pitchFamily="34" charset="0"/>
                <a:cs typeface="Times New Roman" panose="02020603050405020304" pitchFamily="18" charset="0"/>
              </a:rPr>
              <a:t> – Patient like the farmer for their reward, and the justice which is due.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9-11)</a:t>
            </a:r>
            <a:r>
              <a:rPr lang="en-US" dirty="0">
                <a:latin typeface="Calibri" panose="020F0502020204030204" pitchFamily="34" charset="0"/>
                <a:ea typeface="Calibri" panose="020F0502020204030204" pitchFamily="34" charset="0"/>
                <a:cs typeface="Times New Roman" panose="02020603050405020304" pitchFamily="18" charset="0"/>
              </a:rPr>
              <a:t> – Not reverting to grumbling, thus sinning, but being steadfast like the great prophets and Job.</a:t>
            </a:r>
          </a:p>
          <a:p>
            <a:pPr marL="1143000" marR="0" lvl="2" indent="-228600">
              <a:lnSpc>
                <a:spcPct val="107000"/>
              </a:lnSpc>
              <a:spcBef>
                <a:spcPts val="0"/>
              </a:spcBef>
              <a:spcAft>
                <a:spcPts val="0"/>
              </a:spcAft>
              <a:buFont typeface="+mj-lt"/>
              <a:buAutoNum type="romanLcPeriod"/>
            </a:pPr>
            <a:r>
              <a:rPr lang="en-US" b="1" i="1" dirty="0">
                <a:latin typeface="Calibri" panose="020F0502020204030204" pitchFamily="34" charset="0"/>
                <a:ea typeface="Calibri" panose="020F0502020204030204" pitchFamily="34" charset="0"/>
                <a:cs typeface="Times New Roman" panose="02020603050405020304" pitchFamily="18" charset="0"/>
              </a:rPr>
              <a:t>To be counted among the prophets and Job with such faith is sure to make Jesus marvel!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May we all maintain faith in great trials to impress Jesus with our faith in Him!</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2FB5DEB-3C2E-42CF-8066-B304C6CEA59A}" type="slidenum">
              <a:rPr lang="en-US" smtClean="0"/>
              <a:t>4</a:t>
            </a:fld>
            <a:endParaRPr lang="en-US"/>
          </a:p>
        </p:txBody>
      </p:sp>
    </p:spTree>
    <p:extLst>
      <p:ext uri="{BB962C8B-B14F-4D97-AF65-F5344CB8AC3E}">
        <p14:creationId xmlns:p14="http://schemas.microsoft.com/office/powerpoint/2010/main" val="3289631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Jesus marveled at unbelief and belief both.</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Each day we have opportunity to believe in Jesus, showing our faithfulness as we conform to His will.</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Jesus takes notice, </a:t>
            </a:r>
            <a:r>
              <a:rPr lang="en-US" b="1" i="1" dirty="0">
                <a:latin typeface="Calibri" panose="020F0502020204030204" pitchFamily="34" charset="0"/>
                <a:ea typeface="Calibri" panose="020F0502020204030204" pitchFamily="34" charset="0"/>
                <a:cs typeface="Times New Roman" panose="02020603050405020304" pitchFamily="18" charset="0"/>
              </a:rPr>
              <a:t>and is perhaps at times affected to the extent of marveling</a:t>
            </a:r>
            <a:r>
              <a:rPr lang="en-US" b="1" dirty="0">
                <a:latin typeface="Calibri" panose="020F0502020204030204" pitchFamily="34" charset="0"/>
                <a:ea typeface="Calibri" panose="020F0502020204030204" pitchFamily="34" charset="0"/>
                <a:cs typeface="Times New Roman" panose="02020603050405020304" pitchFamily="18" charset="0"/>
              </a:rPr>
              <a:t>, of our faithfulness or lack thereof.</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We must make sure we are Making Jesus Marvel with our great faith and obedience, not unbelief.</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2FB5DEB-3C2E-42CF-8066-B304C6CEA59A}" type="slidenum">
              <a:rPr lang="en-US" smtClean="0"/>
              <a:t>5</a:t>
            </a:fld>
            <a:endParaRPr lang="en-US"/>
          </a:p>
        </p:txBody>
      </p:sp>
    </p:spTree>
    <p:extLst>
      <p:ext uri="{BB962C8B-B14F-4D97-AF65-F5344CB8AC3E}">
        <p14:creationId xmlns:p14="http://schemas.microsoft.com/office/powerpoint/2010/main" val="167812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3A6CE92-454A-4EEF-9DD3-3A63D7FB781B}" type="datetimeFigureOut">
              <a:rPr lang="en-US" smtClean="0"/>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F50CA-28CD-42E4-B740-D3D80E223903}" type="slidenum">
              <a:rPr lang="en-US" smtClean="0"/>
              <a:t>‹#›</a:t>
            </a:fld>
            <a:endParaRPr lang="en-US"/>
          </a:p>
        </p:txBody>
      </p:sp>
    </p:spTree>
    <p:extLst>
      <p:ext uri="{BB962C8B-B14F-4D97-AF65-F5344CB8AC3E}">
        <p14:creationId xmlns:p14="http://schemas.microsoft.com/office/powerpoint/2010/main" val="236042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A6CE92-454A-4EEF-9DD3-3A63D7FB781B}" type="datetimeFigureOut">
              <a:rPr lang="en-US" smtClean="0"/>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F50CA-28CD-42E4-B740-D3D80E223903}" type="slidenum">
              <a:rPr lang="en-US" smtClean="0"/>
              <a:t>‹#›</a:t>
            </a:fld>
            <a:endParaRPr lang="en-US"/>
          </a:p>
        </p:txBody>
      </p:sp>
    </p:spTree>
    <p:extLst>
      <p:ext uri="{BB962C8B-B14F-4D97-AF65-F5344CB8AC3E}">
        <p14:creationId xmlns:p14="http://schemas.microsoft.com/office/powerpoint/2010/main" val="288795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A6CE92-454A-4EEF-9DD3-3A63D7FB781B}" type="datetimeFigureOut">
              <a:rPr lang="en-US" smtClean="0"/>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F50CA-28CD-42E4-B740-D3D80E223903}" type="slidenum">
              <a:rPr lang="en-US" smtClean="0"/>
              <a:t>‹#›</a:t>
            </a:fld>
            <a:endParaRPr lang="en-US"/>
          </a:p>
        </p:txBody>
      </p:sp>
    </p:spTree>
    <p:extLst>
      <p:ext uri="{BB962C8B-B14F-4D97-AF65-F5344CB8AC3E}">
        <p14:creationId xmlns:p14="http://schemas.microsoft.com/office/powerpoint/2010/main" val="143900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A6CE92-454A-4EEF-9DD3-3A63D7FB781B}" type="datetimeFigureOut">
              <a:rPr lang="en-US" smtClean="0"/>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F50CA-28CD-42E4-B740-D3D80E223903}" type="slidenum">
              <a:rPr lang="en-US" smtClean="0"/>
              <a:t>‹#›</a:t>
            </a:fld>
            <a:endParaRPr lang="en-US"/>
          </a:p>
        </p:txBody>
      </p:sp>
    </p:spTree>
    <p:extLst>
      <p:ext uri="{BB962C8B-B14F-4D97-AF65-F5344CB8AC3E}">
        <p14:creationId xmlns:p14="http://schemas.microsoft.com/office/powerpoint/2010/main" val="77898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A6CE92-454A-4EEF-9DD3-3A63D7FB781B}" type="datetimeFigureOut">
              <a:rPr lang="en-US" smtClean="0"/>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F50CA-28CD-42E4-B740-D3D80E223903}" type="slidenum">
              <a:rPr lang="en-US" smtClean="0"/>
              <a:t>‹#›</a:t>
            </a:fld>
            <a:endParaRPr lang="en-US"/>
          </a:p>
        </p:txBody>
      </p:sp>
    </p:spTree>
    <p:extLst>
      <p:ext uri="{BB962C8B-B14F-4D97-AF65-F5344CB8AC3E}">
        <p14:creationId xmlns:p14="http://schemas.microsoft.com/office/powerpoint/2010/main" val="229490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A6CE92-454A-4EEF-9DD3-3A63D7FB781B}" type="datetimeFigureOut">
              <a:rPr lang="en-US" smtClean="0"/>
              <a:t>7/22/2017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F50CA-28CD-42E4-B740-D3D80E223903}" type="slidenum">
              <a:rPr lang="en-US" smtClean="0"/>
              <a:t>‹#›</a:t>
            </a:fld>
            <a:endParaRPr lang="en-US"/>
          </a:p>
        </p:txBody>
      </p:sp>
    </p:spTree>
    <p:extLst>
      <p:ext uri="{BB962C8B-B14F-4D97-AF65-F5344CB8AC3E}">
        <p14:creationId xmlns:p14="http://schemas.microsoft.com/office/powerpoint/2010/main" val="362202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A6CE92-454A-4EEF-9DD3-3A63D7FB781B}" type="datetimeFigureOut">
              <a:rPr lang="en-US" smtClean="0"/>
              <a:t>7/22/2017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5F50CA-28CD-42E4-B740-D3D80E223903}" type="slidenum">
              <a:rPr lang="en-US" smtClean="0"/>
              <a:t>‹#›</a:t>
            </a:fld>
            <a:endParaRPr lang="en-US"/>
          </a:p>
        </p:txBody>
      </p:sp>
    </p:spTree>
    <p:extLst>
      <p:ext uri="{BB962C8B-B14F-4D97-AF65-F5344CB8AC3E}">
        <p14:creationId xmlns:p14="http://schemas.microsoft.com/office/powerpoint/2010/main" val="306440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A6CE92-454A-4EEF-9DD3-3A63D7FB781B}" type="datetimeFigureOut">
              <a:rPr lang="en-US" smtClean="0"/>
              <a:t>7/22/2017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5F50CA-28CD-42E4-B740-D3D80E223903}" type="slidenum">
              <a:rPr lang="en-US" smtClean="0"/>
              <a:t>‹#›</a:t>
            </a:fld>
            <a:endParaRPr lang="en-US"/>
          </a:p>
        </p:txBody>
      </p:sp>
    </p:spTree>
    <p:extLst>
      <p:ext uri="{BB962C8B-B14F-4D97-AF65-F5344CB8AC3E}">
        <p14:creationId xmlns:p14="http://schemas.microsoft.com/office/powerpoint/2010/main" val="416392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6CE92-454A-4EEF-9DD3-3A63D7FB781B}" type="datetimeFigureOut">
              <a:rPr lang="en-US" smtClean="0"/>
              <a:t>7/22/2017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5F50CA-28CD-42E4-B740-D3D80E223903}" type="slidenum">
              <a:rPr lang="en-US" smtClean="0"/>
              <a:t>‹#›</a:t>
            </a:fld>
            <a:endParaRPr lang="en-US"/>
          </a:p>
        </p:txBody>
      </p:sp>
    </p:spTree>
    <p:extLst>
      <p:ext uri="{BB962C8B-B14F-4D97-AF65-F5344CB8AC3E}">
        <p14:creationId xmlns:p14="http://schemas.microsoft.com/office/powerpoint/2010/main" val="278323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3A6CE92-454A-4EEF-9DD3-3A63D7FB781B}" type="datetimeFigureOut">
              <a:rPr lang="en-US" smtClean="0"/>
              <a:t>7/22/2017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F50CA-28CD-42E4-B740-D3D80E223903}" type="slidenum">
              <a:rPr lang="en-US" smtClean="0"/>
              <a:t>‹#›</a:t>
            </a:fld>
            <a:endParaRPr lang="en-US"/>
          </a:p>
        </p:txBody>
      </p:sp>
    </p:spTree>
    <p:extLst>
      <p:ext uri="{BB962C8B-B14F-4D97-AF65-F5344CB8AC3E}">
        <p14:creationId xmlns:p14="http://schemas.microsoft.com/office/powerpoint/2010/main" val="258597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3A6CE92-454A-4EEF-9DD3-3A63D7FB781B}" type="datetimeFigureOut">
              <a:rPr lang="en-US" smtClean="0"/>
              <a:t>7/22/2017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F50CA-28CD-42E4-B740-D3D80E223903}" type="slidenum">
              <a:rPr lang="en-US" smtClean="0"/>
              <a:t>‹#›</a:t>
            </a:fld>
            <a:endParaRPr lang="en-US"/>
          </a:p>
        </p:txBody>
      </p:sp>
    </p:spTree>
    <p:extLst>
      <p:ext uri="{BB962C8B-B14F-4D97-AF65-F5344CB8AC3E}">
        <p14:creationId xmlns:p14="http://schemas.microsoft.com/office/powerpoint/2010/main" val="149385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A6CE92-454A-4EEF-9DD3-3A63D7FB781B}" type="datetimeFigureOut">
              <a:rPr lang="en-US" smtClean="0"/>
              <a:t>7/22/2017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5F50CA-28CD-42E4-B740-D3D80E223903}" type="slidenum">
              <a:rPr lang="en-US" smtClean="0"/>
              <a:t>‹#›</a:t>
            </a:fld>
            <a:endParaRPr lang="en-US"/>
          </a:p>
        </p:txBody>
      </p:sp>
    </p:spTree>
    <p:extLst>
      <p:ext uri="{BB962C8B-B14F-4D97-AF65-F5344CB8AC3E}">
        <p14:creationId xmlns:p14="http://schemas.microsoft.com/office/powerpoint/2010/main" val="2704588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1335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916" y="1307894"/>
            <a:ext cx="7484165" cy="3237602"/>
          </a:xfrm>
        </p:spPr>
        <p:txBody>
          <a:bodyPr>
            <a:prstTxWarp prst="textFadeUp">
              <a:avLst/>
            </a:prstTxWarp>
            <a:scene3d>
              <a:camera prst="orthographicFront"/>
              <a:lightRig rig="threePt" dir="t"/>
            </a:scene3d>
            <a:sp3d extrusionH="57150">
              <a:bevelT w="82550" h="38100" prst="coolSlant"/>
            </a:sp3d>
          </a:bodyPr>
          <a:lstStyle/>
          <a:p>
            <a:r>
              <a:rPr lang="en-US" sz="2400" dirty="0">
                <a:solidFill>
                  <a:schemeClr val="bg1"/>
                </a:solidFill>
                <a:effectLst>
                  <a:innerShdw blurRad="114300">
                    <a:prstClr val="black"/>
                  </a:innerShdw>
                </a:effectLst>
                <a:latin typeface="Bernard MT Condensed" panose="02050806060905020404" pitchFamily="18" charset="0"/>
              </a:rPr>
              <a:t>Making</a:t>
            </a:r>
            <a:br>
              <a:rPr lang="en-US" dirty="0">
                <a:solidFill>
                  <a:schemeClr val="bg1"/>
                </a:solidFill>
                <a:effectLst>
                  <a:innerShdw blurRad="114300">
                    <a:prstClr val="black"/>
                  </a:innerShdw>
                </a:effectLst>
                <a:latin typeface="Bernard MT Condensed" panose="02050806060905020404" pitchFamily="18" charset="0"/>
              </a:rPr>
            </a:br>
            <a:r>
              <a:rPr lang="en-US" sz="4000" dirty="0">
                <a:solidFill>
                  <a:schemeClr val="bg1"/>
                </a:solidFill>
                <a:effectLst>
                  <a:innerShdw blurRad="114300">
                    <a:prstClr val="black"/>
                  </a:innerShdw>
                </a:effectLst>
                <a:latin typeface="Bernard MT Condensed" panose="02050806060905020404" pitchFamily="18" charset="0"/>
              </a:rPr>
              <a:t>Jesus</a:t>
            </a:r>
            <a:br>
              <a:rPr lang="en-US" dirty="0">
                <a:solidFill>
                  <a:schemeClr val="bg1"/>
                </a:solidFill>
                <a:effectLst>
                  <a:innerShdw blurRad="114300">
                    <a:prstClr val="black"/>
                  </a:innerShdw>
                </a:effectLst>
                <a:latin typeface="Bernard MT Condensed" panose="02050806060905020404" pitchFamily="18" charset="0"/>
              </a:rPr>
            </a:br>
            <a:r>
              <a:rPr lang="en-US" sz="4800" dirty="0">
                <a:solidFill>
                  <a:schemeClr val="bg1"/>
                </a:solidFill>
                <a:effectLst>
                  <a:innerShdw blurRad="114300">
                    <a:prstClr val="black"/>
                  </a:innerShdw>
                </a:effectLst>
                <a:latin typeface="Bernard MT Condensed" panose="02050806060905020404" pitchFamily="18" charset="0"/>
              </a:rPr>
              <a:t>Marvel</a:t>
            </a:r>
            <a:endParaRPr lang="en-US" dirty="0">
              <a:solidFill>
                <a:schemeClr val="bg1"/>
              </a:solidFill>
              <a:effectLst>
                <a:innerShdw blurRad="114300">
                  <a:prstClr val="black"/>
                </a:innerShdw>
              </a:effectLst>
              <a:latin typeface="Bernard MT Condensed" panose="02050806060905020404" pitchFamily="18" charset="0"/>
            </a:endParaRPr>
          </a:p>
        </p:txBody>
      </p:sp>
      <p:sp>
        <p:nvSpPr>
          <p:cNvPr id="3" name="Subtitle 2"/>
          <p:cNvSpPr>
            <a:spLocks noGrp="1"/>
          </p:cNvSpPr>
          <p:nvPr>
            <p:ph type="subTitle" idx="1"/>
          </p:nvPr>
        </p:nvSpPr>
        <p:spPr>
          <a:xfrm>
            <a:off x="1142999" y="4993516"/>
            <a:ext cx="6858000" cy="718171"/>
          </a:xfrm>
        </p:spPr>
        <p:txBody>
          <a:bodyPr>
            <a:normAutofit/>
          </a:bodyPr>
          <a:lstStyle/>
          <a:p>
            <a:r>
              <a:rPr lang="en-US" sz="3200" b="1" i="1" dirty="0">
                <a:solidFill>
                  <a:schemeClr val="bg1"/>
                </a:solidFill>
              </a:rPr>
              <a:t>Mark 6:6; Matthew 8:10</a:t>
            </a:r>
          </a:p>
        </p:txBody>
      </p:sp>
    </p:spTree>
    <p:extLst>
      <p:ext uri="{BB962C8B-B14F-4D97-AF65-F5344CB8AC3E}">
        <p14:creationId xmlns:p14="http://schemas.microsoft.com/office/powerpoint/2010/main" val="1361022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34967"/>
            <a:ext cx="7886700" cy="1325563"/>
          </a:xfrm>
        </p:spPr>
        <p:txBody>
          <a:bodyPr>
            <a:normAutofit/>
          </a:bodyPr>
          <a:lstStyle/>
          <a:p>
            <a:pPr algn="ctr"/>
            <a:r>
              <a:rPr lang="en-US" sz="5400" dirty="0">
                <a:solidFill>
                  <a:schemeClr val="bg1"/>
                </a:solidFill>
                <a:latin typeface="Bernard MT Condensed" panose="02050806060905020404" pitchFamily="18" charset="0"/>
              </a:rPr>
              <a:t>“He marveled”</a:t>
            </a:r>
          </a:p>
        </p:txBody>
      </p:sp>
      <p:sp>
        <p:nvSpPr>
          <p:cNvPr id="3" name="Content Placeholder 2"/>
          <p:cNvSpPr>
            <a:spLocks noGrp="1"/>
          </p:cNvSpPr>
          <p:nvPr>
            <p:ph idx="1"/>
          </p:nvPr>
        </p:nvSpPr>
        <p:spPr/>
        <p:txBody>
          <a:bodyPr>
            <a:normAutofit/>
          </a:bodyPr>
          <a:lstStyle/>
          <a:p>
            <a:pPr marL="0" indent="0" algn="ctr">
              <a:buNone/>
            </a:pPr>
            <a:endParaRPr lang="en-US" sz="2000" b="1" dirty="0">
              <a:solidFill>
                <a:schemeClr val="bg1"/>
              </a:solidFill>
            </a:endParaRPr>
          </a:p>
          <a:p>
            <a:pPr marL="0" indent="0" algn="ctr">
              <a:buNone/>
            </a:pPr>
            <a:r>
              <a:rPr lang="en-US" sz="4000" b="1" dirty="0">
                <a:solidFill>
                  <a:schemeClr val="bg1"/>
                </a:solidFill>
              </a:rPr>
              <a:t>His Own Country’s Unbelief</a:t>
            </a:r>
          </a:p>
          <a:p>
            <a:pPr marL="0" indent="0" algn="ctr">
              <a:buNone/>
            </a:pPr>
            <a:r>
              <a:rPr lang="en-US" sz="3600" i="1" dirty="0">
                <a:solidFill>
                  <a:schemeClr val="bg1"/>
                </a:solidFill>
              </a:rPr>
              <a:t>– Mark 6:1-6 –</a:t>
            </a:r>
          </a:p>
          <a:p>
            <a:pPr marL="0" indent="0" algn="ctr">
              <a:buNone/>
            </a:pPr>
            <a:r>
              <a:rPr lang="en-US" sz="4000" b="1" dirty="0">
                <a:solidFill>
                  <a:schemeClr val="bg1"/>
                </a:solidFill>
              </a:rPr>
              <a:t>The Centurion’s Faith</a:t>
            </a:r>
          </a:p>
          <a:p>
            <a:pPr marL="0" indent="0" algn="ctr">
              <a:buNone/>
            </a:pPr>
            <a:r>
              <a:rPr lang="en-US" sz="3600" i="1" dirty="0">
                <a:solidFill>
                  <a:schemeClr val="bg1"/>
                </a:solidFill>
              </a:rPr>
              <a:t>– Matthew 8:5-13 –</a:t>
            </a:r>
          </a:p>
          <a:p>
            <a:pPr marL="0" indent="0" algn="ctr">
              <a:buNone/>
            </a:pPr>
            <a:r>
              <a:rPr lang="en-US" sz="4000" b="1" dirty="0">
                <a:solidFill>
                  <a:schemeClr val="bg1"/>
                </a:solidFill>
              </a:rPr>
              <a:t>What is belief/unbelief?</a:t>
            </a:r>
          </a:p>
          <a:p>
            <a:pPr marL="0" indent="0" algn="ctr">
              <a:buNone/>
            </a:pPr>
            <a:r>
              <a:rPr lang="en-US" sz="3600" i="1" dirty="0">
                <a:solidFill>
                  <a:schemeClr val="bg1"/>
                </a:solidFill>
              </a:rPr>
              <a:t>– Romans 1:5; 16:26; Matthew 7:24-27 –</a:t>
            </a:r>
          </a:p>
        </p:txBody>
      </p:sp>
    </p:spTree>
    <p:extLst>
      <p:ext uri="{BB962C8B-B14F-4D97-AF65-F5344CB8AC3E}">
        <p14:creationId xmlns:p14="http://schemas.microsoft.com/office/powerpoint/2010/main" val="419335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34967"/>
            <a:ext cx="7886700" cy="1325563"/>
          </a:xfrm>
        </p:spPr>
        <p:txBody>
          <a:bodyPr>
            <a:normAutofit/>
          </a:bodyPr>
          <a:lstStyle/>
          <a:p>
            <a:pPr algn="ctr"/>
            <a:r>
              <a:rPr lang="en-US" sz="5400" dirty="0">
                <a:solidFill>
                  <a:schemeClr val="bg1"/>
                </a:solidFill>
                <a:latin typeface="Bernard MT Condensed" panose="02050806060905020404" pitchFamily="18" charset="0"/>
              </a:rPr>
              <a:t>Making Jesus Marvel</a:t>
            </a:r>
          </a:p>
        </p:txBody>
      </p:sp>
      <p:sp>
        <p:nvSpPr>
          <p:cNvPr id="3" name="Content Placeholder 2"/>
          <p:cNvSpPr>
            <a:spLocks noGrp="1"/>
          </p:cNvSpPr>
          <p:nvPr>
            <p:ph idx="1"/>
          </p:nvPr>
        </p:nvSpPr>
        <p:spPr/>
        <p:txBody>
          <a:bodyPr>
            <a:normAutofit/>
          </a:bodyPr>
          <a:lstStyle/>
          <a:p>
            <a:pPr marL="0" indent="0" algn="ctr">
              <a:buNone/>
            </a:pPr>
            <a:endParaRPr lang="en-US" sz="3600" b="1" dirty="0">
              <a:solidFill>
                <a:schemeClr val="bg1"/>
              </a:solidFill>
            </a:endParaRPr>
          </a:p>
          <a:p>
            <a:pPr marL="0" indent="0" algn="ctr">
              <a:buNone/>
            </a:pPr>
            <a:r>
              <a:rPr lang="en-US" sz="4000" b="1" dirty="0">
                <a:solidFill>
                  <a:schemeClr val="bg1"/>
                </a:solidFill>
              </a:rPr>
              <a:t>Negative – Forsaking the Assembly</a:t>
            </a:r>
          </a:p>
          <a:p>
            <a:pPr marL="0" indent="0" algn="ctr">
              <a:buNone/>
            </a:pPr>
            <a:r>
              <a:rPr lang="en-US" sz="3600" i="1" dirty="0">
                <a:solidFill>
                  <a:schemeClr val="bg1"/>
                </a:solidFill>
              </a:rPr>
              <a:t>– Hebrews 10:19-25 –</a:t>
            </a:r>
          </a:p>
          <a:p>
            <a:pPr marL="0" indent="0" algn="ctr">
              <a:buNone/>
            </a:pPr>
            <a:r>
              <a:rPr lang="en-US" sz="4000" b="1" dirty="0">
                <a:solidFill>
                  <a:schemeClr val="bg1"/>
                </a:solidFill>
              </a:rPr>
              <a:t>Positive – Faith During Adversity</a:t>
            </a:r>
          </a:p>
          <a:p>
            <a:pPr marL="0" indent="0" algn="ctr">
              <a:buNone/>
            </a:pPr>
            <a:r>
              <a:rPr lang="en-US" sz="3600" i="1" dirty="0">
                <a:solidFill>
                  <a:schemeClr val="bg1"/>
                </a:solidFill>
              </a:rPr>
              <a:t>– Hebrews 10:32-35;                                   James 1:2-4; 5:1-11 –</a:t>
            </a:r>
          </a:p>
        </p:txBody>
      </p:sp>
    </p:spTree>
    <p:extLst>
      <p:ext uri="{BB962C8B-B14F-4D97-AF65-F5344CB8AC3E}">
        <p14:creationId xmlns:p14="http://schemas.microsoft.com/office/powerpoint/2010/main" val="119756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916" y="1307894"/>
            <a:ext cx="7484165" cy="3237602"/>
          </a:xfrm>
        </p:spPr>
        <p:txBody>
          <a:bodyPr>
            <a:prstTxWarp prst="textFadeUp">
              <a:avLst/>
            </a:prstTxWarp>
            <a:scene3d>
              <a:camera prst="orthographicFront"/>
              <a:lightRig rig="threePt" dir="t"/>
            </a:scene3d>
            <a:sp3d extrusionH="57150">
              <a:bevelT w="82550" h="38100" prst="coolSlant"/>
            </a:sp3d>
          </a:bodyPr>
          <a:lstStyle/>
          <a:p>
            <a:r>
              <a:rPr lang="en-US" sz="2400" dirty="0">
                <a:solidFill>
                  <a:schemeClr val="bg1"/>
                </a:solidFill>
                <a:effectLst>
                  <a:innerShdw blurRad="114300">
                    <a:prstClr val="black"/>
                  </a:innerShdw>
                </a:effectLst>
                <a:latin typeface="Bernard MT Condensed" panose="02050806060905020404" pitchFamily="18" charset="0"/>
              </a:rPr>
              <a:t>Making</a:t>
            </a:r>
            <a:br>
              <a:rPr lang="en-US" dirty="0">
                <a:solidFill>
                  <a:schemeClr val="bg1"/>
                </a:solidFill>
                <a:effectLst>
                  <a:innerShdw blurRad="114300">
                    <a:prstClr val="black"/>
                  </a:innerShdw>
                </a:effectLst>
                <a:latin typeface="Bernard MT Condensed" panose="02050806060905020404" pitchFamily="18" charset="0"/>
              </a:rPr>
            </a:br>
            <a:r>
              <a:rPr lang="en-US" sz="4000" dirty="0">
                <a:solidFill>
                  <a:schemeClr val="bg1"/>
                </a:solidFill>
                <a:effectLst>
                  <a:innerShdw blurRad="114300">
                    <a:prstClr val="black"/>
                  </a:innerShdw>
                </a:effectLst>
                <a:latin typeface="Bernard MT Condensed" panose="02050806060905020404" pitchFamily="18" charset="0"/>
              </a:rPr>
              <a:t>Jesus</a:t>
            </a:r>
            <a:br>
              <a:rPr lang="en-US" dirty="0">
                <a:solidFill>
                  <a:schemeClr val="bg1"/>
                </a:solidFill>
                <a:effectLst>
                  <a:innerShdw blurRad="114300">
                    <a:prstClr val="black"/>
                  </a:innerShdw>
                </a:effectLst>
                <a:latin typeface="Bernard MT Condensed" panose="02050806060905020404" pitchFamily="18" charset="0"/>
              </a:rPr>
            </a:br>
            <a:r>
              <a:rPr lang="en-US" sz="4800" dirty="0">
                <a:solidFill>
                  <a:schemeClr val="bg1"/>
                </a:solidFill>
                <a:effectLst>
                  <a:innerShdw blurRad="114300">
                    <a:prstClr val="black"/>
                  </a:innerShdw>
                </a:effectLst>
                <a:latin typeface="Bernard MT Condensed" panose="02050806060905020404" pitchFamily="18" charset="0"/>
              </a:rPr>
              <a:t>Marvel</a:t>
            </a:r>
            <a:endParaRPr lang="en-US" dirty="0">
              <a:solidFill>
                <a:schemeClr val="bg1"/>
              </a:solidFill>
              <a:effectLst>
                <a:innerShdw blurRad="114300">
                  <a:prstClr val="black"/>
                </a:innerShdw>
              </a:effectLst>
              <a:latin typeface="Bernard MT Condensed" panose="02050806060905020404" pitchFamily="18" charset="0"/>
            </a:endParaRPr>
          </a:p>
        </p:txBody>
      </p:sp>
      <p:sp>
        <p:nvSpPr>
          <p:cNvPr id="3" name="Subtitle 2"/>
          <p:cNvSpPr>
            <a:spLocks noGrp="1"/>
          </p:cNvSpPr>
          <p:nvPr>
            <p:ph type="subTitle" idx="1"/>
          </p:nvPr>
        </p:nvSpPr>
        <p:spPr>
          <a:xfrm>
            <a:off x="1142999" y="4993516"/>
            <a:ext cx="6858000" cy="718171"/>
          </a:xfrm>
        </p:spPr>
        <p:txBody>
          <a:bodyPr>
            <a:normAutofit/>
          </a:bodyPr>
          <a:lstStyle/>
          <a:p>
            <a:r>
              <a:rPr lang="en-US" sz="3200" b="1" i="1" dirty="0">
                <a:solidFill>
                  <a:schemeClr val="bg1"/>
                </a:solidFill>
              </a:rPr>
              <a:t>Mark 6:6; Matthew 8:10</a:t>
            </a:r>
          </a:p>
        </p:txBody>
      </p:sp>
    </p:spTree>
    <p:extLst>
      <p:ext uri="{BB962C8B-B14F-4D97-AF65-F5344CB8AC3E}">
        <p14:creationId xmlns:p14="http://schemas.microsoft.com/office/powerpoint/2010/main" val="1886907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1930</Words>
  <Application>Microsoft Office PowerPoint</Application>
  <PresentationFormat>On-screen Show (4:3)</PresentationFormat>
  <Paragraphs>119</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Bernard MT Condensed</vt:lpstr>
      <vt:lpstr>Calibri</vt:lpstr>
      <vt:lpstr>Calibri Light</vt:lpstr>
      <vt:lpstr>Times New Roman</vt:lpstr>
      <vt:lpstr>Wingdings</vt:lpstr>
      <vt:lpstr>Office Theme</vt:lpstr>
      <vt:lpstr>PowerPoint Presentation</vt:lpstr>
      <vt:lpstr>Making Jesus Marvel</vt:lpstr>
      <vt:lpstr>“He marveled”</vt:lpstr>
      <vt:lpstr>Making Jesus Marvel</vt:lpstr>
      <vt:lpstr>Making Jesus Marvel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cp:revision>
  <dcterms:created xsi:type="dcterms:W3CDTF">2017-07-23T01:01:25Z</dcterms:created>
  <dcterms:modified xsi:type="dcterms:W3CDTF">2017-07-23T01:14:52Z</dcterms:modified>
</cp:coreProperties>
</file>