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6FD5-652D-478D-A7F3-06E3503119C8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759BA-41DA-4F96-9BAD-8EF2E7148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5:10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 is the preoccupation with material objects, whether it be money, or the things money can buy, to the neglect of or indifference toward spiritual matters.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 can affect anyone. Especially Christians who live in a land as affluent as America.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beware of materialism. It is a ploy of Satan.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ultimately understand that materialism is vain, and the accumulation of such will never satisfy, but only lead to disappointment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Ecclesiastes 5:10).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 from Two Angles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759BA-41DA-4F96-9BAD-8EF2E71485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8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 from Two Angles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 to Obtain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Luke 12:13-21)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pull of materialism to acquire wealth.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13-14)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 focus is already seen to be in the wrong place.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“master” (KJV)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one who instructed, especially in spiritual matters. (Especially one with authority.)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Rabbis often assumed the position of judge and arbitrator in such instances.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assumed Jesus would use His authority in this way.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not Jesus’ purpose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“My kingdom is not of this world” (John 18:36a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His purpose is spiritual).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primary reason for Jesus’ refusal to comply was the man’s motive behind the request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Covetousness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desire to have more (VINE) (Used usually in a bad sense.)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15b)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what does one’s life consist?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in abundance of MATERIAL POSSESSIONS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 (possessions) of his immense desire, along the irony in who he approached to fulfill that desire (Jesus – Focus on SPIRITUAL) showed his true focus in life.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folly is expressed further by Jesus in the following parable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16-21)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16-19)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abundance of things possessed was not the problem.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16-18)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These good things come from God, and to take care of them is wise.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problem was his mindset – FOUND SECURITY IN HIS POSSESSIONS.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thought he had taken care of himself, but in reality HE NEGLECTED THE MOST IMPORTANT THING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he did may seem wise, but God called him a “fool.”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had provided for his physical future, and that was the end all be all for him.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not provide for his eternal future. (His abundance of possessions did not take care of himself after all.)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man who made the request to Jesus had opportunity to grow spiritually at Jesus’ feet. To request something longer lasting, and of utmost importance.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showed his FOOLISHENSS by trusting in material possessions.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 not have, so my life lacks. So, I will attain, and I will be fulfilled.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 to Maintain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Luke 18:18-23)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pull of materialism to maintain wealth.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 riches by themselves did not make him a bad person. He had some interest in spiritual things.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19-21)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was a spiritual person to some degree.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22)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Jesus’ answer indicates Jesus, as usual, knew ultimately what was in the man’s heart.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possible that the ruler asked Jesus the question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first place because he perceived Jesus thought He needed to do more.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“Then Jesus, looking at him, loved him, and said to him…” (Mark 10:21).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response was not unreasonable,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was an expression of Jesus’ utmost concern for his soul.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had his priorities mixed up,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Jesus knew that taking this action would allow him to truly straighten them out.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doubt this was a test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23-25)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Despite what was likely a sincerity in his question concerning his interest in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“eternal life,”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reaction showed that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“eternal life”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not quite enough.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24-25)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difficult because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riches fog out perception. They are before us, but they are not what is truly substantive.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26-27)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It is not impossible, but you have to put your trust in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man’s trust was not in God despite how it may have seemed before. His riches blinded him, and MAINTAINING THEM WAS HIS GREATEST CONCERN.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have, so I feel fulfilled. So, I will seek to maintain to continue to be fulfilled.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759BA-41DA-4F96-9BAD-8EF2E71485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Misplaced Trust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6:17-19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 NOT trust in riches, but in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Trust is not to be in material possessions, but in the origin of such things.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rich is not sinful.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GOOD things come from God, but our trust should not be in them, but in the LIVING God who gave them.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folly to trust in inanimate objects, instead of the ALL POWERFUL LIVING GOD who gave them.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18-19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The focus should be spiritual.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abundance of riches won’t get you to heaven.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Laying up treasures in heaven by doing as God says will.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 your conduct be without covetousness; be content with such things as you have. For He Himself has said, ‘I will never leave you nor forsake you’” (Hebrews 13:5).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is not content, and covets has misplaced his trust – desiring and working endlessly toward more things will not help.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put all our well-being into Jesus’ care.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Enslavement (of self)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5:18-20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Material possessions are not inherently wrong.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things are a GIFT FROM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Living in the consciousness of God’s favor helps us! This is by design.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material blessings in life are given to us by God for OUR benefit – THEY SERVE US!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if we do not keep our priorities straight, what is good can become bad for us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things are lawful for me, but all things are not helpful. All things are lawful for me, but I will not be brought under the power of any” (1 Corinthians 6:12).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 is not enjoying things in their proper place.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 is becoming OVER POWERED by the material possessions –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becoming their servant, instead of the possessions being your servant.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Idolatry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 put to death your members which are on the earth:…covetousness, which is idolatry” (Colossians 3:5).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Covetousness is not simply a desire for something,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 CONSUMING DESIRE – it overwhelms EVERYTHING ELSE.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idolatry?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desire we have that is so strong it supersedes our desire for God has itself become our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be our desire?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“Whom have I in heaven but You? And there is none upon earth that I desire besides You. My flesh and my heart fail; But God is the strength of my heart and my portion forever” (Psalm 73:25-26).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6:19-24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Such conflicting STRONG desires cannot coexist.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Ultimately, the desire which is the strongest will gain ascendency.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your heart? Who do you truly desire to serve?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Vain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Materialism is the idea that there is fulfilment in an abundance of possessions. That materials actually have substance.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that which seems to have substance has no substance at all!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5:13-17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does not matter how much is amassed, when a person dies he possesses none of it anymore.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6:6-12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vain men seek to amass wealth in search for contentment, for all that they gain they cannot take with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“desire to be rich”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have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love of money”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cause great sorrow to come upon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NEVER be enough, and in the end there is no amount which lasts.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11-12)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Instead, our overwhelming desire should be ETERNAL LIFE.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759BA-41DA-4F96-9BAD-8EF2E71485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7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all subject to the lure of materialism.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DON’T have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are lured to the desire to have.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DO have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are lured to the desire for more, and to maintain what they have at all costs.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focus should be on the spiritual things, on GOD. These things are lasting, and truly substantive.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your focus?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759BA-41DA-4F96-9BAD-8EF2E71485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944C-3781-4539-AB41-E501D4BDABAB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E71E-B98D-42CE-8AAE-82651321B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9091" r="34527"/>
          <a:stretch/>
        </p:blipFill>
        <p:spPr>
          <a:xfrm>
            <a:off x="3614166" y="10"/>
            <a:ext cx="5529834" cy="685798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0"/>
            <a:ext cx="6058539" cy="685799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46" y="3184546"/>
            <a:ext cx="4362391" cy="1121756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Viner Hand ITC" panose="03070502030502020203" pitchFamily="66" charset="0"/>
              </a:rPr>
              <a:t>Materialism</a:t>
            </a:r>
            <a:endParaRPr lang="en-US" sz="4800" b="1" dirty="0">
              <a:solidFill>
                <a:srgbClr val="FFFFFF"/>
              </a:solidFill>
              <a:latin typeface="Viner Hand ITC" panose="0307050203050202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160" y="3605694"/>
            <a:ext cx="3743962" cy="866644"/>
          </a:xfrm>
        </p:spPr>
        <p:txBody>
          <a:bodyPr anchor="b">
            <a:normAutofit/>
          </a:bodyPr>
          <a:lstStyle/>
          <a:p>
            <a:r>
              <a:rPr lang="en-US" sz="3600" i="1" dirty="0">
                <a:solidFill>
                  <a:srgbClr val="FFFFFF"/>
                </a:solidFill>
              </a:rPr>
              <a:t>Ecclesiastes 5:10</a:t>
            </a:r>
          </a:p>
        </p:txBody>
      </p:sp>
    </p:spTree>
    <p:extLst>
      <p:ext uri="{BB962C8B-B14F-4D97-AF65-F5344CB8AC3E}">
        <p14:creationId xmlns:p14="http://schemas.microsoft.com/office/powerpoint/2010/main" val="29932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003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Viner Hand ITC" panose="03070502030502020203" pitchFamily="66" charset="0"/>
              </a:rPr>
              <a:t>Materialism from              Two Angles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to Obtain</a:t>
            </a:r>
          </a:p>
          <a:p>
            <a:pPr marL="0" indent="0" algn="ctr">
              <a:buNone/>
            </a:pPr>
            <a:r>
              <a:rPr lang="en-US" sz="3400" i="1" dirty="0">
                <a:solidFill>
                  <a:schemeClr val="bg1"/>
                </a:solidFill>
              </a:rPr>
              <a:t>– Luke 12:13-21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Desire to Maintain</a:t>
            </a:r>
          </a:p>
          <a:p>
            <a:pPr marL="0" indent="0" algn="ctr">
              <a:buNone/>
            </a:pPr>
            <a:r>
              <a:rPr lang="en-US" sz="3400" i="1" dirty="0">
                <a:solidFill>
                  <a:schemeClr val="bg1"/>
                </a:solidFill>
              </a:rPr>
              <a:t>– Luke 18:18-23 –</a:t>
            </a:r>
          </a:p>
        </p:txBody>
      </p:sp>
    </p:spTree>
    <p:extLst>
      <p:ext uri="{BB962C8B-B14F-4D97-AF65-F5344CB8AC3E}">
        <p14:creationId xmlns:p14="http://schemas.microsoft.com/office/powerpoint/2010/main" val="16439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8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Viner Hand ITC" panose="03070502030502020203" pitchFamily="66" charset="0"/>
              </a:rPr>
              <a:t>Materialism Is…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017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Misplaced Trust</a:t>
            </a:r>
          </a:p>
          <a:p>
            <a:pPr marL="0" indent="0" algn="ctr">
              <a:buNone/>
            </a:pPr>
            <a:r>
              <a:rPr lang="en-US" sz="3400" i="1" dirty="0">
                <a:solidFill>
                  <a:schemeClr val="bg1"/>
                </a:solidFill>
              </a:rPr>
              <a:t>– 1 Timothy 6:17-19; Hebrews 13:5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Enslavement</a:t>
            </a:r>
          </a:p>
          <a:p>
            <a:pPr marL="0" indent="0" algn="ctr">
              <a:buNone/>
            </a:pPr>
            <a:r>
              <a:rPr lang="en-US" sz="3400" i="1" dirty="0">
                <a:solidFill>
                  <a:schemeClr val="bg1"/>
                </a:solidFill>
              </a:rPr>
              <a:t>– Ecclesiastes 5:18-20; 1 Corinthians 6:12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Idolatry</a:t>
            </a:r>
          </a:p>
          <a:p>
            <a:pPr marL="0" indent="0" algn="ctr">
              <a:buNone/>
            </a:pPr>
            <a:r>
              <a:rPr lang="en-US" sz="3400" i="1" dirty="0">
                <a:solidFill>
                  <a:schemeClr val="bg1"/>
                </a:solidFill>
              </a:rPr>
              <a:t>– Colossians 3:5; Matthew 6:19-24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Vain</a:t>
            </a:r>
          </a:p>
          <a:p>
            <a:pPr marL="0" indent="0" algn="ctr">
              <a:buNone/>
            </a:pPr>
            <a:r>
              <a:rPr lang="en-US" sz="3400" i="1" dirty="0">
                <a:solidFill>
                  <a:schemeClr val="bg1"/>
                </a:solidFill>
              </a:rPr>
              <a:t>– Ecclesiastes 5:13-17; 1 Timothy 6:6-12 –</a:t>
            </a:r>
          </a:p>
        </p:txBody>
      </p:sp>
    </p:spTree>
    <p:extLst>
      <p:ext uri="{BB962C8B-B14F-4D97-AF65-F5344CB8AC3E}">
        <p14:creationId xmlns:p14="http://schemas.microsoft.com/office/powerpoint/2010/main" val="31152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9091" r="34527"/>
          <a:stretch/>
        </p:blipFill>
        <p:spPr>
          <a:xfrm>
            <a:off x="3614166" y="10"/>
            <a:ext cx="5529834" cy="685798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0"/>
            <a:ext cx="6058539" cy="685799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46" y="3184546"/>
            <a:ext cx="4362391" cy="1121756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Viner Hand ITC" panose="03070502030502020203" pitchFamily="66" charset="0"/>
              </a:rPr>
              <a:t>Materialism</a:t>
            </a:r>
            <a:endParaRPr lang="en-US" sz="4800" b="1" dirty="0">
              <a:solidFill>
                <a:srgbClr val="FFFFFF"/>
              </a:solidFill>
              <a:latin typeface="Viner Hand ITC" panose="0307050203050202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160" y="3605694"/>
            <a:ext cx="3743962" cy="866644"/>
          </a:xfrm>
        </p:spPr>
        <p:txBody>
          <a:bodyPr anchor="b">
            <a:normAutofit/>
          </a:bodyPr>
          <a:lstStyle/>
          <a:p>
            <a:r>
              <a:rPr lang="en-US" sz="3600" i="1" dirty="0">
                <a:solidFill>
                  <a:srgbClr val="FFFFFF"/>
                </a:solidFill>
              </a:rPr>
              <a:t>Ecclesiastes 5:10</a:t>
            </a:r>
          </a:p>
        </p:txBody>
      </p:sp>
    </p:spTree>
    <p:extLst>
      <p:ext uri="{BB962C8B-B14F-4D97-AF65-F5344CB8AC3E}">
        <p14:creationId xmlns:p14="http://schemas.microsoft.com/office/powerpoint/2010/main" val="8608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1653</Words>
  <Application>Microsoft Office PowerPoint</Application>
  <PresentationFormat>On-screen Show (4:3)</PresentationFormat>
  <Paragraphs>112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Viner Hand ITC</vt:lpstr>
      <vt:lpstr>Wingdings</vt:lpstr>
      <vt:lpstr>Office Theme</vt:lpstr>
      <vt:lpstr>PowerPoint Presentation</vt:lpstr>
      <vt:lpstr>Materialism</vt:lpstr>
      <vt:lpstr>Materialism from              Two Angles</vt:lpstr>
      <vt:lpstr>Materialism Is…</vt:lpstr>
      <vt:lpstr>Materialism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2017-07-01T21:26:29Z</dcterms:created>
  <dcterms:modified xsi:type="dcterms:W3CDTF">2017-07-02T00:34:10Z</dcterms:modified>
</cp:coreProperties>
</file>