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2" d="100"/>
          <a:sy n="52" d="100"/>
        </p:scale>
        <p:origin x="2946" y="-22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6AC04-0DA7-4594-972C-EA96F011DBFF}" type="datetimeFigureOut">
              <a:rPr lang="en-US" smtClean="0"/>
              <a:t>7/9/2017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CB2D8-E333-450B-9B82-0541E621489A}" type="slidenum">
              <a:rPr lang="en-US" smtClean="0"/>
              <a:t>‹#›</a:t>
            </a:fld>
            <a:endParaRPr lang="en-US"/>
          </a:p>
        </p:txBody>
      </p:sp>
    </p:spTree>
    <p:extLst>
      <p:ext uri="{BB962C8B-B14F-4D97-AF65-F5344CB8AC3E}">
        <p14:creationId xmlns:p14="http://schemas.microsoft.com/office/powerpoint/2010/main" val="185671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1CB2D8-E333-450B-9B82-0541E621489A}" type="slidenum">
              <a:rPr lang="en-US" smtClean="0"/>
              <a:t>1</a:t>
            </a:fld>
            <a:endParaRPr lang="en-US"/>
          </a:p>
        </p:txBody>
      </p:sp>
    </p:spTree>
    <p:extLst>
      <p:ext uri="{BB962C8B-B14F-4D97-AF65-F5344CB8AC3E}">
        <p14:creationId xmlns:p14="http://schemas.microsoft.com/office/powerpoint/2010/main" val="276394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Inspiration of Scripture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2 Timothy 3:16-17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told Timothy that Scripture was inspired of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Such Scripture is profitable and sufficient: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16b)</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Profitable</a:t>
            </a:r>
            <a:r>
              <a:rPr lang="en-US" dirty="0">
                <a:latin typeface="Calibri" panose="020F0502020204030204" pitchFamily="34" charset="0"/>
                <a:ea typeface="Calibri" panose="020F0502020204030204" pitchFamily="34" charset="0"/>
                <a:cs typeface="Times New Roman" panose="02020603050405020304" pitchFamily="18" charset="0"/>
              </a:rPr>
              <a:t> – doctrine (teaching), reproof (convicting of sin), correction (from wrong to right), instruction in righteousness (further instruction and all instruction in doing right).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All sufficient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“THOROUGHLY equipped for EVERY good work”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Scripture is the only means by which we are equipped for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“every good work,”</a:t>
            </a:r>
            <a:r>
              <a:rPr lang="en-US" dirty="0">
                <a:latin typeface="Calibri" panose="020F0502020204030204" pitchFamily="34" charset="0"/>
                <a:ea typeface="Calibri" panose="020F0502020204030204" pitchFamily="34" charset="0"/>
                <a:cs typeface="Times New Roman" panose="02020603050405020304" pitchFamily="18" charset="0"/>
              </a:rPr>
              <a:t> or all that God requires us to do: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 REFERENCE)</a:t>
            </a:r>
            <a:r>
              <a:rPr lang="en-US" dirty="0">
                <a:latin typeface="Calibri" panose="020F0502020204030204" pitchFamily="34" charset="0"/>
                <a:ea typeface="Calibri" panose="020F0502020204030204" pitchFamily="34" charset="0"/>
                <a:cs typeface="Times New Roman" panose="02020603050405020304" pitchFamily="18" charset="0"/>
              </a:rPr>
              <a:t> – All that causes and is included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“perilous times”</a:t>
            </a:r>
            <a:r>
              <a:rPr lang="en-US" dirty="0">
                <a:latin typeface="Calibri" panose="020F0502020204030204" pitchFamily="34" charset="0"/>
                <a:ea typeface="Calibri" panose="020F0502020204030204" pitchFamily="34" charset="0"/>
                <a:cs typeface="Times New Roman" panose="02020603050405020304" pitchFamily="18" charset="0"/>
              </a:rPr>
              <a:t> must be avoided – Christians are to have no part in such.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10-11)</a:t>
            </a:r>
            <a:r>
              <a:rPr lang="en-US" dirty="0">
                <a:latin typeface="Calibri" panose="020F0502020204030204" pitchFamily="34" charset="0"/>
                <a:ea typeface="Calibri" panose="020F0502020204030204" pitchFamily="34" charset="0"/>
                <a:cs typeface="Times New Roman" panose="02020603050405020304" pitchFamily="18" charset="0"/>
              </a:rPr>
              <a:t> – Living acceptably before God, and suffering for His name’s sake.</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Scripture discloses the knowledge necessary to attain to such, and gives us the power to continue in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the only reason Scripture is so profitable, and is sufficient is due to the fact that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Scripture is given by INSPIRATION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does it mean that Scripture is given by inspiration of God? Why is this fundamentally important for us to understand and believe?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Inspiration of Scripture (PART 1)</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2</a:t>
            </a:fld>
            <a:endParaRPr lang="en-US"/>
          </a:p>
        </p:txBody>
      </p:sp>
    </p:spTree>
    <p:extLst>
      <p:ext uri="{BB962C8B-B14F-4D97-AF65-F5344CB8AC3E}">
        <p14:creationId xmlns:p14="http://schemas.microsoft.com/office/powerpoint/2010/main" val="2317187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Inspiration of Scripture (PART 1)</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Inspiration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3:16</a:t>
            </a:r>
            <a:r>
              <a:rPr lang="en-US" dirty="0">
                <a:latin typeface="Calibri" panose="020F0502020204030204" pitchFamily="34" charset="0"/>
                <a:ea typeface="Calibri" panose="020F0502020204030204" pitchFamily="34" charset="0"/>
                <a:cs typeface="Times New Roman" panose="02020603050405020304" pitchFamily="18" charset="0"/>
              </a:rPr>
              <a:t> – Scripture inspired of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 given by inspiration of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theopneustos</a:t>
            </a:r>
            <a:r>
              <a:rPr lang="en-US" dirty="0">
                <a:latin typeface="Calibri" panose="020F0502020204030204" pitchFamily="34" charset="0"/>
                <a:ea typeface="Calibri" panose="020F0502020204030204" pitchFamily="34" charset="0"/>
                <a:cs typeface="Times New Roman" panose="02020603050405020304" pitchFamily="18" charset="0"/>
              </a:rPr>
              <a:t> – from </a:t>
            </a:r>
            <a:r>
              <a:rPr lang="en-US" i="1" dirty="0" err="1">
                <a:latin typeface="Calibri" panose="020F0502020204030204" pitchFamily="34" charset="0"/>
                <a:ea typeface="Calibri" panose="020F0502020204030204" pitchFamily="34" charset="0"/>
                <a:cs typeface="Times New Roman" panose="02020603050405020304" pitchFamily="18" charset="0"/>
              </a:rPr>
              <a:t>theos</a:t>
            </a:r>
            <a:r>
              <a:rPr lang="en-US" dirty="0">
                <a:latin typeface="Calibri" panose="020F0502020204030204" pitchFamily="34" charset="0"/>
                <a:ea typeface="Calibri" panose="020F0502020204030204" pitchFamily="34" charset="0"/>
                <a:cs typeface="Times New Roman" panose="02020603050405020304" pitchFamily="18" charset="0"/>
              </a:rPr>
              <a:t>, God and </a:t>
            </a:r>
            <a:r>
              <a:rPr lang="en-US" i="1" dirty="0" err="1">
                <a:latin typeface="Calibri" panose="020F0502020204030204" pitchFamily="34" charset="0"/>
                <a:ea typeface="Calibri" panose="020F0502020204030204" pitchFamily="34" charset="0"/>
                <a:cs typeface="Times New Roman" panose="02020603050405020304" pitchFamily="18" charset="0"/>
              </a:rPr>
              <a:t>pneo</a:t>
            </a:r>
            <a:r>
              <a:rPr lang="en-US" dirty="0">
                <a:latin typeface="Calibri" panose="020F0502020204030204" pitchFamily="34" charset="0"/>
                <a:ea typeface="Calibri" panose="020F0502020204030204" pitchFamily="34" charset="0"/>
                <a:cs typeface="Times New Roman" panose="02020603050405020304" pitchFamily="18" charset="0"/>
              </a:rPr>
              <a:t>, to breathe.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“divinely breathed in” (STRONG)</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Scripture is breathed out by God” (ESV)</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idea is not that God inspired men to write certain truths in the same way that we feel inspired to do something, </a:t>
            </a:r>
            <a:r>
              <a:rPr lang="en-US" b="1" dirty="0">
                <a:latin typeface="Calibri" panose="020F0502020204030204" pitchFamily="34" charset="0"/>
                <a:ea typeface="Calibri" panose="020F0502020204030204" pitchFamily="34" charset="0"/>
                <a:cs typeface="Times New Roman" panose="02020603050405020304" pitchFamily="18" charset="0"/>
              </a:rPr>
              <a:t>but that Scripture is the very words of God. (That have left His mouth, as when we speak we produce breath.)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Scripture: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Context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OT taught him by his grandmother (Lois) and mother (Eunice).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Also NT is inspired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Timothy 5:17-18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appeals to Scripture in the same way as 2 Timothy 3:16 – to find authority, and inspired command.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Quote from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25:4</a:t>
            </a:r>
            <a:r>
              <a:rPr lang="en-US" dirty="0">
                <a:latin typeface="Calibri" panose="020F0502020204030204" pitchFamily="34" charset="0"/>
                <a:ea typeface="Calibri" panose="020F0502020204030204" pitchFamily="34" charset="0"/>
                <a:cs typeface="Times New Roman" panose="02020603050405020304" pitchFamily="18" charset="0"/>
              </a:rPr>
              <a:t> (OT), and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10:7</a:t>
            </a:r>
            <a:r>
              <a:rPr lang="en-US" dirty="0">
                <a:latin typeface="Calibri" panose="020F0502020204030204" pitchFamily="34" charset="0"/>
                <a:ea typeface="Calibri" panose="020F0502020204030204" pitchFamily="34" charset="0"/>
                <a:cs typeface="Times New Roman" panose="02020603050405020304" pitchFamily="18" charset="0"/>
              </a:rPr>
              <a:t> (NT) – both SCRIPTURE.</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Inspiration speaks, not simply of the WAY in which God used men to communicate with mankind, </a:t>
            </a:r>
            <a:r>
              <a:rPr lang="en-US" b="1" i="1" dirty="0">
                <a:latin typeface="Calibri" panose="020F0502020204030204" pitchFamily="34" charset="0"/>
                <a:ea typeface="Calibri" panose="020F0502020204030204" pitchFamily="34" charset="0"/>
                <a:cs typeface="Times New Roman" panose="02020603050405020304" pitchFamily="18" charset="0"/>
              </a:rPr>
              <a:t>but of the ORIGIN and AUTHORSHIP of scripture </a:t>
            </a:r>
            <a:r>
              <a:rPr lang="en-US" i="1" dirty="0">
                <a:latin typeface="Calibri" panose="020F0502020204030204" pitchFamily="34" charset="0"/>
                <a:ea typeface="Calibri" panose="020F0502020204030204" pitchFamily="34" charset="0"/>
                <a:cs typeface="Times New Roman" panose="02020603050405020304" pitchFamily="18" charset="0"/>
              </a:rPr>
              <a:t>– it comes from God, and is authored by Him.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1:20-21</a:t>
            </a:r>
            <a:r>
              <a:rPr lang="en-US" dirty="0">
                <a:latin typeface="Calibri" panose="020F0502020204030204" pitchFamily="34" charset="0"/>
                <a:ea typeface="Calibri" panose="020F0502020204030204" pitchFamily="34" charset="0"/>
                <a:cs typeface="Times New Roman" panose="02020603050405020304" pitchFamily="18" charset="0"/>
              </a:rPr>
              <a:t> – no private origin.</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“prophecy of scripture”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prophēteia</a:t>
            </a:r>
            <a:r>
              <a:rPr lang="en-US" dirty="0">
                <a:latin typeface="Calibri" panose="020F0502020204030204" pitchFamily="34" charset="0"/>
                <a:ea typeface="Calibri" panose="020F0502020204030204" pitchFamily="34" charset="0"/>
                <a:cs typeface="Times New Roman" panose="02020603050405020304" pitchFamily="18" charset="0"/>
              </a:rPr>
              <a:t> – a discourse emanating from divine inspiration and declaring the purposes of God, whether by reproving and admonishing the wicked, or comforting the afflicted, or revealing things hidden. (Thayer) </a:t>
            </a:r>
            <a:r>
              <a:rPr lang="en-US" i="1" dirty="0">
                <a:latin typeface="Calibri" panose="020F0502020204030204" pitchFamily="34" charset="0"/>
                <a:ea typeface="Calibri" panose="020F0502020204030204" pitchFamily="34" charset="0"/>
                <a:cs typeface="Times New Roman" panose="02020603050405020304" pitchFamily="18" charset="0"/>
              </a:rPr>
              <a:t>(NOT simply future telling, but INSPIRED WORDS.)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“private interpretation”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epilysis</a:t>
            </a:r>
            <a:r>
              <a:rPr lang="en-US" dirty="0">
                <a:latin typeface="Calibri" panose="020F0502020204030204" pitchFamily="34" charset="0"/>
                <a:ea typeface="Calibri" panose="020F0502020204030204" pitchFamily="34" charset="0"/>
                <a:cs typeface="Times New Roman" panose="02020603050405020304" pitchFamily="18" charset="0"/>
              </a:rPr>
              <a:t> – a loosening, unloosing.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idea is ORIGIN.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Scripture does not come from man’s “loosening” of information, but God’s.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God used men, but it was not man’s will.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men were MOVED by the HOLY SPIRIT.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Moved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phero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bear, carry," is rendered "being moved" in 2Pe 1:21, signifying that they were "borne along," or impelled, by the Holy Spirit's power, </a:t>
            </a:r>
            <a:r>
              <a:rPr lang="en-US" b="1" dirty="0">
                <a:latin typeface="Calibri" panose="020F0502020204030204" pitchFamily="34" charset="0"/>
                <a:ea typeface="Calibri" panose="020F0502020204030204" pitchFamily="34" charset="0"/>
                <a:cs typeface="Times New Roman" panose="02020603050405020304" pitchFamily="18" charset="0"/>
              </a:rPr>
              <a:t>not acting according to their own wills, or simply expressing their own thoughts</a:t>
            </a:r>
            <a:r>
              <a:rPr lang="en-US" dirty="0">
                <a:latin typeface="Calibri" panose="020F0502020204030204" pitchFamily="34" charset="0"/>
                <a:ea typeface="Calibri" panose="020F0502020204030204" pitchFamily="34" charset="0"/>
                <a:cs typeface="Times New Roman" panose="02020603050405020304" pitchFamily="18" charset="0"/>
              </a:rPr>
              <a:t>, but expressing the mind of God in words provided and ministered by Him. (VINE)</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NOT simply guiding, directing, or leading.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Examples of inspiration: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Moses and Aaron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4:14-17</a:t>
            </a:r>
            <a:r>
              <a:rPr lang="en-US" dirty="0">
                <a:latin typeface="Calibri" panose="020F0502020204030204" pitchFamily="34" charset="0"/>
                <a:ea typeface="Calibri" panose="020F0502020204030204" pitchFamily="34" charset="0"/>
                <a:cs typeface="Times New Roman" panose="02020603050405020304" pitchFamily="18" charset="0"/>
              </a:rPr>
              <a:t> – After Moses’ excuse (Not eloquent), and request (send someone else).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Especially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15, 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Moses – as God; Aaron – as spokesman of God.</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“put the words in his mouth”; “he himself shall be as a mouth for you”</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 the Lord said to Moses: ‘See, I have made you as God to Pharaoh, and Aaron your brother shall be your prophet.’” (7:1)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Jeremiah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Jeremiah 1:4-9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Jeremiah ordained as a prophet.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Whatever God commands. However,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God touched mouth, and put HIS words in mouth.</a:t>
            </a:r>
          </a:p>
          <a:p>
            <a:pPr marL="1600200" marR="0" lvl="3" indent="-228600">
              <a:lnSpc>
                <a:spcPct val="107000"/>
              </a:lnSpc>
              <a:spcBef>
                <a:spcPts val="0"/>
              </a:spcBef>
              <a:spcAft>
                <a:spcPts val="0"/>
              </a:spcAft>
              <a:buFont typeface="+mj-lt"/>
              <a:buAutoNum type="arabicPeriod"/>
            </a:pPr>
            <a:r>
              <a:rPr lang="en-US" i="1" u="sng" dirty="0">
                <a:latin typeface="Calibri" panose="020F0502020204030204" pitchFamily="34" charset="0"/>
                <a:ea typeface="Calibri" panose="020F0502020204030204" pitchFamily="34" charset="0"/>
                <a:cs typeface="Times New Roman" panose="02020603050405020304" pitchFamily="18" charset="0"/>
              </a:rPr>
              <a:t>Not simply God commanding to speak a certain thing, and then leaving Jeremiah to phrase it anyway he deems fit.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put HIS VERY WORDS in Jeremiah’s mouth.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Balaam</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Numbers 22-24</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Balak</a:t>
            </a:r>
            <a:r>
              <a:rPr lang="en-US" dirty="0">
                <a:latin typeface="Calibri" panose="020F0502020204030204" pitchFamily="34" charset="0"/>
                <a:ea typeface="Calibri" panose="020F0502020204030204" pitchFamily="34" charset="0"/>
                <a:cs typeface="Times New Roman" panose="02020603050405020304" pitchFamily="18" charset="0"/>
              </a:rPr>
              <a:t> (Moabite King) requests that Balaam (prophet of God) curse the Israelites so he could defeat them.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(22:18b)</a:t>
            </a:r>
            <a:r>
              <a:rPr lang="en-US" dirty="0">
                <a:latin typeface="Calibri" panose="020F0502020204030204" pitchFamily="34" charset="0"/>
                <a:ea typeface="Calibri" panose="020F0502020204030204" pitchFamily="34" charset="0"/>
                <a:cs typeface="Times New Roman" panose="02020603050405020304" pitchFamily="18" charset="0"/>
              </a:rPr>
              <a:t> – Can’t go beyond God’s word.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22:38</a:t>
            </a:r>
            <a:r>
              <a:rPr lang="en-US" dirty="0">
                <a:latin typeface="Calibri" panose="020F0502020204030204" pitchFamily="34" charset="0"/>
                <a:ea typeface="Calibri" panose="020F0502020204030204" pitchFamily="34" charset="0"/>
                <a:cs typeface="Times New Roman" panose="02020603050405020304" pitchFamily="18" charset="0"/>
              </a:rPr>
              <a:t>) – No power to speak as he pleases. MUST speak God’s word.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(23:5a, 16)</a:t>
            </a:r>
            <a:r>
              <a:rPr lang="en-US" dirty="0">
                <a:latin typeface="Calibri" panose="020F0502020204030204" pitchFamily="34" charset="0"/>
                <a:ea typeface="Calibri" panose="020F0502020204030204" pitchFamily="34" charset="0"/>
                <a:cs typeface="Times New Roman" panose="02020603050405020304" pitchFamily="18" charset="0"/>
              </a:rPr>
              <a:t> – God put HIS word in Balaam’s mouth.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(24:13)</a:t>
            </a:r>
            <a:r>
              <a:rPr lang="en-US" dirty="0">
                <a:latin typeface="Calibri" panose="020F0502020204030204" pitchFamily="34" charset="0"/>
                <a:ea typeface="Calibri" panose="020F0502020204030204" pitchFamily="34" charset="0"/>
                <a:cs typeface="Times New Roman" panose="02020603050405020304" pitchFamily="18" charset="0"/>
              </a:rPr>
              <a:t> – not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“of my own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The words were not the prophet’s, and the prophet had no power, no choice. IT WAS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All Scripture is Given by Inspiration</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3</a:t>
            </a:fld>
            <a:endParaRPr lang="en-US"/>
          </a:p>
        </p:txBody>
      </p:sp>
    </p:spTree>
    <p:extLst>
      <p:ext uri="{BB962C8B-B14F-4D97-AF65-F5344CB8AC3E}">
        <p14:creationId xmlns:p14="http://schemas.microsoft.com/office/powerpoint/2010/main" val="68878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All Scripture is Given by Inspiration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Given </a:t>
            </a:r>
            <a:r>
              <a:rPr lang="en-US" dirty="0">
                <a:latin typeface="Calibri" panose="020F0502020204030204" pitchFamily="34" charset="0"/>
                <a:ea typeface="Calibri" panose="020F0502020204030204" pitchFamily="34" charset="0"/>
                <a:cs typeface="Times New Roman" panose="02020603050405020304" pitchFamily="18" charset="0"/>
              </a:rPr>
              <a:t>– implies </a:t>
            </a:r>
            <a:r>
              <a:rPr lang="en-US" b="1" dirty="0">
                <a:latin typeface="Calibri" panose="020F0502020204030204" pitchFamily="34" charset="0"/>
                <a:ea typeface="Calibri" panose="020F0502020204030204" pitchFamily="34" charset="0"/>
                <a:cs typeface="Times New Roman" panose="02020603050405020304" pitchFamily="18" charset="0"/>
              </a:rPr>
              <a:t>(1)</a:t>
            </a:r>
            <a:r>
              <a:rPr lang="en-US" dirty="0">
                <a:latin typeface="Calibri" panose="020F0502020204030204" pitchFamily="34" charset="0"/>
                <a:ea typeface="Calibri" panose="020F0502020204030204" pitchFamily="34" charset="0"/>
                <a:cs typeface="Times New Roman" panose="02020603050405020304" pitchFamily="18" charset="0"/>
              </a:rPr>
              <a:t> it is something we did not already have, and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it is not something we can attain within ourselves.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2:6-12</a:t>
            </a:r>
            <a:r>
              <a:rPr lang="en-US" dirty="0">
                <a:latin typeface="Calibri" panose="020F0502020204030204" pitchFamily="34" charset="0"/>
                <a:ea typeface="Calibri" panose="020F0502020204030204" pitchFamily="34" charset="0"/>
                <a:cs typeface="Times New Roman" panose="02020603050405020304" pitchFamily="18" charset="0"/>
              </a:rPr>
              <a:t> – Hidden, thus needed to be revealed.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mystery in the sense of being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“hidden.”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The contents of the gospel, and God’s scheme of redemption could not be perceived by man without revelation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The only reason we know is because God has REVEALED.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11-12)</a:t>
            </a:r>
            <a:r>
              <a:rPr lang="en-US" dirty="0">
                <a:latin typeface="Calibri" panose="020F0502020204030204" pitchFamily="34" charset="0"/>
                <a:ea typeface="Calibri" panose="020F0502020204030204" pitchFamily="34" charset="0"/>
                <a:cs typeface="Times New Roman" panose="02020603050405020304" pitchFamily="18" charset="0"/>
              </a:rPr>
              <a:t> – Through His Spirit, for only the Spirit knows the mind of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God’s wisdom is something we CANNOT know by ANY means except REVELATION OF THE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3:3-5</a:t>
            </a:r>
            <a:r>
              <a:rPr lang="en-US" dirty="0">
                <a:latin typeface="Calibri" panose="020F0502020204030204" pitchFamily="34" charset="0"/>
                <a:ea typeface="Calibri" panose="020F0502020204030204" pitchFamily="34" charset="0"/>
                <a:cs typeface="Times New Roman" panose="02020603050405020304" pitchFamily="18" charset="0"/>
              </a:rPr>
              <a:t> – BY REVELATION OF THE SPIRIT to apostles and prophets.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He, the Spirit of truth, has come, He will guide you into all truth” (John 16:13).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will take of what is Mine and declare it to you. All things that the Father has are Mine” (John 16:14-15a)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apostles and prophets message and words were NOT their own. They COULD NOT know those things, for they were God’s wisdom and thoughts.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seen in that the prophet did not always even understand the full extent of what he was saying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1:10-12 –</a:t>
            </a:r>
            <a:r>
              <a:rPr lang="en-US" dirty="0">
                <a:latin typeface="Calibri" panose="020F0502020204030204" pitchFamily="34" charset="0"/>
                <a:ea typeface="Calibri" panose="020F0502020204030204" pitchFamily="34" charset="0"/>
                <a:cs typeface="Times New Roman" panose="02020603050405020304" pitchFamily="18" charset="0"/>
              </a:rPr>
              <a:t> God spoke through them, but they did not fully understand.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2:38-39; 10:28</a:t>
            </a:r>
            <a:r>
              <a:rPr lang="en-US" dirty="0">
                <a:latin typeface="Calibri" panose="020F0502020204030204" pitchFamily="34" charset="0"/>
                <a:ea typeface="Calibri" panose="020F0502020204030204" pitchFamily="34" charset="0"/>
                <a:cs typeface="Times New Roman" panose="02020603050405020304" pitchFamily="18" charset="0"/>
              </a:rPr>
              <a:t> – Peter, by inspiration, preached the universality of the gospel, but did not fully understand until what occurred in Acts 10.</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not possible that the men articulated themselves things which even they could not understand – THEY WERE THE WORDS OF GOD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Plenary Verbal Inspiration</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4</a:t>
            </a:fld>
            <a:endParaRPr lang="en-US"/>
          </a:p>
        </p:txBody>
      </p:sp>
    </p:spTree>
    <p:extLst>
      <p:ext uri="{BB962C8B-B14F-4D97-AF65-F5344CB8AC3E}">
        <p14:creationId xmlns:p14="http://schemas.microsoft.com/office/powerpoint/2010/main" val="15737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Plenary Verbal Inspiration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Thought inspiration?</a:t>
            </a:r>
            <a:r>
              <a:rPr lang="en-US" dirty="0">
                <a:latin typeface="Calibri" panose="020F0502020204030204" pitchFamily="34" charset="0"/>
                <a:ea typeface="Calibri" panose="020F0502020204030204" pitchFamily="34" charset="0"/>
                <a:cs typeface="Times New Roman" panose="02020603050405020304" pitchFamily="18" charset="0"/>
              </a:rPr>
              <a:t> – God gave the idea, or thought, but left the writer to choose his own words. (NO)</a:t>
            </a:r>
          </a:p>
          <a:p>
            <a:pPr marL="742950" marR="0" lvl="1" indent="-285750">
              <a:lnSpc>
                <a:spcPct val="107000"/>
              </a:lnSpc>
              <a:spcBef>
                <a:spcPts val="0"/>
              </a:spcBef>
              <a:spcAft>
                <a:spcPts val="0"/>
              </a:spcAft>
              <a:buFont typeface="+mj-lt"/>
              <a:buAutoNum type="alphaLcPeriod"/>
            </a:pPr>
            <a:r>
              <a:rPr lang="en-US" b="1" u="sng" dirty="0">
                <a:latin typeface="Calibri" panose="020F0502020204030204" pitchFamily="34" charset="0"/>
                <a:ea typeface="Calibri" panose="020F0502020204030204" pitchFamily="34" charset="0"/>
                <a:cs typeface="Times New Roman" panose="02020603050405020304" pitchFamily="18" charset="0"/>
              </a:rPr>
              <a:t>Plenary verbal inspiration</a:t>
            </a:r>
            <a:r>
              <a:rPr lang="en-US" dirty="0">
                <a:latin typeface="Calibri" panose="020F0502020204030204" pitchFamily="34" charset="0"/>
                <a:ea typeface="Calibri" panose="020F0502020204030204" pitchFamily="34" charset="0"/>
                <a:cs typeface="Times New Roman" panose="02020603050405020304" pitchFamily="18" charset="0"/>
              </a:rPr>
              <a:t> – plenary (complete), verbal (of, pertaining to words; each word), inspiration (God breathed). (</a:t>
            </a:r>
            <a:r>
              <a:rPr lang="en-US" b="1" dirty="0">
                <a:latin typeface="Calibri" panose="020F0502020204030204" pitchFamily="34" charset="0"/>
                <a:ea typeface="Calibri" panose="020F0502020204030204" pitchFamily="34" charset="0"/>
                <a:cs typeface="Times New Roman" panose="02020603050405020304" pitchFamily="18" charset="0"/>
              </a:rPr>
              <a:t>EACH INDIVIDUAL WORD IS GOD BREATHED AND HAS EQUAL SIGNIFICANCE.)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2:13</a:t>
            </a:r>
            <a:r>
              <a:rPr lang="en-US" dirty="0">
                <a:latin typeface="Calibri" panose="020F0502020204030204" pitchFamily="34" charset="0"/>
                <a:ea typeface="Calibri" panose="020F0502020204030204" pitchFamily="34" charset="0"/>
                <a:cs typeface="Times New Roman" panose="02020603050405020304" pitchFamily="18" charset="0"/>
              </a:rPr>
              <a:t> – The spiritual thoughts (idea, wisdom, message) were given specific words (spiritual words).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also speak…words…which the Holy Spirit teaches”</a:t>
            </a:r>
            <a:r>
              <a:rPr lang="en-US" dirty="0">
                <a:latin typeface="Calibri" panose="020F0502020204030204" pitchFamily="34" charset="0"/>
                <a:ea typeface="Calibri" panose="020F0502020204030204" pitchFamily="34" charset="0"/>
                <a:cs typeface="Times New Roman" panose="02020603050405020304" pitchFamily="18" charset="0"/>
              </a:rPr>
              <a:t> – EACH INDIVIDUAL WORDS.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Comparing </a:t>
            </a:r>
            <a:r>
              <a:rPr lang="en-US" dirty="0">
                <a:latin typeface="Calibri" panose="020F0502020204030204" pitchFamily="34" charset="0"/>
                <a:ea typeface="Calibri" panose="020F0502020204030204" pitchFamily="34" charset="0"/>
                <a:cs typeface="Times New Roman" panose="02020603050405020304" pitchFamily="18" charset="0"/>
              </a:rPr>
              <a:t>– to joint together fitly, compound, combine. (STRONG)</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“Spiritual things with spiritual”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pneumatikos</a:t>
            </a:r>
            <a:r>
              <a:rPr lang="en-US" dirty="0">
                <a:latin typeface="Calibri" panose="020F0502020204030204" pitchFamily="34" charset="0"/>
                <a:ea typeface="Calibri" panose="020F0502020204030204" pitchFamily="34" charset="0"/>
                <a:cs typeface="Times New Roman" panose="02020603050405020304" pitchFamily="18" charset="0"/>
              </a:rPr>
              <a:t> (x2) – things relating to the spirit. (I.e. the will of God for man.)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Comparing spiritual with spiritual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what?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“words…which the Holy Spirit teaches”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idea is that the HS gives, not only the thought, but the very words to express God’s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“combining spiritual thoughts with spiritual words.”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If this is not the case, then how do we determine which words are inspired, thus profitable, and which are not? WHO IS UP FOR THAT TASK?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and the apostles argued from individual words: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22:32</a:t>
            </a:r>
            <a:r>
              <a:rPr lang="en-US" dirty="0">
                <a:latin typeface="Calibri" panose="020F0502020204030204" pitchFamily="34" charset="0"/>
                <a:ea typeface="Calibri" panose="020F0502020204030204" pitchFamily="34" charset="0"/>
                <a:cs typeface="Times New Roman" panose="02020603050405020304" pitchFamily="18" charset="0"/>
              </a:rPr>
              <a:t> – God of the living – Abraham, Isaac, and Jacob are living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AM”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(Present tense</a:t>
            </a:r>
            <a:r>
              <a:rPr lang="en-US" dirty="0">
                <a:latin typeface="Calibri" panose="020F0502020204030204" pitchFamily="34" charset="0"/>
                <a:ea typeface="Calibri" panose="020F0502020204030204" pitchFamily="34" charset="0"/>
                <a:cs typeface="Times New Roman" panose="02020603050405020304" pitchFamily="18" charset="0"/>
              </a:rPr>
              <a:t>). (If He is God of living, and is PRESENTLY their God, then they are living.)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3:16</a:t>
            </a:r>
            <a:r>
              <a:rPr lang="en-US" dirty="0">
                <a:latin typeface="Calibri" panose="020F0502020204030204" pitchFamily="34" charset="0"/>
                <a:ea typeface="Calibri" panose="020F0502020204030204" pitchFamily="34" charset="0"/>
                <a:cs typeface="Times New Roman" panose="02020603050405020304" pitchFamily="18" charset="0"/>
              </a:rPr>
              <a:t> – SEED not SEEDS. (</a:t>
            </a:r>
            <a:r>
              <a:rPr lang="en-US" b="1" dirty="0">
                <a:latin typeface="Calibri" panose="020F0502020204030204" pitchFamily="34" charset="0"/>
                <a:ea typeface="Calibri" panose="020F0502020204030204" pitchFamily="34" charset="0"/>
                <a:cs typeface="Times New Roman" panose="02020603050405020304" pitchFamily="18" charset="0"/>
              </a:rPr>
              <a:t>PLURAL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How could he make that argument without the concept of plenary verbal inspiration?)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For this reason, we must treat the scriptures with GREAT RESPECT, for they are the VERY WORDS OF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words that I speak to you are spirit, and they are life” (John 6:63b)</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u="sng" dirty="0">
                <a:latin typeface="Calibri" panose="020F0502020204030204" pitchFamily="34" charset="0"/>
                <a:ea typeface="Calibri" panose="020F0502020204030204" pitchFamily="34" charset="0"/>
                <a:cs typeface="Times New Roman" panose="02020603050405020304" pitchFamily="18" charset="0"/>
              </a:rPr>
              <a:t>IN ORDER TO RECEIVE THAT LIFE, WE MUST HEED EVERY SINGLE WORD. </a:t>
            </a:r>
            <a:r>
              <a:rPr lang="en-US" u="sng"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Implications from the Inspiration of Scripture (PART 2)</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5</a:t>
            </a:fld>
            <a:endParaRPr lang="en-US"/>
          </a:p>
        </p:txBody>
      </p:sp>
    </p:spTree>
    <p:extLst>
      <p:ext uri="{BB962C8B-B14F-4D97-AF65-F5344CB8AC3E}">
        <p14:creationId xmlns:p14="http://schemas.microsoft.com/office/powerpoint/2010/main" val="80284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Implications from the Inspiration of Scripture (PART 2)</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All Scripture is Relevant, and Must be Believed and Obeyed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5:17-20</a:t>
            </a:r>
            <a:r>
              <a:rPr lang="en-US" dirty="0">
                <a:latin typeface="Calibri" panose="020F0502020204030204" pitchFamily="34" charset="0"/>
                <a:ea typeface="Calibri" panose="020F0502020204030204" pitchFamily="34" charset="0"/>
                <a:cs typeface="Times New Roman" panose="02020603050405020304" pitchFamily="18" charset="0"/>
              </a:rPr>
              <a:t> – Jesus understood the importance of obeying inspired scripture.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17-18)</a:t>
            </a:r>
            <a:r>
              <a:rPr lang="en-US" dirty="0">
                <a:latin typeface="Calibri" panose="020F0502020204030204" pitchFamily="34" charset="0"/>
                <a:ea typeface="Calibri" panose="020F0502020204030204" pitchFamily="34" charset="0"/>
                <a:cs typeface="Times New Roman" panose="02020603050405020304" pitchFamily="18" charset="0"/>
              </a:rPr>
              <a:t> – Fulfilled in His death, and the establishment of the NT. (</a:t>
            </a:r>
            <a:r>
              <a:rPr lang="en-US" b="1" dirty="0">
                <a:latin typeface="Calibri" panose="020F0502020204030204" pitchFamily="34" charset="0"/>
                <a:ea typeface="Calibri" panose="020F0502020204030204" pitchFamily="34" charset="0"/>
                <a:cs typeface="Times New Roman" panose="02020603050405020304" pitchFamily="18" charset="0"/>
              </a:rPr>
              <a:t>Jot </a:t>
            </a:r>
            <a:r>
              <a:rPr lang="en-US" dirty="0">
                <a:latin typeface="Calibri" panose="020F0502020204030204" pitchFamily="34" charset="0"/>
                <a:ea typeface="Calibri" panose="020F0502020204030204" pitchFamily="34" charset="0"/>
                <a:cs typeface="Times New Roman" panose="02020603050405020304" pitchFamily="18" charset="0"/>
              </a:rPr>
              <a:t>– smallest Hebrew letter; </a:t>
            </a:r>
            <a:r>
              <a:rPr lang="en-US" b="1" dirty="0">
                <a:latin typeface="Calibri" panose="020F0502020204030204" pitchFamily="34" charset="0"/>
                <a:ea typeface="Calibri" panose="020F0502020204030204" pitchFamily="34" charset="0"/>
                <a:cs typeface="Times New Roman" panose="02020603050405020304" pitchFamily="18" charset="0"/>
              </a:rPr>
              <a:t>Tittle</a:t>
            </a:r>
            <a:r>
              <a:rPr lang="en-US" dirty="0">
                <a:latin typeface="Calibri" panose="020F0502020204030204" pitchFamily="34" charset="0"/>
                <a:ea typeface="Calibri" panose="020F0502020204030204" pitchFamily="34" charset="0"/>
                <a:cs typeface="Times New Roman" panose="02020603050405020304" pitchFamily="18" charset="0"/>
              </a:rPr>
              <a:t> – small point which distinguishes a word)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Every commandment is inspired of God, and MUST be obeyed.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Their righteousness was merely outward, much of which was self-righteousness. REQUIRED INWARD CHANGE, AND FULL ADHERENCE TO SCRIPTURE.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22:23-33</a:t>
            </a:r>
            <a:r>
              <a:rPr lang="en-US" dirty="0">
                <a:latin typeface="Calibri" panose="020F0502020204030204" pitchFamily="34" charset="0"/>
                <a:ea typeface="Calibri" panose="020F0502020204030204" pitchFamily="34" charset="0"/>
                <a:cs typeface="Times New Roman" panose="02020603050405020304" pitchFamily="18" charset="0"/>
              </a:rPr>
              <a:t> – Sadducees who say there is no resurrection do not know the scriptures.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Sadducees reject the very notion that life continues after death.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Sadducees say that there is no resurrection – and no angel or spirit; but the Pharisees confess both” (Acts 23:8)</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(v. 29)</a:t>
            </a:r>
            <a:r>
              <a:rPr lang="en-US" dirty="0">
                <a:latin typeface="Calibri" panose="020F0502020204030204" pitchFamily="34" charset="0"/>
                <a:ea typeface="Calibri" panose="020F0502020204030204" pitchFamily="34" charset="0"/>
                <a:cs typeface="Times New Roman" panose="02020603050405020304" pitchFamily="18" charset="0"/>
              </a:rPr>
              <a:t> – The scriptures taught concerning the resurrection.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Even the patriarchs had faith in such.</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he [Abraham] waited for the city which has foundations, whose builder and maker is God” (Hebrews 11:10</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received in the resurrection – strangers and pilgrims on earth).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31-32)</a:t>
            </a:r>
            <a:r>
              <a:rPr lang="en-US" dirty="0">
                <a:latin typeface="Calibri" panose="020F0502020204030204" pitchFamily="34" charset="0"/>
                <a:ea typeface="Calibri" panose="020F0502020204030204" pitchFamily="34" charset="0"/>
                <a:cs typeface="Times New Roman" panose="02020603050405020304" pitchFamily="18" charset="0"/>
              </a:rPr>
              <a:t> – Abraham, Isaac, and Jacob had died long ago, but the God of the LIVING is their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may have died physically, but they are still alive – in Hades.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If they are alive in Hades, they are waiting for the resurrection.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15:1-4, 12-19</a:t>
            </a:r>
            <a:r>
              <a:rPr lang="en-US" dirty="0">
                <a:latin typeface="Calibri" panose="020F0502020204030204" pitchFamily="34" charset="0"/>
                <a:ea typeface="Calibri" panose="020F0502020204030204" pitchFamily="34" charset="0"/>
                <a:cs typeface="Times New Roman" panose="02020603050405020304" pitchFamily="18" charset="0"/>
              </a:rPr>
              <a:t> – Scripture speaks of a resurrection, and this especially centers on Christ’s resurrection which is of UTMOST IMPORTANCE.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r>
              <a:rPr lang="en-US" dirty="0">
                <a:latin typeface="Calibri" panose="020F0502020204030204" pitchFamily="34" charset="0"/>
                <a:ea typeface="Calibri" panose="020F0502020204030204" pitchFamily="34" charset="0"/>
                <a:cs typeface="Times New Roman" panose="02020603050405020304" pitchFamily="18" charset="0"/>
              </a:rPr>
              <a:t> – This is the core of the gospel – MUST BE BELIEVED or else…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12-19)</a:t>
            </a:r>
            <a:r>
              <a:rPr lang="en-US" dirty="0">
                <a:latin typeface="Calibri" panose="020F0502020204030204" pitchFamily="34" charset="0"/>
                <a:ea typeface="Calibri" panose="020F0502020204030204" pitchFamily="34" charset="0"/>
                <a:cs typeface="Times New Roman" panose="02020603050405020304" pitchFamily="18" charset="0"/>
              </a:rPr>
              <a:t> – There are severe consequences to not believing inspired preaching and scripture concerning the resurrection.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13-14)</a:t>
            </a:r>
            <a:r>
              <a:rPr lang="en-US" dirty="0">
                <a:latin typeface="Calibri" panose="020F0502020204030204" pitchFamily="34" charset="0"/>
                <a:ea typeface="Calibri" panose="020F0502020204030204" pitchFamily="34" charset="0"/>
                <a:cs typeface="Times New Roman" panose="02020603050405020304" pitchFamily="18" charset="0"/>
              </a:rPr>
              <a:t> – No resurrection – Christ not risen – preaching and faith is empty.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15-16)</a:t>
            </a:r>
            <a:r>
              <a:rPr lang="en-US" dirty="0">
                <a:latin typeface="Calibri" panose="020F0502020204030204" pitchFamily="34" charset="0"/>
                <a:ea typeface="Calibri" panose="020F0502020204030204" pitchFamily="34" charset="0"/>
                <a:cs typeface="Times New Roman" panose="02020603050405020304" pitchFamily="18" charset="0"/>
              </a:rPr>
              <a:t> – No resurrected Christ – Apostles false witnesses.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No resurrected Christ – faith is futile – still in sins.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18-19)</a:t>
            </a:r>
            <a:r>
              <a:rPr lang="en-US" dirty="0">
                <a:latin typeface="Calibri" panose="020F0502020204030204" pitchFamily="34" charset="0"/>
                <a:ea typeface="Calibri" panose="020F0502020204030204" pitchFamily="34" charset="0"/>
                <a:cs typeface="Times New Roman" panose="02020603050405020304" pitchFamily="18" charset="0"/>
              </a:rPr>
              <a:t> – No hope in Christ beyond this life.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one part of scripture is rejected, and not believed, then many other facets of scripture crumble.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Scripture is given by inspiration of God” (2 Timothy 3:16)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If scripture says it, God says it, that settles it, and we must believe it and obey it!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This Includes:</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6</a:t>
            </a:fld>
            <a:endParaRPr lang="en-US"/>
          </a:p>
        </p:txBody>
      </p:sp>
    </p:spTree>
    <p:extLst>
      <p:ext uri="{BB962C8B-B14F-4D97-AF65-F5344CB8AC3E}">
        <p14:creationId xmlns:p14="http://schemas.microsoft.com/office/powerpoint/2010/main" val="29761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This Includes: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Days of Creation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1:5, 8, 13, 19, 23, 31; 2:1-3</a:t>
            </a:r>
            <a:r>
              <a:rPr lang="en-US" dirty="0">
                <a:latin typeface="Calibri" panose="020F0502020204030204" pitchFamily="34" charset="0"/>
                <a:ea typeface="Calibri" panose="020F0502020204030204" pitchFamily="34" charset="0"/>
                <a:cs typeface="Times New Roman" panose="02020603050405020304" pitchFamily="18" charset="0"/>
              </a:rPr>
              <a:t> – Creation in 6 </a:t>
            </a:r>
            <a:r>
              <a:rPr lang="en-US" b="1" dirty="0">
                <a:latin typeface="Calibri" panose="020F0502020204030204" pitchFamily="34" charset="0"/>
                <a:ea typeface="Calibri" panose="020F0502020204030204" pitchFamily="34" charset="0"/>
                <a:cs typeface="Times New Roman" panose="02020603050405020304" pitchFamily="18" charset="0"/>
              </a:rPr>
              <a:t>“days”</a:t>
            </a:r>
            <a:r>
              <a:rPr lang="en-US" dirty="0">
                <a:latin typeface="Calibri" panose="020F0502020204030204" pitchFamily="34" charset="0"/>
                <a:ea typeface="Calibri" panose="020F0502020204030204" pitchFamily="34" charset="0"/>
                <a:cs typeface="Times New Roman" panose="02020603050405020304" pitchFamily="18" charset="0"/>
              </a:rPr>
              <a:t> and God rested on the 7</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day.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Proposed problem</a:t>
            </a:r>
            <a:r>
              <a:rPr lang="en-US" dirty="0">
                <a:latin typeface="Calibri" panose="020F0502020204030204" pitchFamily="34" charset="0"/>
                <a:ea typeface="Calibri" panose="020F0502020204030204" pitchFamily="34" charset="0"/>
                <a:cs typeface="Times New Roman" panose="02020603050405020304" pitchFamily="18" charset="0"/>
              </a:rPr>
              <a:t> – This does not agree with the secular idea of an “old earth” – Big bang; evolution; etc.</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Day/Age Theory</a:t>
            </a:r>
            <a:r>
              <a:rPr lang="en-US" dirty="0">
                <a:latin typeface="Calibri" panose="020F0502020204030204" pitchFamily="34" charset="0"/>
                <a:ea typeface="Calibri" panose="020F0502020204030204" pitchFamily="34" charset="0"/>
                <a:cs typeface="Times New Roman" panose="02020603050405020304" pitchFamily="18" charset="0"/>
              </a:rPr>
              <a:t> – These “days” weren’t literal, 24 hour days. They were “ages” of many, many years – millions.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Or, the days were literal 24 hour days, but had millions of years in between.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Firstly</a:t>
            </a:r>
            <a:r>
              <a:rPr lang="en-US" dirty="0">
                <a:latin typeface="Calibri" panose="020F0502020204030204" pitchFamily="34" charset="0"/>
                <a:ea typeface="Calibri" panose="020F0502020204030204" pitchFamily="34" charset="0"/>
                <a:cs typeface="Times New Roman" panose="02020603050405020304" pitchFamily="18" charset="0"/>
              </a:rPr>
              <a:t> – we do not interpret the Bible based on secular science. </a:t>
            </a:r>
            <a:r>
              <a:rPr lang="en-US" b="1" dirty="0">
                <a:latin typeface="Calibri" panose="020F0502020204030204" pitchFamily="34" charset="0"/>
                <a:ea typeface="Calibri" panose="020F0502020204030204" pitchFamily="34" charset="0"/>
                <a:cs typeface="Times New Roman" panose="02020603050405020304" pitchFamily="18" charset="0"/>
              </a:rPr>
              <a:t>We are to interpret all other things based on what the Bible says first.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God be true but every man a liar” (Romans 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rely upon God FULLY.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Secondly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yom</a:t>
            </a:r>
            <a:r>
              <a:rPr lang="en-US" dirty="0">
                <a:latin typeface="Calibri" panose="020F0502020204030204" pitchFamily="34" charset="0"/>
                <a:ea typeface="Calibri" panose="020F0502020204030204" pitchFamily="34" charset="0"/>
                <a:cs typeface="Times New Roman" panose="02020603050405020304" pitchFamily="18" charset="0"/>
              </a:rPr>
              <a:t> – refers to a normal, 24 hour day – THIS IS HOW IT IS USED CONSISTENTLY IN THE OT.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days of this creation are natural days of twenty-four hours each. We may not depart from the ordinary meaning of the word without a sufficient warrant either in the text of Scripture or in the law of nature. But we have not yet found any such warrant. Only necessity can force us to such an expedient. Scripture, on the other hand, warrants us in retaining the common meaning by yielding no hint of another, and by introducing ‘evening, night, morning, day,’ as its ordinary divisions. Nature favors the same interpretation.” (Albert Barnes’ Notes on the Bible)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Moses, by inspiration, used the Hebrew </a:t>
            </a:r>
            <a:r>
              <a:rPr lang="en-US" b="1" i="1" dirty="0" err="1">
                <a:latin typeface="Calibri" panose="020F0502020204030204" pitchFamily="34" charset="0"/>
                <a:ea typeface="Calibri" panose="020F0502020204030204" pitchFamily="34" charset="0"/>
                <a:cs typeface="Times New Roman" panose="02020603050405020304" pitchFamily="18" charset="0"/>
              </a:rPr>
              <a:t>yom</a:t>
            </a:r>
            <a:r>
              <a:rPr lang="en-US" b="1" dirty="0">
                <a:latin typeface="Calibri" panose="020F0502020204030204" pitchFamily="34" charset="0"/>
                <a:ea typeface="Calibri" panose="020F0502020204030204" pitchFamily="34" charset="0"/>
                <a:cs typeface="Times New Roman" panose="02020603050405020304" pitchFamily="18" charset="0"/>
              </a:rPr>
              <a:t> for “day,” God meant 24-hour period as we know a day to be.</a:t>
            </a:r>
          </a:p>
          <a:p>
            <a:pPr marL="1600200" marR="0" lvl="3" indent="-228600">
              <a:lnSpc>
                <a:spcPct val="107000"/>
              </a:lnSpc>
              <a:spcBef>
                <a:spcPts val="0"/>
              </a:spcBef>
              <a:spcAft>
                <a:spcPts val="80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20:11</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10 commandments – Sabbath day</a:t>
            </a:r>
            <a:r>
              <a:rPr lang="en-US" b="1" dirty="0">
                <a:latin typeface="Calibri" panose="020F0502020204030204" pitchFamily="34" charset="0"/>
                <a:ea typeface="Calibri" panose="020F0502020204030204" pitchFamily="34" charset="0"/>
                <a:cs typeface="Times New Roman" panose="02020603050405020304" pitchFamily="18" charset="0"/>
              </a:rPr>
              <a:t> – God created the world and everything in it in 6 days.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WE CAN’T BELIEVE GOD’S CREATIVE POWER TO FULFILL CREATION IN 6 LITERAL DAYS, WHAT CAN WE BELIEVE IN THE BIBLE? (</a:t>
            </a:r>
            <a:r>
              <a:rPr lang="en-US" i="1" dirty="0">
                <a:latin typeface="Calibri" panose="020F0502020204030204" pitchFamily="34" charset="0"/>
                <a:ea typeface="Calibri" panose="020F0502020204030204" pitchFamily="34" charset="0"/>
                <a:cs typeface="Times New Roman" panose="02020603050405020304" pitchFamily="18" charset="0"/>
              </a:rPr>
              <a:t>Ex: Jesus’ creating more out of five loaves and two fish – instantaneous creative power.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erroneous interpretation of the Creation Account has serious consequences!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Appeal to Creation – MDR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19:1-6</a:t>
            </a:r>
            <a:r>
              <a:rPr lang="en-US" dirty="0">
                <a:latin typeface="Calibri" panose="020F0502020204030204" pitchFamily="34" charset="0"/>
                <a:ea typeface="Calibri" panose="020F0502020204030204" pitchFamily="34" charset="0"/>
                <a:cs typeface="Times New Roman" panose="02020603050405020304" pitchFamily="18" charset="0"/>
              </a:rPr>
              <a:t> – Jesus’ appeal to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“beginning”</a:t>
            </a:r>
            <a:r>
              <a:rPr lang="en-US" dirty="0">
                <a:latin typeface="Calibri" panose="020F0502020204030204" pitchFamily="34" charset="0"/>
                <a:ea typeface="Calibri" panose="020F0502020204030204" pitchFamily="34" charset="0"/>
                <a:cs typeface="Times New Roman" panose="02020603050405020304" pitchFamily="18" charset="0"/>
              </a:rPr>
              <a:t> to answer divorce question.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Pharisees tested Jesus with question about divorce.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4-6)</a:t>
            </a:r>
            <a:r>
              <a:rPr lang="en-US" dirty="0">
                <a:latin typeface="Calibri" panose="020F0502020204030204" pitchFamily="34" charset="0"/>
                <a:ea typeface="Calibri" panose="020F0502020204030204" pitchFamily="34" charset="0"/>
                <a:cs typeface="Times New Roman" panose="02020603050405020304" pitchFamily="18" charset="0"/>
              </a:rPr>
              <a:t> – Jesus appealed to the Genesis account to show God’s intention for the marriage union was permanent.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the beginning”</a:t>
            </a:r>
            <a:r>
              <a:rPr lang="en-US" dirty="0">
                <a:latin typeface="Calibri" panose="020F0502020204030204" pitchFamily="34" charset="0"/>
                <a:ea typeface="Calibri" panose="020F0502020204030204" pitchFamily="34" charset="0"/>
                <a:cs typeface="Times New Roman" panose="02020603050405020304" pitchFamily="18" charset="0"/>
              </a:rPr>
              <a:t> – Adam and Eve created on DAY 6.</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the days were not literal, but instead ages of thousands, even millions of years, was this the beginning?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the 6</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day would be IN the beginning.</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6</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“age” of thousands and millions of years would NOT be the beginning.</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Jesus’ appeal to the creation account of man and woman in the beginning</a:t>
            </a:r>
            <a:r>
              <a:rPr lang="en-US" dirty="0">
                <a:latin typeface="Calibri" panose="020F0502020204030204" pitchFamily="34" charset="0"/>
                <a:ea typeface="Calibri" panose="020F0502020204030204" pitchFamily="34" charset="0"/>
                <a:cs typeface="Times New Roman" panose="02020603050405020304" pitchFamily="18" charset="0"/>
              </a:rPr>
              <a:t>, and the subsequent joining of them together, </a:t>
            </a:r>
            <a:r>
              <a:rPr lang="en-US" b="1" dirty="0">
                <a:latin typeface="Calibri" panose="020F0502020204030204" pitchFamily="34" charset="0"/>
                <a:ea typeface="Calibri" panose="020F0502020204030204" pitchFamily="34" charset="0"/>
                <a:cs typeface="Times New Roman" panose="02020603050405020304" pitchFamily="18" charset="0"/>
              </a:rPr>
              <a:t>serves His purpose of refuting the idea of divorce for any reason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 –</a:t>
            </a:r>
            <a:r>
              <a:rPr lang="en-US" dirty="0">
                <a:latin typeface="Calibri" panose="020F0502020204030204" pitchFamily="34" charset="0"/>
                <a:ea typeface="Calibri" panose="020F0502020204030204" pitchFamily="34" charset="0"/>
                <a:cs typeface="Times New Roman" panose="02020603050405020304" pitchFamily="18" charset="0"/>
              </a:rPr>
              <a:t> Shows the intended purpose of marriage by God was PERMANENT.</a:t>
            </a:r>
          </a:p>
          <a:p>
            <a:pPr marL="2514600" marR="0" lvl="5"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the beginning”</a:t>
            </a:r>
            <a:r>
              <a:rPr lang="en-US" dirty="0">
                <a:latin typeface="Calibri" panose="020F0502020204030204" pitchFamily="34" charset="0"/>
                <a:ea typeface="Calibri" panose="020F0502020204030204" pitchFamily="34" charset="0"/>
                <a:cs typeface="Times New Roman" panose="02020603050405020304" pitchFamily="18" charset="0"/>
              </a:rPr>
              <a:t> – if we cannot rely on Jesus’ interpretation of Genesis 1, </a:t>
            </a:r>
            <a:r>
              <a:rPr lang="en-US" i="1" dirty="0">
                <a:latin typeface="Calibri" panose="020F0502020204030204" pitchFamily="34" charset="0"/>
                <a:ea typeface="Calibri" panose="020F0502020204030204" pitchFamily="34" charset="0"/>
                <a:cs typeface="Times New Roman" panose="02020603050405020304" pitchFamily="18" charset="0"/>
              </a:rPr>
              <a:t>we cannot rely on His comments concerning God’s design of the marriage relationship.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Universal Flood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6:5-8, 13, 17</a:t>
            </a:r>
            <a:r>
              <a:rPr lang="en-US" dirty="0">
                <a:latin typeface="Calibri" panose="020F0502020204030204" pitchFamily="34" charset="0"/>
                <a:ea typeface="Calibri" panose="020F0502020204030204" pitchFamily="34" charset="0"/>
                <a:cs typeface="Times New Roman" panose="02020603050405020304" pitchFamily="18" charset="0"/>
              </a:rPr>
              <a:t> – The human race grew corrupt, God repented that He made them, and decided to destroy them with a flood.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Claim </a:t>
            </a:r>
            <a:r>
              <a:rPr lang="en-US" dirty="0">
                <a:latin typeface="Calibri" panose="020F0502020204030204" pitchFamily="34" charset="0"/>
                <a:ea typeface="Calibri" panose="020F0502020204030204" pitchFamily="34" charset="0"/>
                <a:cs typeface="Times New Roman" panose="02020603050405020304" pitchFamily="18" charset="0"/>
              </a:rPr>
              <a:t>– The flood was not universal, but merely a local flood.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claim is made simply because of a lack of faith, and or understanding in God’s OMNIPOTENCE.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 could the ENTIRE world be flooded? Impossible!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Firstly,</a:t>
            </a:r>
            <a:r>
              <a:rPr lang="en-US" dirty="0">
                <a:latin typeface="Calibri" panose="020F0502020204030204" pitchFamily="34" charset="0"/>
                <a:ea typeface="Calibri" panose="020F0502020204030204" pitchFamily="34" charset="0"/>
                <a:cs typeface="Times New Roman" panose="02020603050405020304" pitchFamily="18" charset="0"/>
              </a:rPr>
              <a:t> if God created the world in 6 literal days, is it so hard to believe He could flood the ENTIRE world with water?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Secondly, the judgment was universal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“man”</a:t>
            </a:r>
            <a:r>
              <a:rPr lang="en-US" dirty="0">
                <a:latin typeface="Calibri" panose="020F0502020204030204" pitchFamily="34" charset="0"/>
                <a:ea typeface="Calibri" panose="020F0502020204030204" pitchFamily="34" charset="0"/>
                <a:cs typeface="Times New Roman" panose="02020603050405020304" pitchFamily="18" charset="0"/>
              </a:rPr>
              <a:t> in totality (save for Noah);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earth”</a:t>
            </a:r>
            <a:r>
              <a:rPr lang="en-US" dirty="0">
                <a:latin typeface="Calibri" panose="020F0502020204030204" pitchFamily="34" charset="0"/>
                <a:ea typeface="Calibri" panose="020F0502020204030204" pitchFamily="34" charset="0"/>
                <a:cs typeface="Times New Roman" panose="02020603050405020304" pitchFamily="18" charset="0"/>
              </a:rPr>
              <a:t> in totality.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7, 12, 13)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“earth”</a:t>
            </a:r>
            <a:r>
              <a:rPr lang="en-US" dirty="0">
                <a:latin typeface="Calibri" panose="020F0502020204030204" pitchFamily="34" charset="0"/>
                <a:ea typeface="Calibri" panose="020F0502020204030204" pitchFamily="34" charset="0"/>
                <a:cs typeface="Times New Roman" panose="02020603050405020304" pitchFamily="18" charset="0"/>
              </a:rPr>
              <a:t> in totality;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flesh…on the earth”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(7:4) – “face of the earth ALL living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once the Divine longsuffering waited in the days of Noah, while the ark was being prepared, in which a few, that is, eight souls, were saved through water” (1 Peter 3:20).</a:t>
            </a:r>
            <a:r>
              <a:rPr lang="en-US" dirty="0">
                <a:latin typeface="Calibri" panose="020F0502020204030204" pitchFamily="34" charset="0"/>
                <a:ea typeface="Calibri" panose="020F0502020204030204" pitchFamily="34" charset="0"/>
                <a:cs typeface="Times New Roman" panose="02020603050405020304" pitchFamily="18" charset="0"/>
              </a:rPr>
              <a:t> (Out of ALL the souls, only a FEW, that is EIGHT were saved – all else destroyed, ALL MAN)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All the natural structures, land formations, etc. that are explained by extremely long periods of time subject to erosion are actually products of a universal flood.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we see as it is today is a reminder of the judgment of God!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Mankind was not the only thing to be destroyed. THE EARTH ITSELF was destroyed – the universal flood was catastrophic</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Peter’s Appeal to Flood – The Day of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3:1-7</a:t>
            </a:r>
            <a:r>
              <a:rPr lang="en-US" dirty="0">
                <a:latin typeface="Calibri" panose="020F0502020204030204" pitchFamily="34" charset="0"/>
                <a:ea typeface="Calibri" panose="020F0502020204030204" pitchFamily="34" charset="0"/>
                <a:cs typeface="Times New Roman" panose="02020603050405020304" pitchFamily="18" charset="0"/>
              </a:rPr>
              <a:t> – Peter defends the Divine warning of the Day of the Lord from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“scoffers”</a:t>
            </a:r>
            <a:r>
              <a:rPr lang="en-US" dirty="0">
                <a:latin typeface="Calibri" panose="020F0502020204030204" pitchFamily="34" charset="0"/>
                <a:ea typeface="Calibri" panose="020F0502020204030204" pitchFamily="34" charset="0"/>
                <a:cs typeface="Times New Roman" panose="02020603050405020304" pitchFamily="18" charset="0"/>
              </a:rPr>
              <a:t> by appealing to the flood.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3-4)</a:t>
            </a:r>
            <a:r>
              <a:rPr lang="en-US" dirty="0">
                <a:latin typeface="Calibri" panose="020F0502020204030204" pitchFamily="34" charset="0"/>
                <a:ea typeface="Calibri" panose="020F0502020204030204" pitchFamily="34" charset="0"/>
                <a:cs typeface="Times New Roman" panose="02020603050405020304" pitchFamily="18" charset="0"/>
              </a:rPr>
              <a:t> – They don’t believe in the day of judgment because during their time there hasn’t been something so dramatic.</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10-12)</a:t>
            </a:r>
            <a:r>
              <a:rPr lang="en-US" dirty="0">
                <a:latin typeface="Calibri" panose="020F0502020204030204" pitchFamily="34" charset="0"/>
                <a:ea typeface="Calibri" panose="020F0502020204030204" pitchFamily="34" charset="0"/>
                <a:cs typeface="Times New Roman" panose="02020603050405020304" pitchFamily="18" charset="0"/>
              </a:rPr>
              <a:t> – This day will be catastrophic, and dramatic.</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EVERYTHING will be BURNED to the point of CEASING TO EXIST.</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“scoffers”</a:t>
            </a:r>
            <a:r>
              <a:rPr lang="en-US" b="1" dirty="0">
                <a:latin typeface="Calibri" panose="020F0502020204030204" pitchFamily="34" charset="0"/>
                <a:ea typeface="Calibri" panose="020F0502020204030204" pitchFamily="34" charset="0"/>
                <a:cs typeface="Times New Roman" panose="02020603050405020304" pitchFamily="18" charset="0"/>
              </a:rPr>
              <a:t> have never seen such a dramatic change of destruction, so they do not believe.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r>
              <a:rPr lang="en-US" dirty="0">
                <a:latin typeface="Calibri" panose="020F0502020204030204" pitchFamily="34" charset="0"/>
                <a:ea typeface="Calibri" panose="020F0502020204030204" pitchFamily="34" charset="0"/>
                <a:cs typeface="Times New Roman" panose="02020603050405020304" pitchFamily="18" charset="0"/>
              </a:rPr>
              <a:t> – Peter’s appeal to the flood.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the word of God”</a:t>
            </a:r>
            <a:r>
              <a:rPr lang="en-US" dirty="0">
                <a:latin typeface="Calibri" panose="020F0502020204030204" pitchFamily="34" charset="0"/>
                <a:ea typeface="Calibri" panose="020F0502020204030204" pitchFamily="34" charset="0"/>
                <a:cs typeface="Times New Roman" panose="02020603050405020304" pitchFamily="18" charset="0"/>
              </a:rPr>
              <a:t> – inspiration, God told Noah it would happen, and it did.</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Also, the event is recorded for us by inspiration.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followers of God then believed because Scripture said it happened.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world”</a:t>
            </a:r>
            <a:r>
              <a:rPr lang="en-US" dirty="0">
                <a:latin typeface="Calibri" panose="020F0502020204030204" pitchFamily="34" charset="0"/>
                <a:ea typeface="Calibri" panose="020F0502020204030204" pitchFamily="34" charset="0"/>
                <a:cs typeface="Times New Roman" panose="02020603050405020304" pitchFamily="18" charset="0"/>
              </a:rPr>
              <a:t> (UNIVERSAL);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“perished, being flooded with water”</a:t>
            </a:r>
            <a:r>
              <a:rPr lang="en-US" dirty="0">
                <a:latin typeface="Calibri" panose="020F0502020204030204" pitchFamily="34" charset="0"/>
                <a:ea typeface="Calibri" panose="020F0502020204030204" pitchFamily="34" charset="0"/>
                <a:cs typeface="Times New Roman" panose="02020603050405020304" pitchFamily="18" charset="0"/>
              </a:rPr>
              <a:t> (DESTRUCTION OF PHYSICAL WORLD)</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Up to the point of the flood in Genesis 6, no such EXTREMELY DRAMATIC thing had occurred since creation (which nobody witnessed).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the things at that time that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“continue[d] as they were”</a:t>
            </a:r>
            <a:r>
              <a:rPr lang="en-US" b="1" dirty="0">
                <a:latin typeface="Calibri" panose="020F0502020204030204" pitchFamily="34" charset="0"/>
                <a:ea typeface="Calibri" panose="020F0502020204030204" pitchFamily="34" charset="0"/>
                <a:cs typeface="Times New Roman" panose="02020603050405020304" pitchFamily="18" charset="0"/>
              </a:rPr>
              <a:t> CHANGED DRAMATICALLY.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Peter’s conclusion</a:t>
            </a:r>
            <a:r>
              <a:rPr lang="en-US" dirty="0">
                <a:latin typeface="Calibri" panose="020F0502020204030204" pitchFamily="34" charset="0"/>
                <a:ea typeface="Calibri" panose="020F0502020204030204" pitchFamily="34" charset="0"/>
                <a:cs typeface="Times New Roman" panose="02020603050405020304" pitchFamily="18" charset="0"/>
              </a:rPr>
              <a:t> – Just like with the flood, God has promised a DAY OF JUDGMENT, and DESTRUCTION – this time by fire. (IT WILL HAPPEN!)</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we cannot believe that the flood was universal, as the Scripture says, WHY DO WE BELIEVE IN THE PROMISE OF THE DAY OF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7</a:t>
            </a:fld>
            <a:endParaRPr lang="en-US"/>
          </a:p>
        </p:txBody>
      </p:sp>
    </p:spTree>
    <p:extLst>
      <p:ext uri="{BB962C8B-B14F-4D97-AF65-F5344CB8AC3E}">
        <p14:creationId xmlns:p14="http://schemas.microsoft.com/office/powerpoint/2010/main" val="1537350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All Scripture is inspired of God</a:t>
            </a:r>
            <a:r>
              <a:rPr lang="en-US" dirty="0">
                <a:latin typeface="Calibri" panose="020F0502020204030204" pitchFamily="34" charset="0"/>
                <a:ea typeface="Calibri" panose="020F0502020204030204" pitchFamily="34" charset="0"/>
                <a:cs typeface="Times New Roman" panose="02020603050405020304" pitchFamily="18" charset="0"/>
              </a:rPr>
              <a:t> – PLENARY VERBAL INSPIRATION.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Each and every verse, sentence, word of Scripture is true – MUST BE BELIEVED, AND OBEYED.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HEED the word of God, to do all it says.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3:11-14</a:t>
            </a:r>
            <a:r>
              <a:rPr lang="en-US" dirty="0">
                <a:latin typeface="Calibri" panose="020F0502020204030204" pitchFamily="34" charset="0"/>
                <a:ea typeface="Calibri" panose="020F0502020204030204" pitchFamily="34" charset="0"/>
                <a:cs typeface="Times New Roman" panose="02020603050405020304" pitchFamily="18" charset="0"/>
              </a:rPr>
              <a:t> – The Scripture says a judgment day is coming. ARE YOU READY?</a:t>
            </a:r>
          </a:p>
          <a:p>
            <a:endParaRPr lang="en-US" dirty="0"/>
          </a:p>
        </p:txBody>
      </p:sp>
      <p:sp>
        <p:nvSpPr>
          <p:cNvPr id="4" name="Slide Number Placeholder 3"/>
          <p:cNvSpPr>
            <a:spLocks noGrp="1"/>
          </p:cNvSpPr>
          <p:nvPr>
            <p:ph type="sldNum" sz="quarter" idx="10"/>
          </p:nvPr>
        </p:nvSpPr>
        <p:spPr/>
        <p:txBody>
          <a:bodyPr/>
          <a:lstStyle/>
          <a:p>
            <a:fld id="{001CB2D8-E333-450B-9B82-0541E621489A}" type="slidenum">
              <a:rPr lang="en-US" smtClean="0"/>
              <a:t>8</a:t>
            </a:fld>
            <a:endParaRPr lang="en-US"/>
          </a:p>
        </p:txBody>
      </p:sp>
    </p:spTree>
    <p:extLst>
      <p:ext uri="{BB962C8B-B14F-4D97-AF65-F5344CB8AC3E}">
        <p14:creationId xmlns:p14="http://schemas.microsoft.com/office/powerpoint/2010/main" val="308880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490116-224B-4491-829A-3760B5B0EC72}"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45426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90116-224B-4491-829A-3760B5B0EC72}"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335888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90116-224B-4491-829A-3760B5B0EC72}"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379911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90116-224B-4491-829A-3760B5B0EC72}"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128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490116-224B-4491-829A-3760B5B0EC72}"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373468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490116-224B-4491-829A-3760B5B0EC72}"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216572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490116-224B-4491-829A-3760B5B0EC72}" type="datetimeFigureOut">
              <a:rPr lang="en-US" smtClean="0"/>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21035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490116-224B-4491-829A-3760B5B0EC72}" type="datetimeFigureOut">
              <a:rPr lang="en-US" smtClean="0"/>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240407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90116-224B-4491-829A-3760B5B0EC72}" type="datetimeFigureOut">
              <a:rPr lang="en-US" smtClean="0"/>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49353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490116-224B-4491-829A-3760B5B0EC72}"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162813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490116-224B-4491-829A-3760B5B0EC72}"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9E33E-3A01-410D-92B5-D7A7C4E4561F}" type="slidenum">
              <a:rPr lang="en-US" smtClean="0"/>
              <a:t>‹#›</a:t>
            </a:fld>
            <a:endParaRPr lang="en-US"/>
          </a:p>
        </p:txBody>
      </p:sp>
    </p:spTree>
    <p:extLst>
      <p:ext uri="{BB962C8B-B14F-4D97-AF65-F5344CB8AC3E}">
        <p14:creationId xmlns:p14="http://schemas.microsoft.com/office/powerpoint/2010/main" val="381827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4000" r="-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90116-224B-4491-829A-3760B5B0EC72}" type="datetimeFigureOut">
              <a:rPr lang="en-US" smtClean="0"/>
              <a:t>7/9/2017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9E33E-3A01-410D-92B5-D7A7C4E4561F}" type="slidenum">
              <a:rPr lang="en-US" smtClean="0"/>
              <a:t>‹#›</a:t>
            </a:fld>
            <a:endParaRPr lang="en-US"/>
          </a:p>
        </p:txBody>
      </p:sp>
    </p:spTree>
    <p:extLst>
      <p:ext uri="{BB962C8B-B14F-4D97-AF65-F5344CB8AC3E}">
        <p14:creationId xmlns:p14="http://schemas.microsoft.com/office/powerpoint/2010/main" val="2459970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0502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3181"/>
            <a:ext cx="7772400" cy="2387600"/>
          </a:xfrm>
        </p:spPr>
        <p:txBody>
          <a:bodyPr>
            <a:noAutofit/>
          </a:bodyPr>
          <a:lstStyle/>
          <a:p>
            <a:r>
              <a:rPr lang="en-US" sz="8000" b="1" dirty="0">
                <a:ln>
                  <a:solidFill>
                    <a:schemeClr val="tx1"/>
                  </a:solidFill>
                </a:ln>
                <a:solidFill>
                  <a:schemeClr val="bg1"/>
                </a:solidFill>
                <a:latin typeface="Blackadder ITC" panose="04020505051007020D02" pitchFamily="82" charset="0"/>
              </a:rPr>
              <a:t>The Inspiration                 of Scripture</a:t>
            </a:r>
          </a:p>
        </p:txBody>
      </p:sp>
      <p:sp>
        <p:nvSpPr>
          <p:cNvPr id="3" name="Subtitle 2"/>
          <p:cNvSpPr>
            <a:spLocks noGrp="1"/>
          </p:cNvSpPr>
          <p:nvPr>
            <p:ph type="subTitle" idx="1"/>
          </p:nvPr>
        </p:nvSpPr>
        <p:spPr>
          <a:xfrm>
            <a:off x="1143000" y="3920781"/>
            <a:ext cx="6858000" cy="824188"/>
          </a:xfrm>
        </p:spPr>
        <p:txBody>
          <a:bodyPr>
            <a:normAutofit/>
          </a:bodyPr>
          <a:lstStyle/>
          <a:p>
            <a:r>
              <a:rPr lang="en-US" sz="4000" i="1" dirty="0">
                <a:solidFill>
                  <a:schemeClr val="bg1"/>
                </a:solidFill>
              </a:rPr>
              <a:t>2 Timothy 3:16-17</a:t>
            </a:r>
          </a:p>
        </p:txBody>
      </p:sp>
    </p:spTree>
    <p:extLst>
      <p:ext uri="{BB962C8B-B14F-4D97-AF65-F5344CB8AC3E}">
        <p14:creationId xmlns:p14="http://schemas.microsoft.com/office/powerpoint/2010/main" val="12708462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ln>
                  <a:solidFill>
                    <a:schemeClr val="tx1"/>
                  </a:solidFill>
                </a:ln>
                <a:solidFill>
                  <a:schemeClr val="bg1"/>
                </a:solidFill>
                <a:latin typeface="Blackadder ITC" panose="04020505051007020D02" pitchFamily="82" charset="0"/>
              </a:rPr>
              <a:t>The Inspiration of Scripture</a:t>
            </a:r>
            <a:endParaRPr lang="en-US" sz="6000" dirty="0"/>
          </a:p>
        </p:txBody>
      </p:sp>
      <p:sp>
        <p:nvSpPr>
          <p:cNvPr id="3" name="Content Placeholder 2"/>
          <p:cNvSpPr>
            <a:spLocks noGrp="1"/>
          </p:cNvSpPr>
          <p:nvPr>
            <p:ph idx="1"/>
          </p:nvPr>
        </p:nvSpPr>
        <p:spPr>
          <a:solidFill>
            <a:schemeClr val="bg2">
              <a:lumMod val="50000"/>
              <a:alpha val="46000"/>
            </a:schemeClr>
          </a:solidFill>
          <a:effectLst>
            <a:softEdge rad="139700"/>
          </a:effectLst>
        </p:spPr>
        <p:txBody>
          <a:bodyPr/>
          <a:lstStyle/>
          <a:p>
            <a:pPr marL="0" indent="0" algn="ctr">
              <a:buNone/>
            </a:pPr>
            <a:endParaRPr lang="en-US" sz="1800" b="1" dirty="0">
              <a:solidFill>
                <a:schemeClr val="bg1"/>
              </a:solidFill>
            </a:endParaRPr>
          </a:p>
          <a:p>
            <a:pPr marL="0" indent="0" algn="ctr">
              <a:buNone/>
            </a:pPr>
            <a:r>
              <a:rPr lang="en-US" sz="4000" b="1" dirty="0">
                <a:solidFill>
                  <a:schemeClr val="bg1"/>
                </a:solidFill>
              </a:rPr>
              <a:t>Inspiration</a:t>
            </a:r>
          </a:p>
          <a:p>
            <a:pPr marL="0" indent="0" algn="ctr">
              <a:buNone/>
            </a:pPr>
            <a:r>
              <a:rPr lang="en-US" sz="3600" i="1" dirty="0">
                <a:solidFill>
                  <a:schemeClr val="bg1"/>
                </a:solidFill>
              </a:rPr>
              <a:t>– 2 Timothy 3:16; 2 Peter 1:20-21 –</a:t>
            </a:r>
          </a:p>
          <a:p>
            <a:pPr marL="0" indent="0" algn="ctr">
              <a:buNone/>
            </a:pPr>
            <a:r>
              <a:rPr lang="en-US" sz="4000" b="1" dirty="0">
                <a:solidFill>
                  <a:schemeClr val="bg1"/>
                </a:solidFill>
              </a:rPr>
              <a:t>Examples of Inspiration:</a:t>
            </a:r>
          </a:p>
          <a:p>
            <a:pPr marL="0" indent="0" algn="ctr">
              <a:buNone/>
            </a:pPr>
            <a:r>
              <a:rPr lang="en-US" sz="3600" i="1" dirty="0">
                <a:solidFill>
                  <a:schemeClr val="bg1"/>
                </a:solidFill>
              </a:rPr>
              <a:t>– Exodus 4:14-17 (Moses and Aaron); Jeremiah 1:4-9 (Jeremiah);                       Numbers 22-24 (Balaam) –</a:t>
            </a:r>
          </a:p>
        </p:txBody>
      </p:sp>
    </p:spTree>
    <p:extLst>
      <p:ext uri="{BB962C8B-B14F-4D97-AF65-F5344CB8AC3E}">
        <p14:creationId xmlns:p14="http://schemas.microsoft.com/office/powerpoint/2010/main" val="293656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ln>
                  <a:solidFill>
                    <a:schemeClr val="tx1"/>
                  </a:solidFill>
                </a:ln>
                <a:solidFill>
                  <a:schemeClr val="bg1"/>
                </a:solidFill>
                <a:latin typeface="Blackadder ITC" panose="04020505051007020D02" pitchFamily="82" charset="0"/>
              </a:rPr>
              <a:t>The Inspiration of Scripture</a:t>
            </a:r>
            <a:endParaRPr lang="en-US" sz="6000" dirty="0"/>
          </a:p>
        </p:txBody>
      </p:sp>
      <p:sp>
        <p:nvSpPr>
          <p:cNvPr id="3" name="Content Placeholder 2"/>
          <p:cNvSpPr>
            <a:spLocks noGrp="1"/>
          </p:cNvSpPr>
          <p:nvPr>
            <p:ph idx="1"/>
          </p:nvPr>
        </p:nvSpPr>
        <p:spPr>
          <a:solidFill>
            <a:schemeClr val="bg2">
              <a:lumMod val="50000"/>
              <a:alpha val="46000"/>
            </a:schemeClr>
          </a:solidFill>
          <a:effectLst>
            <a:softEdge rad="139700"/>
          </a:effectLst>
        </p:spPr>
        <p:txBody>
          <a:bodyPr/>
          <a:lstStyle/>
          <a:p>
            <a:pPr marL="0" indent="0" algn="ctr">
              <a:buNone/>
            </a:pPr>
            <a:endParaRPr lang="en-US" sz="1800" b="1" dirty="0">
              <a:solidFill>
                <a:schemeClr val="bg1"/>
              </a:solidFill>
            </a:endParaRPr>
          </a:p>
          <a:p>
            <a:pPr marL="0" indent="0" algn="ctr">
              <a:buNone/>
            </a:pPr>
            <a:r>
              <a:rPr lang="en-US" sz="4000" b="1" dirty="0">
                <a:solidFill>
                  <a:schemeClr val="bg1"/>
                </a:solidFill>
              </a:rPr>
              <a:t>All Scripture Given By Inspiration</a:t>
            </a:r>
          </a:p>
          <a:p>
            <a:pPr marL="0" indent="0" algn="ctr">
              <a:buNone/>
            </a:pPr>
            <a:r>
              <a:rPr lang="en-US" sz="3600" i="1" dirty="0">
                <a:solidFill>
                  <a:schemeClr val="bg1"/>
                </a:solidFill>
              </a:rPr>
              <a:t>– 1 Corinthians 2:6-12; Ephesians 3:3-5 –</a:t>
            </a:r>
          </a:p>
          <a:p>
            <a:pPr marL="0" indent="0" algn="ctr">
              <a:buNone/>
            </a:pPr>
            <a:r>
              <a:rPr lang="en-US" sz="3600" dirty="0">
                <a:solidFill>
                  <a:schemeClr val="bg1"/>
                </a:solidFill>
              </a:rPr>
              <a:t>Not always understood by </a:t>
            </a:r>
            <a:r>
              <a:rPr lang="en-US" sz="3600">
                <a:solidFill>
                  <a:schemeClr val="bg1"/>
                </a:solidFill>
              </a:rPr>
              <a:t>inspired men</a:t>
            </a:r>
            <a:r>
              <a:rPr lang="en-US" sz="3600" i="1">
                <a:solidFill>
                  <a:schemeClr val="bg1"/>
                </a:solidFill>
              </a:rPr>
              <a:t> </a:t>
            </a:r>
            <a:r>
              <a:rPr lang="en-US" sz="3600" i="1" dirty="0">
                <a:solidFill>
                  <a:schemeClr val="bg1"/>
                </a:solidFill>
              </a:rPr>
              <a:t>– 1 Peter 1:10-12; Acts 2:39; 10:28</a:t>
            </a:r>
          </a:p>
        </p:txBody>
      </p:sp>
    </p:spTree>
    <p:extLst>
      <p:ext uri="{BB962C8B-B14F-4D97-AF65-F5344CB8AC3E}">
        <p14:creationId xmlns:p14="http://schemas.microsoft.com/office/powerpoint/2010/main" val="168011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ln>
                  <a:solidFill>
                    <a:schemeClr val="tx1"/>
                  </a:solidFill>
                </a:ln>
                <a:solidFill>
                  <a:schemeClr val="bg1"/>
                </a:solidFill>
                <a:latin typeface="Blackadder ITC" panose="04020505051007020D02" pitchFamily="82" charset="0"/>
              </a:rPr>
              <a:t>The Inspiration of Scripture</a:t>
            </a:r>
            <a:endParaRPr lang="en-US" sz="6000" dirty="0"/>
          </a:p>
        </p:txBody>
      </p:sp>
      <p:sp>
        <p:nvSpPr>
          <p:cNvPr id="3" name="Content Placeholder 2"/>
          <p:cNvSpPr>
            <a:spLocks noGrp="1"/>
          </p:cNvSpPr>
          <p:nvPr>
            <p:ph idx="1"/>
          </p:nvPr>
        </p:nvSpPr>
        <p:spPr>
          <a:solidFill>
            <a:schemeClr val="bg2">
              <a:lumMod val="50000"/>
              <a:alpha val="46000"/>
            </a:schemeClr>
          </a:solidFill>
          <a:effectLst>
            <a:softEdge rad="139700"/>
          </a:effectLst>
        </p:spPr>
        <p:txBody>
          <a:bodyPr/>
          <a:lstStyle/>
          <a:p>
            <a:pPr marL="0" indent="0" algn="ctr">
              <a:buNone/>
            </a:pPr>
            <a:endParaRPr lang="en-US" sz="1800" b="1" dirty="0">
              <a:solidFill>
                <a:schemeClr val="bg1"/>
              </a:solidFill>
            </a:endParaRPr>
          </a:p>
          <a:p>
            <a:pPr marL="0" indent="0" algn="ctr">
              <a:buNone/>
            </a:pPr>
            <a:r>
              <a:rPr lang="en-US" sz="4000" b="1" dirty="0">
                <a:solidFill>
                  <a:schemeClr val="bg1"/>
                </a:solidFill>
              </a:rPr>
              <a:t>Plenary Verbal Inspiration</a:t>
            </a:r>
          </a:p>
          <a:p>
            <a:pPr marL="0" indent="0" algn="ctr">
              <a:buNone/>
            </a:pPr>
            <a:r>
              <a:rPr lang="en-US" sz="3600" i="1" dirty="0">
                <a:solidFill>
                  <a:schemeClr val="bg1"/>
                </a:solidFill>
              </a:rPr>
              <a:t>Plenary (complete); Verbal (pertaining to words); Inspiration (God-breathed)</a:t>
            </a:r>
          </a:p>
          <a:p>
            <a:pPr marL="0" indent="0" algn="ctr">
              <a:buNone/>
            </a:pPr>
            <a:r>
              <a:rPr lang="en-US" sz="3600" i="1" dirty="0">
                <a:solidFill>
                  <a:schemeClr val="bg1"/>
                </a:solidFill>
              </a:rPr>
              <a:t>– 1 Corinthians 2:13; Matthew 22:32; Galatians 3:16 –</a:t>
            </a:r>
          </a:p>
        </p:txBody>
      </p:sp>
    </p:spTree>
    <p:extLst>
      <p:ext uri="{BB962C8B-B14F-4D97-AF65-F5344CB8AC3E}">
        <p14:creationId xmlns:p14="http://schemas.microsoft.com/office/powerpoint/2010/main" val="123488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a:ln>
                  <a:solidFill>
                    <a:schemeClr val="tx1"/>
                  </a:solidFill>
                </a:ln>
                <a:solidFill>
                  <a:schemeClr val="bg1"/>
                </a:solidFill>
                <a:latin typeface="Blackadder ITC" panose="04020505051007020D02" pitchFamily="82" charset="0"/>
              </a:rPr>
              <a:t>Implications from the              Inspiration of Scripture</a:t>
            </a:r>
            <a:endParaRPr lang="en-US" sz="6000" dirty="0"/>
          </a:p>
        </p:txBody>
      </p:sp>
      <p:sp>
        <p:nvSpPr>
          <p:cNvPr id="3" name="Content Placeholder 2"/>
          <p:cNvSpPr>
            <a:spLocks noGrp="1"/>
          </p:cNvSpPr>
          <p:nvPr>
            <p:ph idx="1"/>
          </p:nvPr>
        </p:nvSpPr>
        <p:spPr>
          <a:solidFill>
            <a:schemeClr val="bg2">
              <a:lumMod val="50000"/>
              <a:alpha val="46000"/>
            </a:schemeClr>
          </a:solidFill>
          <a:effectLst>
            <a:softEdge rad="139700"/>
          </a:effectLst>
        </p:spPr>
        <p:txBody>
          <a:bodyPr/>
          <a:lstStyle/>
          <a:p>
            <a:pPr marL="0" indent="0" algn="ctr">
              <a:buNone/>
            </a:pPr>
            <a:endParaRPr lang="en-US" sz="1800" b="1" dirty="0">
              <a:solidFill>
                <a:schemeClr val="bg1"/>
              </a:solidFill>
            </a:endParaRPr>
          </a:p>
          <a:p>
            <a:pPr marL="0" indent="0" algn="ctr">
              <a:buNone/>
            </a:pPr>
            <a:r>
              <a:rPr lang="en-US" sz="4000" b="1" dirty="0">
                <a:solidFill>
                  <a:schemeClr val="bg1"/>
                </a:solidFill>
              </a:rPr>
              <a:t>Relevant, Must be                           Believed and Obeyed</a:t>
            </a:r>
            <a:endParaRPr lang="en-US" sz="3600" i="1" dirty="0">
              <a:solidFill>
                <a:schemeClr val="bg1"/>
              </a:solidFill>
            </a:endParaRPr>
          </a:p>
          <a:p>
            <a:pPr marL="0" indent="0" algn="ctr">
              <a:buNone/>
            </a:pPr>
            <a:r>
              <a:rPr lang="en-US" sz="3600" i="1" dirty="0">
                <a:solidFill>
                  <a:schemeClr val="bg1"/>
                </a:solidFill>
              </a:rPr>
              <a:t>– Matthew 5:17-20; 22:23-33;                      1 Corinthians 15:1-19 –</a:t>
            </a:r>
          </a:p>
        </p:txBody>
      </p:sp>
    </p:spTree>
    <p:extLst>
      <p:ext uri="{BB962C8B-B14F-4D97-AF65-F5344CB8AC3E}">
        <p14:creationId xmlns:p14="http://schemas.microsoft.com/office/powerpoint/2010/main" val="409182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a:ln>
                  <a:solidFill>
                    <a:schemeClr val="tx1"/>
                  </a:solidFill>
                </a:ln>
                <a:solidFill>
                  <a:schemeClr val="bg1"/>
                </a:solidFill>
                <a:latin typeface="Blackadder ITC" panose="04020505051007020D02" pitchFamily="82" charset="0"/>
              </a:rPr>
              <a:t>Implications from the              Inspiration of Scripture</a:t>
            </a:r>
            <a:endParaRPr lang="en-US" sz="6000" dirty="0"/>
          </a:p>
        </p:txBody>
      </p:sp>
      <p:sp>
        <p:nvSpPr>
          <p:cNvPr id="3" name="Content Placeholder 2"/>
          <p:cNvSpPr>
            <a:spLocks noGrp="1"/>
          </p:cNvSpPr>
          <p:nvPr>
            <p:ph idx="1"/>
          </p:nvPr>
        </p:nvSpPr>
        <p:spPr>
          <a:solidFill>
            <a:schemeClr val="bg2">
              <a:lumMod val="50000"/>
              <a:alpha val="46000"/>
            </a:schemeClr>
          </a:solidFill>
          <a:effectLst>
            <a:softEdge rad="139700"/>
          </a:effectLst>
        </p:spPr>
        <p:txBody>
          <a:bodyPr/>
          <a:lstStyle/>
          <a:p>
            <a:pPr marL="0" indent="0" algn="ctr">
              <a:buNone/>
            </a:pPr>
            <a:endParaRPr lang="en-US" sz="1800" b="1" dirty="0">
              <a:solidFill>
                <a:schemeClr val="bg1"/>
              </a:solidFill>
            </a:endParaRPr>
          </a:p>
          <a:p>
            <a:pPr marL="0" indent="0" algn="ctr">
              <a:buNone/>
            </a:pPr>
            <a:r>
              <a:rPr lang="en-US" b="1" dirty="0">
                <a:solidFill>
                  <a:schemeClr val="bg1"/>
                </a:solidFill>
              </a:rPr>
              <a:t>Relevant, Must be Believed and Obeyed</a:t>
            </a:r>
            <a:endParaRPr lang="en-US" sz="2400" i="1" dirty="0">
              <a:solidFill>
                <a:schemeClr val="bg1"/>
              </a:solidFill>
            </a:endParaRPr>
          </a:p>
          <a:p>
            <a:pPr marL="0" indent="0" algn="ctr">
              <a:buNone/>
            </a:pPr>
            <a:r>
              <a:rPr lang="en-US" sz="4000" b="1" dirty="0">
                <a:solidFill>
                  <a:schemeClr val="bg1"/>
                </a:solidFill>
              </a:rPr>
              <a:t>This Includes:</a:t>
            </a:r>
          </a:p>
          <a:p>
            <a:pPr marL="0" indent="0" algn="ctr">
              <a:buNone/>
            </a:pPr>
            <a:r>
              <a:rPr lang="en-US" sz="3600" u="sng" dirty="0">
                <a:solidFill>
                  <a:schemeClr val="bg1"/>
                </a:solidFill>
              </a:rPr>
              <a:t>Days of Creation</a:t>
            </a:r>
            <a:r>
              <a:rPr lang="en-US" sz="3600" dirty="0">
                <a:solidFill>
                  <a:schemeClr val="bg1"/>
                </a:solidFill>
              </a:rPr>
              <a:t> – </a:t>
            </a:r>
            <a:r>
              <a:rPr lang="en-US" sz="3600" i="1" dirty="0">
                <a:solidFill>
                  <a:schemeClr val="bg1"/>
                </a:solidFill>
              </a:rPr>
              <a:t>Genesis 1</a:t>
            </a:r>
          </a:p>
          <a:p>
            <a:pPr marL="0" indent="0" algn="ctr">
              <a:buNone/>
            </a:pPr>
            <a:r>
              <a:rPr lang="en-US" sz="3200" dirty="0">
                <a:solidFill>
                  <a:schemeClr val="bg1"/>
                </a:solidFill>
              </a:rPr>
              <a:t>– Jesus’ Appeal to Creation, </a:t>
            </a:r>
            <a:r>
              <a:rPr lang="en-US" sz="3200" i="1" dirty="0">
                <a:solidFill>
                  <a:schemeClr val="bg1"/>
                </a:solidFill>
              </a:rPr>
              <a:t>Matthew 19:1-6</a:t>
            </a:r>
            <a:r>
              <a:rPr lang="en-US" sz="3200" dirty="0">
                <a:solidFill>
                  <a:schemeClr val="bg1"/>
                </a:solidFill>
              </a:rPr>
              <a:t> –</a:t>
            </a:r>
          </a:p>
          <a:p>
            <a:pPr marL="0" indent="0" algn="ctr">
              <a:buNone/>
            </a:pPr>
            <a:r>
              <a:rPr lang="en-US" sz="3600" u="sng" dirty="0">
                <a:solidFill>
                  <a:schemeClr val="bg1"/>
                </a:solidFill>
              </a:rPr>
              <a:t>Universal Flood</a:t>
            </a:r>
            <a:r>
              <a:rPr lang="en-US" sz="3600" dirty="0">
                <a:solidFill>
                  <a:schemeClr val="bg1"/>
                </a:solidFill>
              </a:rPr>
              <a:t> – </a:t>
            </a:r>
            <a:r>
              <a:rPr lang="en-US" sz="3600" i="1" dirty="0">
                <a:solidFill>
                  <a:schemeClr val="bg1"/>
                </a:solidFill>
              </a:rPr>
              <a:t>Genesis 6</a:t>
            </a:r>
          </a:p>
          <a:p>
            <a:pPr marL="0" indent="0" algn="ctr">
              <a:buNone/>
            </a:pPr>
            <a:r>
              <a:rPr lang="en-US" sz="3200" dirty="0">
                <a:solidFill>
                  <a:schemeClr val="bg1"/>
                </a:solidFill>
              </a:rPr>
              <a:t>– Peter’s Appeal to Flood, </a:t>
            </a:r>
            <a:r>
              <a:rPr lang="en-US" sz="3200" i="1" dirty="0">
                <a:solidFill>
                  <a:schemeClr val="bg1"/>
                </a:solidFill>
              </a:rPr>
              <a:t>2 Peter 3:1-7 </a:t>
            </a:r>
            <a:r>
              <a:rPr lang="en-US" sz="3200" dirty="0">
                <a:solidFill>
                  <a:schemeClr val="bg1"/>
                </a:solidFill>
              </a:rPr>
              <a:t>–</a:t>
            </a:r>
          </a:p>
        </p:txBody>
      </p:sp>
    </p:spTree>
    <p:extLst>
      <p:ext uri="{BB962C8B-B14F-4D97-AF65-F5344CB8AC3E}">
        <p14:creationId xmlns:p14="http://schemas.microsoft.com/office/powerpoint/2010/main" val="417737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3181"/>
            <a:ext cx="7772400" cy="2387600"/>
          </a:xfrm>
        </p:spPr>
        <p:txBody>
          <a:bodyPr>
            <a:noAutofit/>
          </a:bodyPr>
          <a:lstStyle/>
          <a:p>
            <a:r>
              <a:rPr lang="en-US" sz="8000" b="1" dirty="0">
                <a:ln>
                  <a:solidFill>
                    <a:schemeClr val="tx1"/>
                  </a:solidFill>
                </a:ln>
                <a:solidFill>
                  <a:schemeClr val="bg1"/>
                </a:solidFill>
                <a:latin typeface="Blackadder ITC" panose="04020505051007020D02" pitchFamily="82" charset="0"/>
              </a:rPr>
              <a:t>The Inspiration                 of Scripture</a:t>
            </a:r>
          </a:p>
        </p:txBody>
      </p:sp>
      <p:sp>
        <p:nvSpPr>
          <p:cNvPr id="3" name="Subtitle 2"/>
          <p:cNvSpPr>
            <a:spLocks noGrp="1"/>
          </p:cNvSpPr>
          <p:nvPr>
            <p:ph type="subTitle" idx="1"/>
          </p:nvPr>
        </p:nvSpPr>
        <p:spPr>
          <a:xfrm>
            <a:off x="1143000" y="3920781"/>
            <a:ext cx="6858000" cy="824188"/>
          </a:xfrm>
        </p:spPr>
        <p:txBody>
          <a:bodyPr>
            <a:normAutofit/>
          </a:bodyPr>
          <a:lstStyle/>
          <a:p>
            <a:r>
              <a:rPr lang="en-US" sz="4000" i="1" dirty="0">
                <a:solidFill>
                  <a:schemeClr val="bg1"/>
                </a:solidFill>
              </a:rPr>
              <a:t>2 Timothy 3:16-17</a:t>
            </a:r>
          </a:p>
        </p:txBody>
      </p:sp>
    </p:spTree>
    <p:extLst>
      <p:ext uri="{BB962C8B-B14F-4D97-AF65-F5344CB8AC3E}">
        <p14:creationId xmlns:p14="http://schemas.microsoft.com/office/powerpoint/2010/main" val="21385415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3589</Words>
  <Application>Microsoft Office PowerPoint</Application>
  <PresentationFormat>On-screen Show (4:3)</PresentationFormat>
  <Paragraphs>211</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Blackadder ITC</vt:lpstr>
      <vt:lpstr>Calibri</vt:lpstr>
      <vt:lpstr>Calibri Light</vt:lpstr>
      <vt:lpstr>Times New Roman</vt:lpstr>
      <vt:lpstr>Wingdings</vt:lpstr>
      <vt:lpstr>Office Theme</vt:lpstr>
      <vt:lpstr>PowerPoint Presentation</vt:lpstr>
      <vt:lpstr>The Inspiration                 of Scripture</vt:lpstr>
      <vt:lpstr>The Inspiration of Scripture</vt:lpstr>
      <vt:lpstr>The Inspiration of Scripture</vt:lpstr>
      <vt:lpstr>The Inspiration of Scripture</vt:lpstr>
      <vt:lpstr>Implications from the              Inspiration of Scripture</vt:lpstr>
      <vt:lpstr>Implications from the              Inspiration of Scripture</vt:lpstr>
      <vt:lpstr>The Inspiration                 of Scripture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Inspiration                 of Scripture</dc:title>
  <dc:creator>Jeremiah Cox</dc:creator>
  <cp:lastModifiedBy>Jeremiah Cox</cp:lastModifiedBy>
  <cp:revision>10</cp:revision>
  <dcterms:created xsi:type="dcterms:W3CDTF">2017-07-05T14:54:39Z</dcterms:created>
  <dcterms:modified xsi:type="dcterms:W3CDTF">2017-07-09T22:39:10Z</dcterms:modified>
</cp:coreProperties>
</file>