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11F77-28F0-4BC0-9C15-3DFF9CE01765}" type="datetimeFigureOut">
              <a:rPr lang="en-US" smtClean="0"/>
              <a:t>8/6/2017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96638-E5D2-40C1-85FD-C04DF36548DE}" type="slidenum">
              <a:rPr lang="en-US" smtClean="0"/>
              <a:t>‹#›</a:t>
            </a:fld>
            <a:endParaRPr lang="en-US"/>
          </a:p>
        </p:txBody>
      </p:sp>
    </p:spTree>
    <p:extLst>
      <p:ext uri="{BB962C8B-B14F-4D97-AF65-F5344CB8AC3E}">
        <p14:creationId xmlns:p14="http://schemas.microsoft.com/office/powerpoint/2010/main" val="5485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Identifying the One Church – Establishment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With so many churches in existence, one might be pleased with the plethora of choices – Catholic, Lutheran, Presbyterian, Episcopal, Methodist, Baptist, Christian Church, Seventh-Day Adventist, Mormon, Jehovah’s Witness.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when one discovers that the New Testament speaks of only ONE church, the plethora of churches may no longer seem to be a good thing.</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Does the one church of the NT still exist? Can we identify that one church? Can we be a part of that one church?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One Church</a:t>
            </a: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2</a:t>
            </a:fld>
            <a:endParaRPr lang="en-US"/>
          </a:p>
        </p:txBody>
      </p:sp>
    </p:spTree>
    <p:extLst>
      <p:ext uri="{BB962C8B-B14F-4D97-AF65-F5344CB8AC3E}">
        <p14:creationId xmlns:p14="http://schemas.microsoft.com/office/powerpoint/2010/main" val="384923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of Other Churches – NOT the ONE NT church.</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ONE church of the NT that is the ONE church that was built by Jesus had very specific details concerning its establishment. Any church today that does not match such is NOT THE ONE TRUE CHURCH OF CHRIST.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11</a:t>
            </a:fld>
            <a:endParaRPr lang="en-US"/>
          </a:p>
        </p:txBody>
      </p:sp>
      <p:pic>
        <p:nvPicPr>
          <p:cNvPr id="5" name="Picture 4"/>
          <p:cNvPicPr>
            <a:picLocks noChangeAspect="1"/>
          </p:cNvPicPr>
          <p:nvPr/>
        </p:nvPicPr>
        <p:blipFill>
          <a:blip r:embed="rId3"/>
          <a:stretch>
            <a:fillRect/>
          </a:stretch>
        </p:blipFill>
        <p:spPr>
          <a:xfrm>
            <a:off x="1166142" y="5305753"/>
            <a:ext cx="4204371" cy="3397045"/>
          </a:xfrm>
          <a:prstGeom prst="rect">
            <a:avLst/>
          </a:prstGeom>
        </p:spPr>
      </p:pic>
    </p:spTree>
    <p:extLst>
      <p:ext uri="{BB962C8B-B14F-4D97-AF65-F5344CB8AC3E}">
        <p14:creationId xmlns:p14="http://schemas.microsoft.com/office/powerpoint/2010/main" val="93160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 only speaks of ONE church.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“kingdom which shall never be destroyed” (Daniel 2:44)</a:t>
            </a:r>
            <a:r>
              <a:rPr lang="en-US" dirty="0">
                <a:latin typeface="Calibri" panose="020F0502020204030204" pitchFamily="34" charset="0"/>
                <a:ea typeface="Calibri" panose="020F0502020204030204" pitchFamily="34" charset="0"/>
                <a:cs typeface="Times New Roman" panose="02020603050405020304" pitchFamily="18" charset="0"/>
              </a:rPr>
              <a:t>, set up by God – thus, it still exists.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All one needs to do is look to the NT to identify that ONE CHURCH.</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 become a part of that one church, the only place of the redeemed, one must simply obey that which the NT says.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12</a:t>
            </a:fld>
            <a:endParaRPr lang="en-US"/>
          </a:p>
        </p:txBody>
      </p:sp>
    </p:spTree>
    <p:extLst>
      <p:ext uri="{BB962C8B-B14F-4D97-AF65-F5344CB8AC3E}">
        <p14:creationId xmlns:p14="http://schemas.microsoft.com/office/powerpoint/2010/main" val="291734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One Church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One Body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1:22-23</a:t>
            </a:r>
            <a:r>
              <a:rPr lang="en-US" dirty="0">
                <a:latin typeface="Calibri" panose="020F0502020204030204" pitchFamily="34" charset="0"/>
                <a:ea typeface="Calibri" panose="020F0502020204030204" pitchFamily="34" charset="0"/>
                <a:cs typeface="Times New Roman" panose="02020603050405020304" pitchFamily="18" charset="0"/>
              </a:rPr>
              <a:t> – God placed Christ as head of the church.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His body</a:t>
            </a:r>
            <a:r>
              <a:rPr lang="en-US" dirty="0">
                <a:latin typeface="Calibri" panose="020F0502020204030204" pitchFamily="34" charset="0"/>
                <a:ea typeface="Calibri" panose="020F0502020204030204" pitchFamily="34" charset="0"/>
                <a:cs typeface="Times New Roman" panose="02020603050405020304" pitchFamily="18" charset="0"/>
              </a:rPr>
              <a:t> – the church and Christ’s body are the same.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Head controls body</a:t>
            </a:r>
            <a:r>
              <a:rPr lang="en-US" dirty="0">
                <a:latin typeface="Calibri" panose="020F0502020204030204" pitchFamily="34" charset="0"/>
                <a:ea typeface="Calibri" panose="020F0502020204030204" pitchFamily="34" charset="0"/>
                <a:cs typeface="Times New Roman" panose="02020603050405020304" pitchFamily="18" charset="0"/>
              </a:rPr>
              <a:t> – ONE of each. (</a:t>
            </a:r>
            <a:r>
              <a:rPr lang="en-US" i="1" dirty="0">
                <a:latin typeface="Calibri" panose="020F0502020204030204" pitchFamily="34" charset="0"/>
                <a:ea typeface="Calibri" panose="020F0502020204030204" pitchFamily="34" charset="0"/>
                <a:cs typeface="Times New Roman" panose="02020603050405020304" pitchFamily="18" charset="0"/>
              </a:rPr>
              <a:t>Same in literal form – human body – any exception is not natural, but an abnormality.)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4:4</a:t>
            </a:r>
            <a:r>
              <a:rPr lang="en-US" dirty="0">
                <a:latin typeface="Calibri" panose="020F0502020204030204" pitchFamily="34" charset="0"/>
                <a:ea typeface="Calibri" panose="020F0502020204030204" pitchFamily="34" charset="0"/>
                <a:cs typeface="Times New Roman" panose="02020603050405020304" pitchFamily="18" charset="0"/>
              </a:rPr>
              <a:t> – There is but one – body – church.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Lord – authority – head).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NT explicitly states the church in its pages is 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Division Condemned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1:10-13</a:t>
            </a:r>
            <a:r>
              <a:rPr lang="en-US" dirty="0">
                <a:latin typeface="Calibri" panose="020F0502020204030204" pitchFamily="34" charset="0"/>
                <a:ea typeface="Calibri" panose="020F0502020204030204" pitchFamily="34" charset="0"/>
                <a:cs typeface="Times New Roman" panose="02020603050405020304" pitchFamily="18" charset="0"/>
              </a:rPr>
              <a:t> – NO divisions.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These denominations together do not constitute the ONE church – they speak different things – </a:t>
            </a:r>
            <a:r>
              <a:rPr lang="en-US" b="1" dirty="0">
                <a:latin typeface="Calibri" panose="020F0502020204030204" pitchFamily="34" charset="0"/>
                <a:ea typeface="Calibri" panose="020F0502020204030204" pitchFamily="34" charset="0"/>
                <a:cs typeface="Times New Roman" panose="02020603050405020304" pitchFamily="18" charset="0"/>
              </a:rPr>
              <a:t>Is Christ divided?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In ANY way? – physically, mentally, spiritually) (One body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Division of locality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16:16</a:t>
            </a:r>
            <a:r>
              <a:rPr lang="en-US" dirty="0">
                <a:latin typeface="Calibri" panose="020F0502020204030204" pitchFamily="34" charset="0"/>
                <a:ea typeface="Calibri" panose="020F0502020204030204" pitchFamily="34" charset="0"/>
                <a:cs typeface="Times New Roman" panose="02020603050405020304" pitchFamily="18" charset="0"/>
              </a:rPr>
              <a:t> – all Christ’s churches (speaking same thing – have the SAME HEAD) (</a:t>
            </a:r>
            <a:r>
              <a:rPr lang="en-US" i="1" dirty="0">
                <a:latin typeface="Calibri" panose="020F0502020204030204" pitchFamily="34" charset="0"/>
                <a:ea typeface="Calibri" panose="020F0502020204030204" pitchFamily="34" charset="0"/>
                <a:cs typeface="Times New Roman" panose="02020603050405020304" pitchFamily="18" charset="0"/>
              </a:rPr>
              <a:t>same Divine institution found in local places – EX: Target, different locations, same company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17:20-21</a:t>
            </a:r>
            <a:r>
              <a:rPr lang="en-US" dirty="0">
                <a:latin typeface="Calibri" panose="020F0502020204030204" pitchFamily="34" charset="0"/>
                <a:ea typeface="Calibri" panose="020F0502020204030204" pitchFamily="34" charset="0"/>
                <a:cs typeface="Times New Roman" panose="02020603050405020304" pitchFamily="18" charset="0"/>
              </a:rPr>
              <a:t> – Jesus’ will is for all believers to be ONE. (</a:t>
            </a:r>
            <a:r>
              <a:rPr lang="en-US" i="1" dirty="0">
                <a:latin typeface="Calibri" panose="020F0502020204030204" pitchFamily="34" charset="0"/>
                <a:ea typeface="Calibri" panose="020F0502020204030204" pitchFamily="34" charset="0"/>
                <a:cs typeface="Times New Roman" panose="02020603050405020304" pitchFamily="18" charset="0"/>
              </a:rPr>
              <a:t>As Father and Son – oneness of will, mind, doctrine, belief, etc.</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If there is but ONE church, how would we discover such?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of the One Church</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Prophecy of Establishment</a:t>
            </a: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3</a:t>
            </a:fld>
            <a:endParaRPr lang="en-US"/>
          </a:p>
        </p:txBody>
      </p:sp>
    </p:spTree>
    <p:extLst>
      <p:ext uri="{BB962C8B-B14F-4D97-AF65-F5344CB8AC3E}">
        <p14:creationId xmlns:p14="http://schemas.microsoft.com/office/powerpoint/2010/main" val="30828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of the One Church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Prophecy of Establishment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Time – When will it be established?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Latter days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2:2; Micah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Latter days</a:t>
            </a:r>
            <a:r>
              <a:rPr lang="en-US" dirty="0">
                <a:latin typeface="Calibri" panose="020F0502020204030204" pitchFamily="34" charset="0"/>
                <a:ea typeface="Calibri" panose="020F0502020204030204" pitchFamily="34" charset="0"/>
                <a:cs typeface="Times New Roman" panose="02020603050405020304" pitchFamily="18" charset="0"/>
              </a:rPr>
              <a:t> – reference to a decisive change at a future time. (One day, or someday – future reference)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Mountain of the Lord’s house</a:t>
            </a:r>
            <a:r>
              <a:rPr lang="en-US" dirty="0">
                <a:latin typeface="Calibri" panose="020F0502020204030204" pitchFamily="34" charset="0"/>
                <a:ea typeface="Calibri" panose="020F0502020204030204" pitchFamily="34" charset="0"/>
                <a:cs typeface="Times New Roman" panose="02020603050405020304" pitchFamily="18" charset="0"/>
              </a:rPr>
              <a:t> – described as a mountain – Lord’s house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“house of God, which is the church of the living God” (1 Timothy 3:15).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Nebuchadnezzar’s dream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Daniel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Nebuchadnezzar – king of Babylon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a:t>
            </a:r>
            <a:r>
              <a:rPr lang="en-US" dirty="0">
                <a:latin typeface="Calibri" panose="020F0502020204030204" pitchFamily="34" charset="0"/>
                <a:ea typeface="Calibri" panose="020F0502020204030204" pitchFamily="34" charset="0"/>
                <a:cs typeface="Times New Roman" panose="02020603050405020304" pitchFamily="18" charset="0"/>
              </a:rPr>
              <a:t> – has dreams which trouble him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None can tell him his dream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(2:10-11).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Daniel can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READ – 2:27-28</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God revealed to Neb. Things to occur in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“latter days.”</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Dream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2:31-35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Interpretation – kingdoms represented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2:36-45</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4</a:t>
            </a:fld>
            <a:endParaRPr lang="en-US"/>
          </a:p>
        </p:txBody>
      </p:sp>
    </p:spTree>
    <p:extLst>
      <p:ext uri="{BB962C8B-B14F-4D97-AF65-F5344CB8AC3E}">
        <p14:creationId xmlns:p14="http://schemas.microsoft.com/office/powerpoint/2010/main" val="87611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Dream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2:31-35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Interpretation – kingdoms represented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2:36-45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Head of Gold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37-38</a:t>
            </a:r>
            <a:r>
              <a:rPr lang="en-US" dirty="0">
                <a:latin typeface="Calibri" panose="020F0502020204030204" pitchFamily="34" charset="0"/>
                <a:ea typeface="Calibri" panose="020F0502020204030204" pitchFamily="34" charset="0"/>
                <a:cs typeface="Times New Roman" panose="02020603050405020304" pitchFamily="18" charset="0"/>
              </a:rPr>
              <a:t> – Nebuchadnezzar – </a:t>
            </a:r>
            <a:r>
              <a:rPr lang="en-US" b="1" dirty="0">
                <a:latin typeface="Calibri" panose="020F0502020204030204" pitchFamily="34" charset="0"/>
                <a:ea typeface="Calibri" panose="020F0502020204030204" pitchFamily="34" charset="0"/>
                <a:cs typeface="Times New Roman" panose="02020603050405020304" pitchFamily="18" charset="0"/>
              </a:rPr>
              <a:t>Babylonian</a:t>
            </a:r>
            <a:r>
              <a:rPr lang="en-US" dirty="0">
                <a:latin typeface="Calibri" panose="020F0502020204030204" pitchFamily="34" charset="0"/>
                <a:ea typeface="Calibri" panose="020F0502020204030204" pitchFamily="34" charset="0"/>
                <a:cs typeface="Times New Roman" panose="02020603050405020304" pitchFamily="18" charset="0"/>
              </a:rPr>
              <a:t> – World Dominant.</a:t>
            </a: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Chest and Arms of Silver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err="1">
                <a:latin typeface="Calibri" panose="020F0502020204030204" pitchFamily="34" charset="0"/>
                <a:ea typeface="Calibri" panose="020F0502020204030204" pitchFamily="34" charset="0"/>
                <a:cs typeface="Times New Roman" panose="02020603050405020304" pitchFamily="18" charset="0"/>
              </a:rPr>
              <a:t>Medo</a:t>
            </a:r>
            <a:r>
              <a:rPr lang="en-US" b="1" dirty="0">
                <a:latin typeface="Calibri" panose="020F0502020204030204" pitchFamily="34" charset="0"/>
                <a:ea typeface="Calibri" panose="020F0502020204030204" pitchFamily="34" charset="0"/>
                <a:cs typeface="Times New Roman" panose="02020603050405020304" pitchFamily="18" charset="0"/>
              </a:rPr>
              <a:t>-Persian</a:t>
            </a:r>
            <a:r>
              <a:rPr lang="en-US" dirty="0">
                <a:latin typeface="Calibri" panose="020F0502020204030204" pitchFamily="34" charset="0"/>
                <a:ea typeface="Calibri" panose="020F0502020204030204" pitchFamily="34" charset="0"/>
                <a:cs typeface="Times New Roman" panose="02020603050405020304" pitchFamily="18" charset="0"/>
              </a:rPr>
              <a:t> – World Dominant.</a:t>
            </a: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Belly and Thighs of Bronze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Grecian</a:t>
            </a:r>
            <a:r>
              <a:rPr lang="en-US" dirty="0">
                <a:latin typeface="Calibri" panose="020F0502020204030204" pitchFamily="34" charset="0"/>
                <a:ea typeface="Calibri" panose="020F0502020204030204" pitchFamily="34" charset="0"/>
                <a:cs typeface="Times New Roman" panose="02020603050405020304" pitchFamily="18" charset="0"/>
              </a:rPr>
              <a:t> – World Dominant.</a:t>
            </a:r>
          </a:p>
          <a:p>
            <a:pPr marL="2057400" marR="0" lvl="4" indent="-22860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Legs of Iron, Feet of Iron and Clay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a:t>
            </a:r>
            <a:r>
              <a:rPr lang="en-US" b="1">
                <a:highlight>
                  <a:srgbClr val="FFFF00"/>
                </a:highlight>
                <a:latin typeface="Calibri" panose="020F0502020204030204" pitchFamily="34" charset="0"/>
                <a:ea typeface="Calibri" panose="020F0502020204030204" pitchFamily="34" charset="0"/>
                <a:cs typeface="Times New Roman" panose="02020603050405020304" pitchFamily="18" charset="0"/>
              </a:rPr>
              <a:t>40-43</a:t>
            </a:r>
            <a:r>
              <a:rPr lang="en-US">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Roman</a:t>
            </a:r>
            <a:r>
              <a:rPr lang="en-US" dirty="0">
                <a:latin typeface="Calibri" panose="020F0502020204030204" pitchFamily="34" charset="0"/>
                <a:ea typeface="Calibri" panose="020F0502020204030204" pitchFamily="34" charset="0"/>
                <a:cs typeface="Times New Roman" panose="02020603050405020304" pitchFamily="18" charset="0"/>
              </a:rPr>
              <a:t> – World Dominant.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(1)</a:t>
            </a:r>
            <a:r>
              <a:rPr lang="en-US" dirty="0">
                <a:latin typeface="Calibri" panose="020F0502020204030204" pitchFamily="34" charset="0"/>
                <a:ea typeface="Calibri" panose="020F0502020204030204" pitchFamily="34" charset="0"/>
                <a:cs typeface="Times New Roman" panose="02020603050405020304" pitchFamily="18" charset="0"/>
              </a:rPr>
              <a:t> Each is a world empire. </a:t>
            </a:r>
            <a:r>
              <a:rPr lang="en-US" b="1"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Each succeeds the other. </a:t>
            </a:r>
            <a:r>
              <a:rPr lang="en-US" b="1" dirty="0">
                <a:latin typeface="Calibri" panose="020F0502020204030204" pitchFamily="34" charset="0"/>
                <a:ea typeface="Calibri" panose="020F0502020204030204" pitchFamily="34" charset="0"/>
                <a:cs typeface="Times New Roman" panose="02020603050405020304" pitchFamily="18" charset="0"/>
              </a:rPr>
              <a:t>(3)</a:t>
            </a:r>
            <a:r>
              <a:rPr lang="en-US" dirty="0">
                <a:latin typeface="Calibri" panose="020F0502020204030204" pitchFamily="34" charset="0"/>
                <a:ea typeface="Calibri" panose="020F0502020204030204" pitchFamily="34" charset="0"/>
                <a:cs typeface="Times New Roman" panose="02020603050405020304" pitchFamily="18" charset="0"/>
              </a:rPr>
              <a:t> In the dream, the image represents them all at once, as well as their destruction together.</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TIME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44)</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Stone cut out without hands, became a mountain filling the earth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44-45</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Kingdom of God/church</a:t>
            </a:r>
            <a:r>
              <a:rPr lang="en-US" dirty="0">
                <a:latin typeface="Calibri" panose="020F0502020204030204" pitchFamily="34" charset="0"/>
                <a:ea typeface="Calibri" panose="020F0502020204030204" pitchFamily="34" charset="0"/>
                <a:cs typeface="Times New Roman" panose="02020603050405020304" pitchFamily="18" charset="0"/>
              </a:rPr>
              <a:t> – World Dominant.</a:t>
            </a:r>
          </a:p>
          <a:p>
            <a:pPr marL="2514600" marR="0" lvl="5"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44</a:t>
            </a:r>
            <a:r>
              <a:rPr lang="en-US" dirty="0">
                <a:latin typeface="Calibri" panose="020F0502020204030204" pitchFamily="34" charset="0"/>
                <a:ea typeface="Calibri" panose="020F0502020204030204" pitchFamily="34" charset="0"/>
                <a:cs typeface="Times New Roman" panose="02020603050405020304" pitchFamily="18" charset="0"/>
              </a:rPr>
              <a:t> – Consumed all kingdoms (</a:t>
            </a:r>
            <a:r>
              <a:rPr lang="en-US" i="1" dirty="0">
                <a:latin typeface="Calibri" panose="020F0502020204030204" pitchFamily="34" charset="0"/>
                <a:ea typeface="Calibri" panose="020F0502020204030204" pitchFamily="34" charset="0"/>
                <a:cs typeface="Times New Roman" panose="02020603050405020304" pitchFamily="18" charset="0"/>
              </a:rPr>
              <a:t>Image still standing, all world empires represented in Roman empire.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514600" marR="0" lvl="5"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dream is certain, and its interpretation is sure.” (v. 45b)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9:1</a:t>
            </a:r>
            <a:r>
              <a:rPr lang="en-US" dirty="0">
                <a:latin typeface="Calibri" panose="020F0502020204030204" pitchFamily="34" charset="0"/>
                <a:ea typeface="Calibri" panose="020F0502020204030204" pitchFamily="34" charset="0"/>
                <a:cs typeface="Times New Roman" panose="02020603050405020304" pitchFamily="18" charset="0"/>
              </a:rPr>
              <a:t> – People alive during Jesus’ life – during Roman rule – see the kingdom – WITH POWER.</a:t>
            </a: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5</a:t>
            </a:fld>
            <a:endParaRPr lang="en-US"/>
          </a:p>
        </p:txBody>
      </p:sp>
    </p:spTree>
    <p:extLst>
      <p:ext uri="{BB962C8B-B14F-4D97-AF65-F5344CB8AC3E}">
        <p14:creationId xmlns:p14="http://schemas.microsoft.com/office/powerpoint/2010/main" val="374012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9:1</a:t>
            </a:r>
            <a:r>
              <a:rPr lang="en-US" dirty="0">
                <a:latin typeface="Calibri" panose="020F0502020204030204" pitchFamily="34" charset="0"/>
                <a:ea typeface="Calibri" panose="020F0502020204030204" pitchFamily="34" charset="0"/>
                <a:cs typeface="Times New Roman" panose="02020603050405020304" pitchFamily="18" charset="0"/>
              </a:rPr>
              <a:t> – People alive during Jesus’ life – during Roman rule – see the kingdom – WITH POWER.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church/kingdom will be established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latter days,” “in the days of these kings”</a:t>
            </a:r>
            <a:r>
              <a:rPr lang="en-US" b="1" dirty="0">
                <a:latin typeface="Calibri" panose="020F0502020204030204" pitchFamily="34" charset="0"/>
                <a:ea typeface="Calibri" panose="020F0502020204030204" pitchFamily="34" charset="0"/>
                <a:cs typeface="Times New Roman" panose="02020603050405020304" pitchFamily="18" charset="0"/>
              </a:rPr>
              <a:t> represented in the Roman empire, and during the lifetime of those Jesus spoke to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9:1</a:t>
            </a:r>
            <a:r>
              <a:rPr lang="en-US" b="1" dirty="0">
                <a:latin typeface="Calibri" panose="020F0502020204030204" pitchFamily="34" charset="0"/>
                <a:ea typeface="Calibri" panose="020F0502020204030204" pitchFamily="34" charset="0"/>
                <a:cs typeface="Times New Roman" panose="02020603050405020304" pitchFamily="18" charset="0"/>
              </a:rPr>
              <a:t> when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“power”</a:t>
            </a:r>
            <a:r>
              <a:rPr lang="en-US" b="1" dirty="0">
                <a:latin typeface="Calibri" panose="020F0502020204030204" pitchFamily="34" charset="0"/>
                <a:ea typeface="Calibri" panose="020F0502020204030204" pitchFamily="34" charset="0"/>
                <a:cs typeface="Times New Roman" panose="02020603050405020304" pitchFamily="18" charset="0"/>
              </a:rPr>
              <a:t> comes.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Place – Where will it be established? – Jerusalem</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6</a:t>
            </a:fld>
            <a:endParaRPr lang="en-US"/>
          </a:p>
        </p:txBody>
      </p:sp>
    </p:spTree>
    <p:extLst>
      <p:ext uri="{BB962C8B-B14F-4D97-AF65-F5344CB8AC3E}">
        <p14:creationId xmlns:p14="http://schemas.microsoft.com/office/powerpoint/2010/main" val="181600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Place – Where will it be established? – Jerusalem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2:2-3; Micah 4:1-2</a:t>
            </a:r>
            <a:r>
              <a:rPr lang="en-US" dirty="0">
                <a:latin typeface="Calibri" panose="020F0502020204030204" pitchFamily="34" charset="0"/>
                <a:ea typeface="Calibri" panose="020F0502020204030204" pitchFamily="34" charset="0"/>
                <a:cs typeface="Times New Roman" panose="02020603050405020304" pitchFamily="18" charset="0"/>
              </a:rPr>
              <a:t> – Mountain of Lord’s house – Jerusalem.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24:49</a:t>
            </a:r>
            <a:r>
              <a:rPr lang="en-US" dirty="0">
                <a:latin typeface="Calibri" panose="020F0502020204030204" pitchFamily="34" charset="0"/>
                <a:ea typeface="Calibri" panose="020F0502020204030204" pitchFamily="34" charset="0"/>
                <a:cs typeface="Times New Roman" panose="02020603050405020304" pitchFamily="18" charset="0"/>
              </a:rPr>
              <a:t> – Jesus to His chosen disciples.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Promise of Father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 – the Spirit of truth” (John 14:17</a:t>
            </a:r>
            <a:r>
              <a:rPr lang="en-US" dirty="0">
                <a:latin typeface="Calibri" panose="020F0502020204030204" pitchFamily="34" charset="0"/>
                <a:ea typeface="Calibri" panose="020F0502020204030204" pitchFamily="34" charset="0"/>
                <a:cs typeface="Times New Roman" panose="02020603050405020304" pitchFamily="18" charset="0"/>
              </a:rPr>
              <a:t> – Promise of Father = HS).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Tarry in Jerusalem</a:t>
            </a:r>
            <a:r>
              <a:rPr lang="en-US" dirty="0">
                <a:latin typeface="Calibri" panose="020F0502020204030204" pitchFamily="34" charset="0"/>
                <a:ea typeface="Calibri" panose="020F0502020204030204" pitchFamily="34" charset="0"/>
                <a:cs typeface="Times New Roman" panose="02020603050405020304" pitchFamily="18" charset="0"/>
              </a:rPr>
              <a:t> – endued with power.</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1:4, 8</a:t>
            </a:r>
            <a:r>
              <a:rPr lang="en-US" dirty="0">
                <a:latin typeface="Calibri" panose="020F0502020204030204" pitchFamily="34" charset="0"/>
                <a:ea typeface="Calibri" panose="020F0502020204030204" pitchFamily="34" charset="0"/>
                <a:cs typeface="Times New Roman" panose="02020603050405020304" pitchFamily="18" charset="0"/>
              </a:rPr>
              <a:t> – Stay in Jerusalem, receive power – Holy Spirit come upon you. </a:t>
            </a:r>
            <a:r>
              <a:rPr lang="en-US" b="1" dirty="0">
                <a:latin typeface="Calibri" panose="020F0502020204030204" pitchFamily="34" charset="0"/>
                <a:ea typeface="Calibri" panose="020F0502020204030204" pitchFamily="34" charset="0"/>
                <a:cs typeface="Times New Roman" panose="02020603050405020304" pitchFamily="18" charset="0"/>
              </a:rPr>
              <a:t>(When HS comes, Power comes – in Jerusalem)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Promised to apostles </a:t>
            </a:r>
            <a:r>
              <a:rPr lang="en-US" dirty="0">
                <a:latin typeface="Calibri" panose="020F0502020204030204" pitchFamily="34" charset="0"/>
                <a:ea typeface="Calibri" panose="020F0502020204030204" pitchFamily="34" charset="0"/>
                <a:cs typeface="Times New Roman" panose="02020603050405020304" pitchFamily="18" charset="0"/>
              </a:rPr>
              <a:t>– when the apostles receive Spirit/power in Jerusalem – kingdom has arrived.</a:t>
            </a:r>
          </a:p>
          <a:p>
            <a:r>
              <a:rPr lang="en-US" b="1" dirty="0">
                <a:latin typeface="Calibri" panose="020F0502020204030204" pitchFamily="34" charset="0"/>
                <a:ea typeface="Calibri" panose="020F0502020204030204" pitchFamily="34" charset="0"/>
                <a:cs typeface="Times New Roman" panose="02020603050405020304" pitchFamily="18" charset="0"/>
              </a:rPr>
              <a:t>Foundation (word of the Lord – truth of the Christ preached) – On what, and by whom will it be established?</a:t>
            </a:r>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7</a:t>
            </a:fld>
            <a:endParaRPr lang="en-US"/>
          </a:p>
        </p:txBody>
      </p:sp>
    </p:spTree>
    <p:extLst>
      <p:ext uri="{BB962C8B-B14F-4D97-AF65-F5344CB8AC3E}">
        <p14:creationId xmlns:p14="http://schemas.microsoft.com/office/powerpoint/2010/main" val="126123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Foundation (word of the Lord – truth of the Christ preached) – On what, and by whom will it be established?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16:13-18</a:t>
            </a:r>
            <a:r>
              <a:rPr lang="en-US" dirty="0">
                <a:latin typeface="Calibri" panose="020F0502020204030204" pitchFamily="34" charset="0"/>
                <a:ea typeface="Calibri" panose="020F0502020204030204" pitchFamily="34" charset="0"/>
                <a:cs typeface="Times New Roman" panose="02020603050405020304" pitchFamily="18" charset="0"/>
              </a:rPr>
              <a:t> – confession of Jesus as the Christ.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Focus?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 15, 16</a:t>
            </a:r>
            <a:r>
              <a:rPr lang="en-US" dirty="0">
                <a:latin typeface="Calibri" panose="020F0502020204030204" pitchFamily="34" charset="0"/>
                <a:ea typeface="Calibri" panose="020F0502020204030204" pitchFamily="34" charset="0"/>
                <a:cs typeface="Times New Roman" panose="02020603050405020304" pitchFamily="18" charset="0"/>
              </a:rPr>
              <a:t> – Who is Jesus?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Revelation from the Father?</a:t>
            </a:r>
            <a:r>
              <a:rPr lang="en-US" dirty="0">
                <a:latin typeface="Calibri" panose="020F0502020204030204" pitchFamily="34" charset="0"/>
                <a:ea typeface="Calibri" panose="020F0502020204030204" pitchFamily="34" charset="0"/>
                <a:cs typeface="Times New Roman" panose="02020603050405020304" pitchFamily="18" charset="0"/>
              </a:rPr>
              <a:t> – Truth of Peter’s confession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Foundation?</a:t>
            </a:r>
            <a:r>
              <a:rPr lang="en-US" dirty="0">
                <a:latin typeface="Calibri" panose="020F0502020204030204" pitchFamily="34" charset="0"/>
                <a:ea typeface="Calibri" panose="020F0502020204030204" pitchFamily="34" charset="0"/>
                <a:cs typeface="Times New Roman" panose="02020603050405020304" pitchFamily="18" charset="0"/>
              </a:rPr>
              <a:t> – NOT Peter, but the truth of his confession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Who will build it? JESUS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“on this rock I will build MY church” (v. 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People – Who is part of the establishment?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Joel 2:28-32</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8</a:t>
            </a:fld>
            <a:endParaRPr lang="en-US"/>
          </a:p>
        </p:txBody>
      </p:sp>
    </p:spTree>
    <p:extLst>
      <p:ext uri="{BB962C8B-B14F-4D97-AF65-F5344CB8AC3E}">
        <p14:creationId xmlns:p14="http://schemas.microsoft.com/office/powerpoint/2010/main" val="408958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People – Who is part of the establishment?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Joel 2:28-32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28-31)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“pour out My Spirit”</a:t>
            </a:r>
            <a:r>
              <a:rPr lang="en-US" dirty="0">
                <a:latin typeface="Calibri" panose="020F0502020204030204" pitchFamily="34" charset="0"/>
                <a:ea typeface="Calibri" panose="020F0502020204030204" pitchFamily="34" charset="0"/>
                <a:cs typeface="Times New Roman" panose="02020603050405020304" pitchFamily="18" charset="0"/>
              </a:rPr>
              <a:t> – HS comes with power… (when kingdom comes) (</a:t>
            </a:r>
            <a:r>
              <a:rPr lang="en-US" b="1" dirty="0">
                <a:latin typeface="Calibri" panose="020F0502020204030204" pitchFamily="34" charset="0"/>
                <a:ea typeface="Calibri" panose="020F0502020204030204" pitchFamily="34" charset="0"/>
                <a:cs typeface="Times New Roman" panose="02020603050405020304" pitchFamily="18" charset="0"/>
              </a:rPr>
              <a:t>in Jerusalem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32b</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32b)</a:t>
            </a:r>
            <a:r>
              <a:rPr lang="en-US" dirty="0">
                <a:latin typeface="Calibri" panose="020F0502020204030204" pitchFamily="34" charset="0"/>
                <a:ea typeface="Calibri" panose="020F0502020204030204" pitchFamily="34" charset="0"/>
                <a:cs typeface="Times New Roman" panose="02020603050405020304" pitchFamily="18" charset="0"/>
              </a:rPr>
              <a:t> – Mount Zion in Jerusalem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“mountain of the Lord’s house”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2:2)</a:t>
            </a:r>
            <a:r>
              <a:rPr lang="en-US" dirty="0">
                <a:latin typeface="Calibri" panose="020F0502020204030204" pitchFamily="34" charset="0"/>
                <a:ea typeface="Calibri" panose="020F0502020204030204" pitchFamily="34" charset="0"/>
                <a:cs typeface="Times New Roman" panose="02020603050405020304" pitchFamily="18" charset="0"/>
              </a:rPr>
              <a:t> – deliverance, or salvation.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32a)</a:t>
            </a:r>
            <a:r>
              <a:rPr lang="en-US" dirty="0">
                <a:latin typeface="Calibri" panose="020F0502020204030204" pitchFamily="34" charset="0"/>
                <a:ea typeface="Calibri" panose="020F0502020204030204" pitchFamily="34" charset="0"/>
                <a:cs typeface="Times New Roman" panose="02020603050405020304" pitchFamily="18" charset="0"/>
              </a:rPr>
              <a:t> – those who are saved, those who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“call on the name of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 first Pentecost after Lord’s Resurrection.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9</a:t>
            </a:fld>
            <a:endParaRPr lang="en-US"/>
          </a:p>
        </p:txBody>
      </p:sp>
    </p:spTree>
    <p:extLst>
      <p:ext uri="{BB962C8B-B14F-4D97-AF65-F5344CB8AC3E}">
        <p14:creationId xmlns:p14="http://schemas.microsoft.com/office/powerpoint/2010/main" val="337128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 first Pentecost after Lord’s Resurrection.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Time</a:t>
            </a:r>
            <a:r>
              <a:rPr lang="en-US" dirty="0">
                <a:latin typeface="Calibri" panose="020F0502020204030204" pitchFamily="34" charset="0"/>
                <a:ea typeface="Calibri" panose="020F0502020204030204" pitchFamily="34" charset="0"/>
                <a:cs typeface="Times New Roman" panose="02020603050405020304" pitchFamily="18" charset="0"/>
              </a:rPr>
              <a:t> – latter days, days of these kings (Daniel’s prophecy – Roman empire), when the power comes with the HS.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Day of Pentecost</a:t>
            </a:r>
            <a:r>
              <a:rPr lang="en-US" dirty="0">
                <a:latin typeface="Calibri" panose="020F0502020204030204" pitchFamily="34" charset="0"/>
                <a:ea typeface="Calibri" panose="020F0502020204030204" pitchFamily="34" charset="0"/>
                <a:cs typeface="Times New Roman" panose="02020603050405020304" pitchFamily="18" charset="0"/>
              </a:rPr>
              <a:t> – the first after the resurrection and ascension of Christ. (This was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days of these kings” – Daniel 2:44</a:t>
            </a:r>
            <a:r>
              <a:rPr lang="en-US" dirty="0">
                <a:latin typeface="Calibri" panose="020F0502020204030204" pitchFamily="34" charset="0"/>
                <a:ea typeface="Calibri" panose="020F0502020204030204" pitchFamily="34" charset="0"/>
                <a:cs typeface="Times New Roman" panose="02020603050405020304" pitchFamily="18" charset="0"/>
              </a:rPr>
              <a:t> – all represented in the Roman rule.)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a:t>
            </a:r>
            <a:r>
              <a:rPr lang="en-US" dirty="0">
                <a:latin typeface="Calibri" panose="020F0502020204030204" pitchFamily="34" charset="0"/>
                <a:ea typeface="Calibri" panose="020F0502020204030204" pitchFamily="34" charset="0"/>
                <a:cs typeface="Times New Roman" panose="02020603050405020304" pitchFamily="18" charset="0"/>
              </a:rPr>
              <a:t> – The HS came upon them. </a:t>
            </a:r>
            <a:r>
              <a:rPr lang="en-US" b="1" dirty="0">
                <a:latin typeface="Calibri" panose="020F0502020204030204" pitchFamily="34" charset="0"/>
                <a:ea typeface="Calibri" panose="020F0502020204030204" pitchFamily="34" charset="0"/>
                <a:cs typeface="Times New Roman" panose="02020603050405020304" pitchFamily="18" charset="0"/>
              </a:rPr>
              <a:t>Who are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Promise of HS</a:t>
            </a:r>
            <a:r>
              <a:rPr lang="en-US" dirty="0">
                <a:latin typeface="Calibri" panose="020F0502020204030204" pitchFamily="34" charset="0"/>
                <a:ea typeface="Calibri" panose="020F0502020204030204" pitchFamily="34" charset="0"/>
                <a:cs typeface="Times New Roman" panose="02020603050405020304" pitchFamily="18" charset="0"/>
              </a:rPr>
              <a:t> – given to the apostles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Closest antecedent</a:t>
            </a:r>
            <a:r>
              <a:rPr lang="en-US" dirty="0">
                <a:latin typeface="Calibri" panose="020F0502020204030204" pitchFamily="34" charset="0"/>
                <a:ea typeface="Calibri" panose="020F0502020204030204" pitchFamily="34" charset="0"/>
                <a:cs typeface="Times New Roman" panose="02020603050405020304" pitchFamily="18" charset="0"/>
              </a:rPr>
              <a:t>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1:26</a:t>
            </a:r>
            <a:r>
              <a:rPr lang="en-US" dirty="0">
                <a:latin typeface="Calibri" panose="020F0502020204030204" pitchFamily="34" charset="0"/>
                <a:ea typeface="Calibri" panose="020F0502020204030204" pitchFamily="34" charset="0"/>
                <a:cs typeface="Times New Roman" panose="02020603050405020304" pitchFamily="18" charset="0"/>
              </a:rPr>
              <a:t> – 11 apostles + Matthias – Judas’ replacement).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4-8, 12, 13)</a:t>
            </a:r>
            <a:r>
              <a:rPr lang="en-US" dirty="0">
                <a:latin typeface="Calibri" panose="020F0502020204030204" pitchFamily="34" charset="0"/>
                <a:ea typeface="Calibri" panose="020F0502020204030204" pitchFamily="34" charset="0"/>
                <a:cs typeface="Times New Roman" panose="02020603050405020304" pitchFamily="18" charset="0"/>
              </a:rPr>
              <a:t> – Tongue speaking amazed the crowd (</a:t>
            </a:r>
            <a:r>
              <a:rPr lang="en-US" b="1" dirty="0">
                <a:latin typeface="Calibri" panose="020F0502020204030204" pitchFamily="34" charset="0"/>
                <a:ea typeface="Calibri" panose="020F0502020204030204" pitchFamily="34" charset="0"/>
                <a:cs typeface="Times New Roman" panose="02020603050405020304" pitchFamily="18" charset="0"/>
              </a:rPr>
              <a:t>Power – HS</a:t>
            </a:r>
            <a:r>
              <a:rPr lang="en-US" dirty="0">
                <a:latin typeface="Calibri" panose="020F0502020204030204" pitchFamily="34" charset="0"/>
                <a:ea typeface="Calibri" panose="020F0502020204030204" pitchFamily="34" charset="0"/>
                <a:cs typeface="Times New Roman" panose="02020603050405020304" pitchFamily="18" charset="0"/>
              </a:rPr>
              <a:t>), and they did not understand what was occurring.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14-16</a:t>
            </a:r>
            <a:r>
              <a:rPr lang="en-US" dirty="0">
                <a:latin typeface="Calibri" panose="020F0502020204030204" pitchFamily="34" charset="0"/>
                <a:ea typeface="Calibri" panose="020F0502020204030204" pitchFamily="34" charset="0"/>
                <a:cs typeface="Times New Roman" panose="02020603050405020304" pitchFamily="18" charset="0"/>
              </a:rPr>
              <a:t>) – This was explained by Peter – this is what Joel prophesied about.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Joel 2:28-32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r>
              <a:rPr lang="en-US" dirty="0">
                <a:latin typeface="Calibri" panose="020F0502020204030204" pitchFamily="34" charset="0"/>
                <a:ea typeface="Calibri" panose="020F0502020204030204" pitchFamily="34" charset="0"/>
                <a:cs typeface="Times New Roman" panose="02020603050405020304" pitchFamily="18" charset="0"/>
              </a:rPr>
              <a:t> – These are the latter days that Joel prophesied about. (</a:t>
            </a:r>
            <a:r>
              <a:rPr lang="en-US" i="1" dirty="0">
                <a:latin typeface="Calibri" panose="020F0502020204030204" pitchFamily="34" charset="0"/>
                <a:ea typeface="Calibri" panose="020F0502020204030204" pitchFamily="34" charset="0"/>
                <a:cs typeface="Times New Roman" panose="02020603050405020304" pitchFamily="18" charset="0"/>
              </a:rPr>
              <a:t>As did Isaiah, Micah, and Daniel with Nebuchadnezzar’s dream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events recorded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a:t>
            </a:r>
            <a:r>
              <a:rPr lang="en-US" b="1" dirty="0">
                <a:latin typeface="Calibri" panose="020F0502020204030204" pitchFamily="34" charset="0"/>
                <a:ea typeface="Calibri" panose="020F0502020204030204" pitchFamily="34" charset="0"/>
                <a:cs typeface="Times New Roman" panose="02020603050405020304" pitchFamily="18" charset="0"/>
              </a:rPr>
              <a:t> took place in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latter days,” “the days of these kings,”</a:t>
            </a:r>
            <a:r>
              <a:rPr lang="en-US" b="1" dirty="0">
                <a:latin typeface="Calibri" panose="020F0502020204030204" pitchFamily="34" charset="0"/>
                <a:ea typeface="Calibri" panose="020F0502020204030204" pitchFamily="34" charset="0"/>
                <a:cs typeface="Times New Roman" panose="02020603050405020304" pitchFamily="18" charset="0"/>
              </a:rPr>
              <a:t> and when the apostles received power with the HS.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Place</a:t>
            </a:r>
            <a:r>
              <a:rPr lang="en-US" dirty="0">
                <a:latin typeface="Calibri" panose="020F0502020204030204" pitchFamily="34" charset="0"/>
                <a:ea typeface="Calibri" panose="020F0502020204030204" pitchFamily="34" charset="0"/>
                <a:cs typeface="Times New Roman" panose="02020603050405020304" pitchFamily="18" charset="0"/>
              </a:rPr>
              <a:t> – Jerusalem.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5-6)</a:t>
            </a:r>
            <a:r>
              <a:rPr lang="en-US" dirty="0">
                <a:latin typeface="Calibri" panose="020F0502020204030204" pitchFamily="34" charset="0"/>
                <a:ea typeface="Calibri" panose="020F0502020204030204" pitchFamily="34" charset="0"/>
                <a:cs typeface="Times New Roman" panose="02020603050405020304" pitchFamily="18" charset="0"/>
              </a:rPr>
              <a:t> – These men in Jerusalem heard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sound”</a:t>
            </a:r>
            <a:r>
              <a:rPr lang="en-US" dirty="0">
                <a:latin typeface="Calibri" panose="020F0502020204030204" pitchFamily="34" charset="0"/>
                <a:ea typeface="Calibri" panose="020F0502020204030204" pitchFamily="34" charset="0"/>
                <a:cs typeface="Times New Roman" panose="02020603050405020304" pitchFamily="18" charset="0"/>
              </a:rPr>
              <a:t> – in Jerusalem.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Command from Jesus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Obedience of Disciples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Pentecost observed in Jerusalem</a:t>
            </a:r>
            <a:r>
              <a:rPr lang="en-US" dirty="0">
                <a:latin typeface="Calibri" panose="020F0502020204030204" pitchFamily="34" charset="0"/>
                <a:ea typeface="Calibri" panose="020F0502020204030204" pitchFamily="34" charset="0"/>
                <a:cs typeface="Times New Roman" panose="02020603050405020304" pitchFamily="18" charset="0"/>
              </a:rPr>
              <a:t> – hence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Foundation </a:t>
            </a:r>
            <a:r>
              <a:rPr lang="en-US" dirty="0">
                <a:latin typeface="Calibri" panose="020F0502020204030204" pitchFamily="34" charset="0"/>
                <a:ea typeface="Calibri" panose="020F0502020204030204" pitchFamily="34" charset="0"/>
                <a:cs typeface="Times New Roman" panose="02020603050405020304" pitchFamily="18" charset="0"/>
              </a:rPr>
              <a:t>– Christ (The truth of Peter’s confession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are the Christ, the Son of the living God.”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Peter preached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put to death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“Jesus of Nazareth”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22-23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raised Jesus up from the dead to set Him on the throne (</a:t>
            </a:r>
            <a:r>
              <a:rPr lang="en-US" i="1" dirty="0">
                <a:latin typeface="Calibri" panose="020F0502020204030204" pitchFamily="34" charset="0"/>
                <a:ea typeface="Calibri" panose="020F0502020204030204" pitchFamily="34" charset="0"/>
                <a:cs typeface="Times New Roman" panose="02020603050405020304" pitchFamily="18" charset="0"/>
              </a:rPr>
              <a:t>fulfillment of David’s prophecy concerning the Christ)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24-35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Conclusion of Peter’s sermon.</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Jesus”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“of Nazareth, a Man” (v. 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Jesus God has raised up” (v. 32)</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“declared to be the Son of God with power…by the resurrection from the dead” (Romans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made Him Lord and Christ.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Peter’s confession, the foundation upon which Christ would build His church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are the Christ, the Son of the living God” (Matthew 16:16).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People </a:t>
            </a:r>
            <a:r>
              <a:rPr lang="en-US" dirty="0">
                <a:latin typeface="Calibri" panose="020F0502020204030204" pitchFamily="34" charset="0"/>
                <a:ea typeface="Calibri" panose="020F0502020204030204" pitchFamily="34" charset="0"/>
                <a:cs typeface="Times New Roman" panose="02020603050405020304" pitchFamily="18" charset="0"/>
              </a:rPr>
              <a:t>– Those who are saved by calling on the name of the Lord.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16, 21)</a:t>
            </a:r>
            <a:r>
              <a:rPr lang="en-US" dirty="0">
                <a:latin typeface="Calibri" panose="020F0502020204030204" pitchFamily="34" charset="0"/>
                <a:ea typeface="Calibri" panose="020F0502020204030204" pitchFamily="34" charset="0"/>
                <a:cs typeface="Times New Roman" panose="02020603050405020304" pitchFamily="18" charset="0"/>
              </a:rPr>
              <a:t> – Peter said this day the prophecy of Joel is fulfilled – those who call on the name of the Lord will be saved.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“calls 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epikaleo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by implication, to invoke — appeal. (</a:t>
            </a:r>
            <a:r>
              <a:rPr lang="en-US" i="1" dirty="0">
                <a:latin typeface="Calibri" panose="020F0502020204030204" pitchFamily="34" charset="0"/>
                <a:ea typeface="Calibri" panose="020F0502020204030204" pitchFamily="34" charset="0"/>
                <a:cs typeface="Times New Roman" panose="02020603050405020304" pitchFamily="18" charset="0"/>
              </a:rPr>
              <a:t>Appeal to the Lord for salvation.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37-38)</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Asked Peter, who spoke by inspiration, what to do to receive salvation. Peter said be baptized.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40-41, 47)</a:t>
            </a:r>
            <a:r>
              <a:rPr lang="en-US" dirty="0">
                <a:latin typeface="Calibri" panose="020F0502020204030204" pitchFamily="34" charset="0"/>
                <a:ea typeface="Calibri" panose="020F0502020204030204" pitchFamily="34" charset="0"/>
                <a:cs typeface="Times New Roman" panose="02020603050405020304" pitchFamily="18" charset="0"/>
              </a:rPr>
              <a:t> – Those baptized were saved, those were added to the church.</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“calls on the name of the Lord”</a:t>
            </a:r>
            <a:r>
              <a:rPr lang="en-US" dirty="0">
                <a:latin typeface="Calibri" panose="020F0502020204030204" pitchFamily="34" charset="0"/>
                <a:ea typeface="Calibri" panose="020F0502020204030204" pitchFamily="34" charset="0"/>
                <a:cs typeface="Times New Roman" panose="02020603050405020304" pitchFamily="18" charset="0"/>
              </a:rPr>
              <a:t> – same as what Paul did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now why are you waiting? Arise and be baptized, and wash away your sins, calling on the name of the Lord” (Acts 22:16).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Establishment of Other Churches – NOT the ONE NT church.</a:t>
            </a:r>
          </a:p>
          <a:p>
            <a:endParaRPr lang="en-US" dirty="0"/>
          </a:p>
        </p:txBody>
      </p:sp>
      <p:sp>
        <p:nvSpPr>
          <p:cNvPr id="4" name="Slide Number Placeholder 3"/>
          <p:cNvSpPr>
            <a:spLocks noGrp="1"/>
          </p:cNvSpPr>
          <p:nvPr>
            <p:ph type="sldNum" sz="quarter" idx="10"/>
          </p:nvPr>
        </p:nvSpPr>
        <p:spPr/>
        <p:txBody>
          <a:bodyPr/>
          <a:lstStyle/>
          <a:p>
            <a:fld id="{08096638-E5D2-40C1-85FD-C04DF36548DE}" type="slidenum">
              <a:rPr lang="en-US" smtClean="0"/>
              <a:t>10</a:t>
            </a:fld>
            <a:endParaRPr lang="en-US"/>
          </a:p>
        </p:txBody>
      </p:sp>
    </p:spTree>
    <p:extLst>
      <p:ext uri="{BB962C8B-B14F-4D97-AF65-F5344CB8AC3E}">
        <p14:creationId xmlns:p14="http://schemas.microsoft.com/office/powerpoint/2010/main" val="24961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5114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40476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414418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68100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32AE3-0FFA-4BB5-BF7A-0FACD0A56851}"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232716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32AE3-0FFA-4BB5-BF7A-0FACD0A56851}"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20434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32AE3-0FFA-4BB5-BF7A-0FACD0A56851}" type="datetimeFigureOut">
              <a:rPr lang="en-US" smtClean="0"/>
              <a:t>8/6/2017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7412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32AE3-0FFA-4BB5-BF7A-0FACD0A56851}" type="datetimeFigureOut">
              <a:rPr lang="en-US" smtClean="0"/>
              <a:t>8/6/2017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78003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2AE3-0FFA-4BB5-BF7A-0FACD0A56851}" type="datetimeFigureOut">
              <a:rPr lang="en-US" smtClean="0"/>
              <a:t>8/6/2017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52501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59816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427891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2AE3-0FFA-4BB5-BF7A-0FACD0A56851}" type="datetimeFigureOut">
              <a:rPr lang="en-US" smtClean="0"/>
              <a:t>8/6/2017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BB9A5-6979-4856-953A-387D146F1759}" type="slidenum">
              <a:rPr lang="en-US" smtClean="0"/>
              <a:t>‹#›</a:t>
            </a:fld>
            <a:endParaRPr lang="en-US"/>
          </a:p>
        </p:txBody>
      </p:sp>
    </p:spTree>
    <p:extLst>
      <p:ext uri="{BB962C8B-B14F-4D97-AF65-F5344CB8AC3E}">
        <p14:creationId xmlns:p14="http://schemas.microsoft.com/office/powerpoint/2010/main" val="105927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286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normAutofit/>
          </a:bodyPr>
          <a:lstStyle/>
          <a:p>
            <a:pPr marL="0" indent="0" algn="ctr">
              <a:buNone/>
            </a:pPr>
            <a:endParaRPr lang="en-US" sz="300" i="1" dirty="0">
              <a:solidFill>
                <a:schemeClr val="bg1"/>
              </a:solidFill>
            </a:endParaRPr>
          </a:p>
          <a:p>
            <a:pPr marL="0" indent="0" algn="ctr">
              <a:buNone/>
            </a:pPr>
            <a:r>
              <a:rPr lang="en-US" b="1" i="1" dirty="0">
                <a:solidFill>
                  <a:schemeClr val="bg1"/>
                </a:solidFill>
              </a:rPr>
              <a:t>Establishment – Acts 2</a:t>
            </a:r>
          </a:p>
          <a:p>
            <a:pPr marL="0" indent="0">
              <a:buNone/>
            </a:pPr>
            <a:r>
              <a:rPr lang="en-US" sz="3200" b="1" dirty="0">
                <a:solidFill>
                  <a:schemeClr val="bg1"/>
                </a:solidFill>
              </a:rPr>
              <a:t>Time</a:t>
            </a:r>
            <a:r>
              <a:rPr lang="en-US" sz="3200" dirty="0">
                <a:solidFill>
                  <a:schemeClr val="bg1"/>
                </a:solidFill>
              </a:rPr>
              <a:t> – </a:t>
            </a:r>
            <a:r>
              <a:rPr lang="en-US" i="1" dirty="0">
                <a:solidFill>
                  <a:schemeClr val="bg1"/>
                </a:solidFill>
              </a:rPr>
              <a:t>“latter days;” “days of these kings;” “with power” </a:t>
            </a:r>
            <a:r>
              <a:rPr lang="en-US" sz="3200" b="1" i="1" dirty="0">
                <a:solidFill>
                  <a:schemeClr val="bg1"/>
                </a:solidFill>
              </a:rPr>
              <a:t>(vv. 1-21)</a:t>
            </a:r>
          </a:p>
          <a:p>
            <a:pPr marL="0" indent="0">
              <a:buNone/>
            </a:pPr>
            <a:r>
              <a:rPr lang="en-US" sz="3200" b="1" dirty="0">
                <a:solidFill>
                  <a:schemeClr val="bg1"/>
                </a:solidFill>
              </a:rPr>
              <a:t>Place</a:t>
            </a:r>
            <a:r>
              <a:rPr lang="en-US" sz="3200" dirty="0">
                <a:solidFill>
                  <a:schemeClr val="bg1"/>
                </a:solidFill>
              </a:rPr>
              <a:t> – </a:t>
            </a:r>
            <a:r>
              <a:rPr lang="en-US" dirty="0">
                <a:solidFill>
                  <a:schemeClr val="bg1"/>
                </a:solidFill>
              </a:rPr>
              <a:t>Jerusalem </a:t>
            </a:r>
            <a:r>
              <a:rPr lang="en-US" sz="3200" b="1" i="1" dirty="0">
                <a:solidFill>
                  <a:schemeClr val="bg1"/>
                </a:solidFill>
              </a:rPr>
              <a:t>(vv. 5-6; 1:4, 12)</a:t>
            </a:r>
            <a:endParaRPr lang="en-US" b="1" i="1" dirty="0">
              <a:solidFill>
                <a:schemeClr val="bg1"/>
              </a:solidFill>
            </a:endParaRPr>
          </a:p>
          <a:p>
            <a:pPr marL="0" indent="0">
              <a:buNone/>
            </a:pPr>
            <a:r>
              <a:rPr lang="en-US" sz="3200" b="1" dirty="0">
                <a:solidFill>
                  <a:schemeClr val="bg1"/>
                </a:solidFill>
              </a:rPr>
              <a:t>Foundation</a:t>
            </a:r>
            <a:r>
              <a:rPr lang="en-US" sz="3200" dirty="0">
                <a:solidFill>
                  <a:schemeClr val="bg1"/>
                </a:solidFill>
              </a:rPr>
              <a:t> – </a:t>
            </a:r>
            <a:r>
              <a:rPr lang="en-US" dirty="0">
                <a:solidFill>
                  <a:schemeClr val="bg1"/>
                </a:solidFill>
              </a:rPr>
              <a:t>Christ </a:t>
            </a:r>
            <a:r>
              <a:rPr lang="en-US" sz="3200" b="1" i="1" dirty="0">
                <a:solidFill>
                  <a:schemeClr val="bg1"/>
                </a:solidFill>
              </a:rPr>
              <a:t>(vv. 22-36)</a:t>
            </a:r>
          </a:p>
          <a:p>
            <a:pPr marL="0" indent="0">
              <a:buNone/>
            </a:pPr>
            <a:r>
              <a:rPr lang="en-US" sz="3200" b="1" dirty="0">
                <a:solidFill>
                  <a:schemeClr val="bg1"/>
                </a:solidFill>
              </a:rPr>
              <a:t>People</a:t>
            </a:r>
            <a:r>
              <a:rPr lang="en-US" sz="3200" dirty="0">
                <a:solidFill>
                  <a:schemeClr val="bg1"/>
                </a:solidFill>
              </a:rPr>
              <a:t> – </a:t>
            </a:r>
            <a:r>
              <a:rPr lang="en-US" dirty="0">
                <a:solidFill>
                  <a:schemeClr val="bg1"/>
                </a:solidFill>
              </a:rPr>
              <a:t>Receive salvation; </a:t>
            </a:r>
            <a:r>
              <a:rPr lang="en-US" i="1" dirty="0">
                <a:solidFill>
                  <a:schemeClr val="bg1"/>
                </a:solidFill>
              </a:rPr>
              <a:t>“call on the name of the Lord” </a:t>
            </a:r>
            <a:r>
              <a:rPr lang="en-US" sz="3200" b="1" i="1" dirty="0">
                <a:solidFill>
                  <a:schemeClr val="bg1"/>
                </a:solidFill>
              </a:rPr>
              <a:t>(vv. 21, 37, 38, 40, 41, 47; cf. 22:16)</a:t>
            </a:r>
            <a:endParaRPr lang="en-US" b="1" i="1" dirty="0">
              <a:solidFill>
                <a:schemeClr val="bg1"/>
              </a:solidFill>
            </a:endParaRPr>
          </a:p>
        </p:txBody>
      </p:sp>
    </p:spTree>
    <p:extLst>
      <p:ext uri="{BB962C8B-B14F-4D97-AF65-F5344CB8AC3E}">
        <p14:creationId xmlns:p14="http://schemas.microsoft.com/office/powerpoint/2010/main" val="220525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98" y="351875"/>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Which is the ONE church?</a:t>
            </a:r>
            <a:endParaRPr lang="en-US" sz="7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9038646"/>
              </p:ext>
            </p:extLst>
          </p:nvPr>
        </p:nvGraphicFramePr>
        <p:xfrm>
          <a:off x="477079" y="1677438"/>
          <a:ext cx="8163338" cy="4934340"/>
        </p:xfrm>
        <a:graphic>
          <a:graphicData uri="http://schemas.openxmlformats.org/drawingml/2006/table">
            <a:tbl>
              <a:tblPr firstRow="1" firstCol="1" bandRow="1">
                <a:tableStyleId>{5C22544A-7EE6-4342-B048-85BDC9FD1C3A}</a:tableStyleId>
              </a:tblPr>
              <a:tblGrid>
                <a:gridCol w="2040397">
                  <a:extLst>
                    <a:ext uri="{9D8B030D-6E8A-4147-A177-3AD203B41FA5}">
                      <a16:colId xmlns:a16="http://schemas.microsoft.com/office/drawing/2014/main" val="2279475486"/>
                    </a:ext>
                  </a:extLst>
                </a:gridCol>
                <a:gridCol w="2040397">
                  <a:extLst>
                    <a:ext uri="{9D8B030D-6E8A-4147-A177-3AD203B41FA5}">
                      <a16:colId xmlns:a16="http://schemas.microsoft.com/office/drawing/2014/main" val="2483387593"/>
                    </a:ext>
                  </a:extLst>
                </a:gridCol>
                <a:gridCol w="2041272">
                  <a:extLst>
                    <a:ext uri="{9D8B030D-6E8A-4147-A177-3AD203B41FA5}">
                      <a16:colId xmlns:a16="http://schemas.microsoft.com/office/drawing/2014/main" val="2855827897"/>
                    </a:ext>
                  </a:extLst>
                </a:gridCol>
                <a:gridCol w="2041272">
                  <a:extLst>
                    <a:ext uri="{9D8B030D-6E8A-4147-A177-3AD203B41FA5}">
                      <a16:colId xmlns:a16="http://schemas.microsoft.com/office/drawing/2014/main" val="830381571"/>
                    </a:ext>
                  </a:extLst>
                </a:gridCol>
              </a:tblGrid>
              <a:tr h="180046">
                <a:tc>
                  <a:txBody>
                    <a:bodyPr/>
                    <a:lstStyle/>
                    <a:p>
                      <a:pPr marL="0" marR="0">
                        <a:lnSpc>
                          <a:spcPct val="107000"/>
                        </a:lnSpc>
                        <a:spcBef>
                          <a:spcPts val="0"/>
                        </a:spcBef>
                        <a:spcAft>
                          <a:spcPts val="0"/>
                        </a:spcAft>
                      </a:pPr>
                      <a:r>
                        <a:rPr lang="en-US" sz="1600" dirty="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600" dirty="0">
                          <a:effectLst/>
                        </a:rPr>
                        <a:t>Time Established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600" dirty="0">
                          <a:effectLst/>
                        </a:rPr>
                        <a:t>Place Established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600" dirty="0">
                          <a:effectLst/>
                        </a:rPr>
                        <a:t>Foundation/Founder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668633589"/>
                  </a:ext>
                </a:extLst>
              </a:tr>
              <a:tr h="720183">
                <a:tc>
                  <a:txBody>
                    <a:bodyPr/>
                    <a:lstStyle/>
                    <a:p>
                      <a:pPr marL="0" marR="0">
                        <a:lnSpc>
                          <a:spcPct val="107000"/>
                        </a:lnSpc>
                        <a:spcBef>
                          <a:spcPts val="0"/>
                        </a:spcBef>
                        <a:spcAft>
                          <a:spcPts val="0"/>
                        </a:spcAft>
                      </a:pPr>
                      <a:r>
                        <a:rPr lang="en-US" sz="1600" b="1" dirty="0">
                          <a:effectLst/>
                        </a:rPr>
                        <a:t>Church of Christ (cf. Romans 16:16)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b="1" dirty="0">
                          <a:effectLst/>
                        </a:rPr>
                        <a:t>“latter days;” “days of these kings;” when HS came to Apostles, and they received power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b="1" dirty="0">
                          <a:effectLst/>
                        </a:rPr>
                        <a:t>Jerusalem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b="1" dirty="0">
                          <a:effectLst/>
                        </a:rPr>
                        <a:t>Christ (cf. 1 Corinthians 3:11; Ephesians 2:20)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110027474"/>
                  </a:ext>
                </a:extLst>
              </a:tr>
              <a:tr h="1080275">
                <a:tc>
                  <a:txBody>
                    <a:bodyPr/>
                    <a:lstStyle/>
                    <a:p>
                      <a:pPr marL="0" marR="0">
                        <a:lnSpc>
                          <a:spcPct val="107000"/>
                        </a:lnSpc>
                        <a:spcBef>
                          <a:spcPts val="0"/>
                        </a:spcBef>
                        <a:spcAft>
                          <a:spcPts val="0"/>
                        </a:spcAft>
                      </a:pPr>
                      <a:r>
                        <a:rPr lang="en-US" sz="1200" dirty="0">
                          <a:effectLst/>
                        </a:rPr>
                        <a:t>Catholic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Gradual apostasy. 2</a:t>
                      </a:r>
                      <a:r>
                        <a:rPr lang="en-US" sz="1200" baseline="30000">
                          <a:effectLst/>
                        </a:rPr>
                        <a:t>nd</a:t>
                      </a:r>
                      <a:r>
                        <a:rPr lang="en-US" sz="1200">
                          <a:effectLst/>
                        </a:rPr>
                        <a:t> Century (No specific 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dirty="0">
                          <a:effectLst/>
                        </a:rPr>
                        <a:t>No specific 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Rebellion against God’s word (cf. 2 Thessalonians 2:1-12). (Numerous doctrines that contradict scripture.)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4096844315"/>
                  </a:ext>
                </a:extLst>
              </a:tr>
              <a:tr h="180046">
                <a:tc>
                  <a:txBody>
                    <a:bodyPr/>
                    <a:lstStyle/>
                    <a:p>
                      <a:pPr marL="0" marR="0">
                        <a:lnSpc>
                          <a:spcPct val="107000"/>
                        </a:lnSpc>
                        <a:spcBef>
                          <a:spcPts val="0"/>
                        </a:spcBef>
                        <a:spcAft>
                          <a:spcPts val="0"/>
                        </a:spcAft>
                      </a:pPr>
                      <a:r>
                        <a:rPr lang="en-US" sz="1200" dirty="0">
                          <a:effectLst/>
                        </a:rPr>
                        <a:t>Lutheran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October 31, 1517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Wittenberg, Germany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Martin Luther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4114751624"/>
                  </a:ext>
                </a:extLst>
              </a:tr>
              <a:tr h="360092">
                <a:tc>
                  <a:txBody>
                    <a:bodyPr/>
                    <a:lstStyle/>
                    <a:p>
                      <a:pPr marL="0" marR="0">
                        <a:lnSpc>
                          <a:spcPct val="107000"/>
                        </a:lnSpc>
                        <a:spcBef>
                          <a:spcPts val="0"/>
                        </a:spcBef>
                        <a:spcAft>
                          <a:spcPts val="0"/>
                        </a:spcAft>
                      </a:pPr>
                      <a:r>
                        <a:rPr lang="en-US" sz="1200">
                          <a:effectLst/>
                        </a:rPr>
                        <a:t>Presbyterian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Result of Calvin’s teachings – 1509-1564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Geneva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John Calvin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1962474984"/>
                  </a:ext>
                </a:extLst>
              </a:tr>
              <a:tr h="540137">
                <a:tc>
                  <a:txBody>
                    <a:bodyPr/>
                    <a:lstStyle/>
                    <a:p>
                      <a:pPr marL="0" marR="0">
                        <a:lnSpc>
                          <a:spcPct val="107000"/>
                        </a:lnSpc>
                        <a:spcBef>
                          <a:spcPts val="0"/>
                        </a:spcBef>
                        <a:spcAft>
                          <a:spcPts val="0"/>
                        </a:spcAft>
                      </a:pPr>
                      <a:r>
                        <a:rPr lang="en-US" sz="1200">
                          <a:effectLst/>
                        </a:rPr>
                        <a:t>Episcopal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1789 (Descendant of Church of England – 16</a:t>
                      </a:r>
                      <a:r>
                        <a:rPr lang="en-US" sz="1200" baseline="30000">
                          <a:effectLst/>
                        </a:rPr>
                        <a:t>th</a:t>
                      </a:r>
                      <a:r>
                        <a:rPr lang="en-US" sz="1200">
                          <a:effectLst/>
                        </a:rPr>
                        <a:t> century)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Parliament in Act of Supremacy in 1534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464574468"/>
                  </a:ext>
                </a:extLst>
              </a:tr>
              <a:tr h="180046">
                <a:tc>
                  <a:txBody>
                    <a:bodyPr/>
                    <a:lstStyle/>
                    <a:p>
                      <a:pPr marL="0" marR="0">
                        <a:lnSpc>
                          <a:spcPct val="107000"/>
                        </a:lnSpc>
                        <a:spcBef>
                          <a:spcPts val="0"/>
                        </a:spcBef>
                        <a:spcAft>
                          <a:spcPts val="0"/>
                        </a:spcAft>
                      </a:pPr>
                      <a:r>
                        <a:rPr lang="en-US" sz="1200">
                          <a:effectLst/>
                        </a:rPr>
                        <a:t>Methodist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1739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John Wesley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502469490"/>
                  </a:ext>
                </a:extLst>
              </a:tr>
              <a:tr h="180046">
                <a:tc>
                  <a:txBody>
                    <a:bodyPr/>
                    <a:lstStyle/>
                    <a:p>
                      <a:pPr marL="0" marR="0">
                        <a:lnSpc>
                          <a:spcPct val="107000"/>
                        </a:lnSpc>
                        <a:spcBef>
                          <a:spcPts val="0"/>
                        </a:spcBef>
                        <a:spcAft>
                          <a:spcPts val="0"/>
                        </a:spcAft>
                      </a:pPr>
                      <a:r>
                        <a:rPr lang="en-US" sz="1200">
                          <a:effectLst/>
                        </a:rPr>
                        <a:t>Baptist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1607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London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John Smyth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99201906"/>
                  </a:ext>
                </a:extLst>
              </a:tr>
              <a:tr h="540137">
                <a:tc>
                  <a:txBody>
                    <a:bodyPr/>
                    <a:lstStyle/>
                    <a:p>
                      <a:pPr marL="0" marR="0" algn="just">
                        <a:lnSpc>
                          <a:spcPct val="107000"/>
                        </a:lnSpc>
                        <a:spcBef>
                          <a:spcPts val="0"/>
                        </a:spcBef>
                        <a:spcAft>
                          <a:spcPts val="0"/>
                        </a:spcAft>
                      </a:pPr>
                      <a:r>
                        <a:rPr lang="en-US" sz="1200">
                          <a:effectLst/>
                        </a:rPr>
                        <a:t>Christian Church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1850-1890 (Gradual apostasy from Lord’s church.)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Rebellion against God’s word.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39521244"/>
                  </a:ext>
                </a:extLst>
              </a:tr>
              <a:tr h="360092">
                <a:tc>
                  <a:txBody>
                    <a:bodyPr/>
                    <a:lstStyle/>
                    <a:p>
                      <a:pPr marL="0" marR="0">
                        <a:lnSpc>
                          <a:spcPct val="107000"/>
                        </a:lnSpc>
                        <a:spcBef>
                          <a:spcPts val="0"/>
                        </a:spcBef>
                        <a:spcAft>
                          <a:spcPts val="0"/>
                        </a:spcAft>
                      </a:pPr>
                      <a:r>
                        <a:rPr lang="en-US" sz="1200">
                          <a:effectLst/>
                        </a:rPr>
                        <a:t>Seventh-Day Adventist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1831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William Miller, Ellen G. White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194369765"/>
                  </a:ext>
                </a:extLst>
              </a:tr>
              <a:tr h="180046">
                <a:tc>
                  <a:txBody>
                    <a:bodyPr/>
                    <a:lstStyle/>
                    <a:p>
                      <a:pPr marL="0" marR="0">
                        <a:lnSpc>
                          <a:spcPct val="107000"/>
                        </a:lnSpc>
                        <a:spcBef>
                          <a:spcPts val="0"/>
                        </a:spcBef>
                        <a:spcAft>
                          <a:spcPts val="0"/>
                        </a:spcAft>
                      </a:pPr>
                      <a:r>
                        <a:rPr lang="en-US" sz="1200">
                          <a:effectLst/>
                        </a:rPr>
                        <a:t>Mormon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1830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Joseph Smith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2684130541"/>
                  </a:ext>
                </a:extLst>
              </a:tr>
              <a:tr h="180046">
                <a:tc>
                  <a:txBody>
                    <a:bodyPr/>
                    <a:lstStyle/>
                    <a:p>
                      <a:pPr marL="0" marR="0">
                        <a:lnSpc>
                          <a:spcPct val="107000"/>
                        </a:lnSpc>
                        <a:spcBef>
                          <a:spcPts val="0"/>
                        </a:spcBef>
                        <a:spcAft>
                          <a:spcPts val="0"/>
                        </a:spcAft>
                      </a:pPr>
                      <a:r>
                        <a:rPr lang="en-US" sz="1200">
                          <a:effectLst/>
                        </a:rPr>
                        <a:t>Jehovah’s Witness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1884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a:effectLst/>
                        </a:rPr>
                        <a:t>America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tc>
                  <a:txBody>
                    <a:bodyPr/>
                    <a:lstStyle/>
                    <a:p>
                      <a:pPr marL="0" marR="0">
                        <a:lnSpc>
                          <a:spcPct val="107000"/>
                        </a:lnSpc>
                        <a:spcBef>
                          <a:spcPts val="0"/>
                        </a:spcBef>
                        <a:spcAft>
                          <a:spcPts val="0"/>
                        </a:spcAft>
                      </a:pPr>
                      <a:r>
                        <a:rPr lang="en-US" sz="1200" dirty="0">
                          <a:effectLst/>
                        </a:rPr>
                        <a:t>Charles T. Russell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1" marR="63981" marT="0" marB="0"/>
                </a:tc>
                <a:extLst>
                  <a:ext uri="{0D108BD9-81ED-4DB2-BD59-A6C34878D82A}">
                    <a16:rowId xmlns:a16="http://schemas.microsoft.com/office/drawing/2014/main" val="3754162892"/>
                  </a:ext>
                </a:extLst>
              </a:tr>
            </a:tbl>
          </a:graphicData>
        </a:graphic>
      </p:graphicFrame>
    </p:spTree>
    <p:extLst>
      <p:ext uri="{BB962C8B-B14F-4D97-AF65-F5344CB8AC3E}">
        <p14:creationId xmlns:p14="http://schemas.microsoft.com/office/powerpoint/2010/main" val="383000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Establishment –</a:t>
            </a:r>
          </a:p>
        </p:txBody>
      </p:sp>
    </p:spTree>
    <p:extLst>
      <p:ext uri="{BB962C8B-B14F-4D97-AF65-F5344CB8AC3E}">
        <p14:creationId xmlns:p14="http://schemas.microsoft.com/office/powerpoint/2010/main" val="3582983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Establishment –</a:t>
            </a:r>
          </a:p>
        </p:txBody>
      </p:sp>
    </p:spTree>
    <p:extLst>
      <p:ext uri="{BB962C8B-B14F-4D97-AF65-F5344CB8AC3E}">
        <p14:creationId xmlns:p14="http://schemas.microsoft.com/office/powerpoint/2010/main" val="4026437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a:scene3d>
              <a:camera prst="orthographicFront"/>
              <a:lightRig rig="threePt" dir="t"/>
            </a:scene3d>
            <a:sp3d extrusionH="57150">
              <a:bevelT w="38100" h="38100"/>
            </a:sp3d>
          </a:bodyPr>
          <a:lstStyle/>
          <a:p>
            <a:pPr algn="ctr"/>
            <a:r>
              <a:rPr lang="en-US" sz="6500" b="1" dirty="0">
                <a:solidFill>
                  <a:schemeClr val="bg1"/>
                </a:solidFill>
                <a:effectLst>
                  <a:reflection blurRad="6350" stA="40000" endPos="35000" dir="5400000" sy="-100000" algn="bl" rotWithShape="0"/>
                </a:effectLst>
                <a:latin typeface="Agency FB" panose="020B0503020202020204" pitchFamily="34" charset="0"/>
              </a:rPr>
              <a:t>One Church</a:t>
            </a:r>
            <a:endParaRPr lang="en-US" sz="6500" dirty="0"/>
          </a:p>
        </p:txBody>
      </p:sp>
      <p:sp>
        <p:nvSpPr>
          <p:cNvPr id="3" name="Content Placeholder 2"/>
          <p:cNvSpPr>
            <a:spLocks noGrp="1"/>
          </p:cNvSpPr>
          <p:nvPr>
            <p:ph idx="1"/>
          </p:nvPr>
        </p:nvSpPr>
        <p:spPr/>
        <p:txBody>
          <a:bodyPr/>
          <a:lstStyle/>
          <a:p>
            <a:pPr marL="0" indent="0" algn="ctr">
              <a:buNone/>
            </a:pPr>
            <a:endParaRPr lang="en-US" sz="3600" b="1" dirty="0">
              <a:solidFill>
                <a:schemeClr val="bg1"/>
              </a:solidFill>
            </a:endParaRPr>
          </a:p>
          <a:p>
            <a:pPr marL="0" indent="0" algn="ctr">
              <a:buNone/>
            </a:pPr>
            <a:r>
              <a:rPr lang="en-US" sz="3600" b="1" dirty="0">
                <a:solidFill>
                  <a:schemeClr val="bg1"/>
                </a:solidFill>
              </a:rPr>
              <a:t>One Body</a:t>
            </a:r>
          </a:p>
          <a:p>
            <a:pPr marL="0" indent="0" algn="ctr">
              <a:buNone/>
            </a:pPr>
            <a:r>
              <a:rPr lang="en-US" sz="3200" i="1" dirty="0">
                <a:solidFill>
                  <a:schemeClr val="bg1"/>
                </a:solidFill>
              </a:rPr>
              <a:t>– Ephesians 1:22-23; 4:4 –</a:t>
            </a:r>
          </a:p>
          <a:p>
            <a:pPr marL="0" indent="0" algn="ctr">
              <a:buNone/>
            </a:pPr>
            <a:r>
              <a:rPr lang="en-US" sz="3600" b="1" dirty="0">
                <a:solidFill>
                  <a:schemeClr val="bg1"/>
                </a:solidFill>
              </a:rPr>
              <a:t>Division Condemned</a:t>
            </a:r>
          </a:p>
          <a:p>
            <a:pPr marL="0" indent="0" algn="ctr">
              <a:buNone/>
            </a:pPr>
            <a:r>
              <a:rPr lang="en-US" sz="3200" i="1" dirty="0">
                <a:solidFill>
                  <a:schemeClr val="bg1"/>
                </a:solidFill>
              </a:rPr>
              <a:t>– 1 Corinthians 1:10-13; John 17:20-21 –</a:t>
            </a:r>
          </a:p>
        </p:txBody>
      </p:sp>
    </p:spTree>
    <p:extLst>
      <p:ext uri="{BB962C8B-B14F-4D97-AF65-F5344CB8AC3E}">
        <p14:creationId xmlns:p14="http://schemas.microsoft.com/office/powerpoint/2010/main" val="26673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lstStyle/>
          <a:p>
            <a:pPr marL="0" indent="0" algn="ctr">
              <a:buNone/>
            </a:pPr>
            <a:endParaRPr lang="en-US" sz="300" i="1" dirty="0">
              <a:solidFill>
                <a:schemeClr val="bg1"/>
              </a:solidFill>
            </a:endParaRPr>
          </a:p>
          <a:p>
            <a:pPr marL="0" indent="0" algn="ctr">
              <a:buNone/>
            </a:pPr>
            <a:r>
              <a:rPr lang="en-US" b="1" i="1" dirty="0">
                <a:solidFill>
                  <a:schemeClr val="bg1"/>
                </a:solidFill>
              </a:rPr>
              <a:t>Prophecy of Establishment</a:t>
            </a:r>
          </a:p>
          <a:p>
            <a:pPr marL="0" indent="0">
              <a:buNone/>
            </a:pPr>
            <a:r>
              <a:rPr lang="en-US" sz="3200" b="1" dirty="0">
                <a:solidFill>
                  <a:schemeClr val="bg1"/>
                </a:solidFill>
              </a:rPr>
              <a:t>Time</a:t>
            </a:r>
            <a:r>
              <a:rPr lang="en-US" sz="3200" dirty="0">
                <a:solidFill>
                  <a:schemeClr val="bg1"/>
                </a:solidFill>
              </a:rPr>
              <a:t> – </a:t>
            </a:r>
          </a:p>
          <a:p>
            <a:r>
              <a:rPr lang="en-US" i="1" dirty="0">
                <a:solidFill>
                  <a:schemeClr val="bg1"/>
                </a:solidFill>
              </a:rPr>
              <a:t>Latter Days </a:t>
            </a:r>
            <a:r>
              <a:rPr lang="en-US" dirty="0">
                <a:solidFill>
                  <a:schemeClr val="bg1"/>
                </a:solidFill>
              </a:rPr>
              <a:t>– </a:t>
            </a:r>
            <a:r>
              <a:rPr lang="en-US" i="1" dirty="0">
                <a:solidFill>
                  <a:schemeClr val="bg1"/>
                </a:solidFill>
              </a:rPr>
              <a:t>Isaiah 2:2; Micah 4:1</a:t>
            </a:r>
          </a:p>
          <a:p>
            <a:r>
              <a:rPr lang="en-US" i="1" dirty="0">
                <a:solidFill>
                  <a:schemeClr val="bg1"/>
                </a:solidFill>
              </a:rPr>
              <a:t>Nebuchadnezzar’s Dream</a:t>
            </a:r>
            <a:r>
              <a:rPr lang="en-US" dirty="0">
                <a:solidFill>
                  <a:schemeClr val="bg1"/>
                </a:solidFill>
              </a:rPr>
              <a:t> – </a:t>
            </a:r>
            <a:r>
              <a:rPr lang="en-US" i="1" dirty="0">
                <a:solidFill>
                  <a:schemeClr val="bg1"/>
                </a:solidFill>
              </a:rPr>
              <a:t>Daniel 2:31-45</a:t>
            </a:r>
          </a:p>
          <a:p>
            <a:pPr lvl="1"/>
            <a:r>
              <a:rPr lang="en-US" i="1" dirty="0">
                <a:solidFill>
                  <a:schemeClr val="bg1"/>
                </a:solidFill>
              </a:rPr>
              <a:t>“latter days” </a:t>
            </a:r>
            <a:r>
              <a:rPr lang="en-US" dirty="0">
                <a:solidFill>
                  <a:schemeClr val="bg1"/>
                </a:solidFill>
              </a:rPr>
              <a:t>(v. 28)</a:t>
            </a:r>
          </a:p>
          <a:p>
            <a:pPr lvl="1"/>
            <a:r>
              <a:rPr lang="en-US" dirty="0">
                <a:solidFill>
                  <a:schemeClr val="bg1"/>
                </a:solidFill>
              </a:rPr>
              <a:t>Image representing four kingdoms:</a:t>
            </a:r>
          </a:p>
        </p:txBody>
      </p:sp>
    </p:spTree>
    <p:extLst>
      <p:ext uri="{BB962C8B-B14F-4D97-AF65-F5344CB8AC3E}">
        <p14:creationId xmlns:p14="http://schemas.microsoft.com/office/powerpoint/2010/main" val="377028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5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Nebuchadnezzar’s Dream</a:t>
            </a:r>
            <a:endParaRPr lang="en-US" sz="7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70781"/>
            <a:ext cx="1828800" cy="5330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p:cNvSpPr/>
          <p:nvPr/>
        </p:nvSpPr>
        <p:spPr>
          <a:xfrm flipH="1">
            <a:off x="2457450" y="1443057"/>
            <a:ext cx="6381750" cy="774862"/>
          </a:xfrm>
          <a:prstGeom prst="right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Head of Gold </a:t>
            </a:r>
            <a:r>
              <a:rPr lang="en-US" sz="2000" i="1" dirty="0">
                <a:solidFill>
                  <a:schemeClr val="tx1"/>
                </a:solidFill>
              </a:rPr>
              <a:t>(vv. 37-38) </a:t>
            </a:r>
            <a:r>
              <a:rPr lang="en-US" dirty="0">
                <a:solidFill>
                  <a:schemeClr val="tx1"/>
                </a:solidFill>
              </a:rPr>
              <a:t>– </a:t>
            </a:r>
            <a:r>
              <a:rPr lang="en-US" sz="2400" dirty="0">
                <a:solidFill>
                  <a:schemeClr val="tx1"/>
                </a:solidFill>
              </a:rPr>
              <a:t>Babylon</a:t>
            </a:r>
            <a:endParaRPr lang="en-US" dirty="0">
              <a:solidFill>
                <a:schemeClr val="tx1"/>
              </a:solidFill>
            </a:endParaRPr>
          </a:p>
        </p:txBody>
      </p:sp>
      <p:sp>
        <p:nvSpPr>
          <p:cNvPr id="9" name="Arrow: Right 8"/>
          <p:cNvSpPr/>
          <p:nvPr/>
        </p:nvSpPr>
        <p:spPr>
          <a:xfrm flipH="1">
            <a:off x="2457450" y="2519796"/>
            <a:ext cx="6381750" cy="774862"/>
          </a:xfrm>
          <a:prstGeom prst="right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Chest/Arms of Silver </a:t>
            </a:r>
            <a:r>
              <a:rPr lang="en-US" sz="2000" i="1" dirty="0">
                <a:solidFill>
                  <a:schemeClr val="tx1"/>
                </a:solidFill>
              </a:rPr>
              <a:t>(vv. 39) </a:t>
            </a:r>
            <a:r>
              <a:rPr lang="en-US" dirty="0">
                <a:solidFill>
                  <a:schemeClr val="tx1"/>
                </a:solidFill>
              </a:rPr>
              <a:t>– </a:t>
            </a:r>
            <a:r>
              <a:rPr lang="en-US" sz="2400" dirty="0" err="1">
                <a:solidFill>
                  <a:schemeClr val="tx1"/>
                </a:solidFill>
              </a:rPr>
              <a:t>Medo</a:t>
            </a:r>
            <a:r>
              <a:rPr lang="en-US" sz="2400" dirty="0">
                <a:solidFill>
                  <a:schemeClr val="tx1"/>
                </a:solidFill>
              </a:rPr>
              <a:t>-Persia</a:t>
            </a:r>
            <a:endParaRPr lang="en-US" dirty="0">
              <a:solidFill>
                <a:schemeClr val="tx1"/>
              </a:solidFill>
            </a:endParaRPr>
          </a:p>
        </p:txBody>
      </p:sp>
      <p:sp>
        <p:nvSpPr>
          <p:cNvPr id="10" name="Arrow: Right 9"/>
          <p:cNvSpPr/>
          <p:nvPr/>
        </p:nvSpPr>
        <p:spPr>
          <a:xfrm flipH="1">
            <a:off x="2457450" y="3596535"/>
            <a:ext cx="6381750" cy="774862"/>
          </a:xfrm>
          <a:prstGeom prst="right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Belly/Thighs of Bronze </a:t>
            </a:r>
            <a:r>
              <a:rPr lang="en-US" sz="2000" i="1" dirty="0">
                <a:solidFill>
                  <a:schemeClr val="tx1"/>
                </a:solidFill>
              </a:rPr>
              <a:t>(vv. 39) </a:t>
            </a:r>
            <a:r>
              <a:rPr lang="en-US" dirty="0">
                <a:solidFill>
                  <a:schemeClr val="tx1"/>
                </a:solidFill>
              </a:rPr>
              <a:t>– </a:t>
            </a:r>
            <a:r>
              <a:rPr lang="en-US" sz="2400" dirty="0">
                <a:solidFill>
                  <a:schemeClr val="tx1"/>
                </a:solidFill>
              </a:rPr>
              <a:t>Greece</a:t>
            </a:r>
            <a:endParaRPr lang="en-US" dirty="0">
              <a:solidFill>
                <a:schemeClr val="tx1"/>
              </a:solidFill>
            </a:endParaRPr>
          </a:p>
        </p:txBody>
      </p:sp>
      <p:sp>
        <p:nvSpPr>
          <p:cNvPr id="11" name="Arrow: Right 10"/>
          <p:cNvSpPr/>
          <p:nvPr/>
        </p:nvSpPr>
        <p:spPr>
          <a:xfrm flipH="1">
            <a:off x="2457450" y="4673274"/>
            <a:ext cx="6381750" cy="774862"/>
          </a:xfrm>
          <a:prstGeom prst="right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Legs of Iron, Feet Iron/Clay </a:t>
            </a:r>
            <a:r>
              <a:rPr lang="en-US" sz="2000" i="1" dirty="0">
                <a:solidFill>
                  <a:schemeClr val="tx1"/>
                </a:solidFill>
              </a:rPr>
              <a:t>(vv. 40-43) </a:t>
            </a:r>
            <a:r>
              <a:rPr lang="en-US" dirty="0">
                <a:solidFill>
                  <a:schemeClr val="tx1"/>
                </a:solidFill>
              </a:rPr>
              <a:t>– </a:t>
            </a:r>
            <a:r>
              <a:rPr lang="en-US" sz="2400" dirty="0">
                <a:solidFill>
                  <a:schemeClr val="tx1"/>
                </a:solidFill>
              </a:rPr>
              <a:t>Rome</a:t>
            </a:r>
            <a:endParaRPr lang="en-US"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916" y="5588405"/>
            <a:ext cx="1013136" cy="1013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Arrow: Right 15"/>
          <p:cNvSpPr/>
          <p:nvPr/>
        </p:nvSpPr>
        <p:spPr>
          <a:xfrm flipH="1">
            <a:off x="3585368" y="5340626"/>
            <a:ext cx="5253832" cy="1404731"/>
          </a:xfrm>
          <a:prstGeom prst="right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Stone destroys image, becomes mountain </a:t>
            </a:r>
            <a:r>
              <a:rPr lang="en-US" sz="2000" i="1" dirty="0">
                <a:solidFill>
                  <a:schemeClr val="tx1"/>
                </a:solidFill>
              </a:rPr>
              <a:t>(vv. 44-45) </a:t>
            </a:r>
            <a:r>
              <a:rPr lang="en-US" dirty="0">
                <a:solidFill>
                  <a:schemeClr val="tx1"/>
                </a:solidFill>
              </a:rPr>
              <a:t>– </a:t>
            </a:r>
            <a:r>
              <a:rPr lang="en-US" sz="2400" dirty="0">
                <a:solidFill>
                  <a:schemeClr val="tx1"/>
                </a:solidFill>
              </a:rPr>
              <a:t>kingdom of God</a:t>
            </a:r>
            <a:endParaRPr lang="en-US" dirty="0">
              <a:solidFill>
                <a:schemeClr val="tx1"/>
              </a:solidFill>
            </a:endParaRPr>
          </a:p>
        </p:txBody>
      </p:sp>
    </p:spTree>
    <p:extLst>
      <p:ext uri="{BB962C8B-B14F-4D97-AF65-F5344CB8AC3E}">
        <p14:creationId xmlns:p14="http://schemas.microsoft.com/office/powerpoint/2010/main" val="215035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lstStyle/>
          <a:p>
            <a:pPr marL="0" indent="0" algn="ctr">
              <a:buNone/>
            </a:pPr>
            <a:endParaRPr lang="en-US" sz="300" i="1" dirty="0">
              <a:solidFill>
                <a:schemeClr val="bg1"/>
              </a:solidFill>
            </a:endParaRPr>
          </a:p>
          <a:p>
            <a:pPr marL="0" indent="0" algn="ctr">
              <a:buNone/>
            </a:pPr>
            <a:r>
              <a:rPr lang="en-US" b="1" i="1" dirty="0">
                <a:solidFill>
                  <a:schemeClr val="bg1"/>
                </a:solidFill>
              </a:rPr>
              <a:t>Prophecy of Establishment</a:t>
            </a:r>
          </a:p>
          <a:p>
            <a:pPr marL="0" indent="0">
              <a:buNone/>
            </a:pPr>
            <a:r>
              <a:rPr lang="en-US" sz="3200" b="1" dirty="0">
                <a:solidFill>
                  <a:schemeClr val="bg1"/>
                </a:solidFill>
              </a:rPr>
              <a:t>Time</a:t>
            </a:r>
            <a:r>
              <a:rPr lang="en-US" sz="3200" dirty="0">
                <a:solidFill>
                  <a:schemeClr val="bg1"/>
                </a:solidFill>
              </a:rPr>
              <a:t> – </a:t>
            </a:r>
          </a:p>
          <a:p>
            <a:r>
              <a:rPr lang="en-US" i="1" dirty="0">
                <a:solidFill>
                  <a:schemeClr val="bg1"/>
                </a:solidFill>
              </a:rPr>
              <a:t>Latter Days </a:t>
            </a:r>
            <a:r>
              <a:rPr lang="en-US" dirty="0">
                <a:solidFill>
                  <a:schemeClr val="bg1"/>
                </a:solidFill>
              </a:rPr>
              <a:t>– </a:t>
            </a:r>
            <a:r>
              <a:rPr lang="en-US" i="1" dirty="0">
                <a:solidFill>
                  <a:schemeClr val="bg1"/>
                </a:solidFill>
              </a:rPr>
              <a:t>Isaiah 2:2; Micah 4:1</a:t>
            </a:r>
          </a:p>
          <a:p>
            <a:r>
              <a:rPr lang="en-US" i="1" dirty="0">
                <a:solidFill>
                  <a:schemeClr val="bg1"/>
                </a:solidFill>
              </a:rPr>
              <a:t>Nebuchadnezzar’s Dream</a:t>
            </a:r>
            <a:r>
              <a:rPr lang="en-US" dirty="0">
                <a:solidFill>
                  <a:schemeClr val="bg1"/>
                </a:solidFill>
              </a:rPr>
              <a:t> – </a:t>
            </a:r>
            <a:r>
              <a:rPr lang="en-US" i="1" dirty="0">
                <a:solidFill>
                  <a:schemeClr val="bg1"/>
                </a:solidFill>
              </a:rPr>
              <a:t>Daniel 2:31-45</a:t>
            </a:r>
          </a:p>
          <a:p>
            <a:pPr lvl="1"/>
            <a:r>
              <a:rPr lang="en-US" i="1" dirty="0">
                <a:solidFill>
                  <a:schemeClr val="bg1"/>
                </a:solidFill>
              </a:rPr>
              <a:t>“latter days” </a:t>
            </a:r>
            <a:r>
              <a:rPr lang="en-US" dirty="0">
                <a:solidFill>
                  <a:schemeClr val="bg1"/>
                </a:solidFill>
              </a:rPr>
              <a:t>(v. 28)</a:t>
            </a:r>
          </a:p>
          <a:p>
            <a:pPr lvl="1"/>
            <a:r>
              <a:rPr lang="en-US" dirty="0">
                <a:solidFill>
                  <a:schemeClr val="bg1"/>
                </a:solidFill>
              </a:rPr>
              <a:t>Image representing four kingdoms:</a:t>
            </a:r>
          </a:p>
          <a:p>
            <a:pPr lvl="0"/>
            <a:r>
              <a:rPr lang="en-US" i="1" dirty="0">
                <a:solidFill>
                  <a:prstClr val="white"/>
                </a:solidFill>
              </a:rPr>
              <a:t>When power comes – Mark 9:1</a:t>
            </a:r>
          </a:p>
        </p:txBody>
      </p:sp>
    </p:spTree>
    <p:extLst>
      <p:ext uri="{BB962C8B-B14F-4D97-AF65-F5344CB8AC3E}">
        <p14:creationId xmlns:p14="http://schemas.microsoft.com/office/powerpoint/2010/main" val="246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lstStyle/>
          <a:p>
            <a:pPr marL="0" indent="0" algn="ctr">
              <a:buNone/>
            </a:pPr>
            <a:endParaRPr lang="en-US" sz="300" i="1" dirty="0">
              <a:solidFill>
                <a:schemeClr val="bg1"/>
              </a:solidFill>
            </a:endParaRPr>
          </a:p>
          <a:p>
            <a:pPr marL="0" indent="0" algn="ctr">
              <a:buNone/>
            </a:pPr>
            <a:r>
              <a:rPr lang="en-US" b="1" i="1" dirty="0">
                <a:solidFill>
                  <a:schemeClr val="bg1"/>
                </a:solidFill>
              </a:rPr>
              <a:t>Prophecy of Establishment</a:t>
            </a:r>
          </a:p>
          <a:p>
            <a:pPr marL="0" indent="0">
              <a:buNone/>
            </a:pPr>
            <a:r>
              <a:rPr lang="en-US" sz="3200" b="1" dirty="0">
                <a:solidFill>
                  <a:schemeClr val="bg1"/>
                </a:solidFill>
              </a:rPr>
              <a:t>Time</a:t>
            </a:r>
            <a:r>
              <a:rPr lang="en-US" sz="3200" dirty="0">
                <a:solidFill>
                  <a:schemeClr val="bg1"/>
                </a:solidFill>
              </a:rPr>
              <a:t> – </a:t>
            </a:r>
            <a:r>
              <a:rPr lang="en-US" i="1" dirty="0">
                <a:solidFill>
                  <a:schemeClr val="bg1"/>
                </a:solidFill>
              </a:rPr>
              <a:t>“latter days;” “days of these kings;” “with power”</a:t>
            </a:r>
          </a:p>
          <a:p>
            <a:pPr marL="0" indent="0">
              <a:buNone/>
            </a:pPr>
            <a:r>
              <a:rPr lang="en-US" sz="3200" b="1" dirty="0">
                <a:solidFill>
                  <a:schemeClr val="bg1"/>
                </a:solidFill>
              </a:rPr>
              <a:t>Place</a:t>
            </a:r>
            <a:r>
              <a:rPr lang="en-US" sz="3200" dirty="0">
                <a:solidFill>
                  <a:schemeClr val="bg1"/>
                </a:solidFill>
              </a:rPr>
              <a:t> – </a:t>
            </a:r>
          </a:p>
          <a:p>
            <a:r>
              <a:rPr lang="en-US" i="1" dirty="0">
                <a:solidFill>
                  <a:schemeClr val="bg1"/>
                </a:solidFill>
              </a:rPr>
              <a:t>Jerusalem</a:t>
            </a:r>
            <a:r>
              <a:rPr lang="en-US" dirty="0">
                <a:solidFill>
                  <a:schemeClr val="bg1"/>
                </a:solidFill>
              </a:rPr>
              <a:t> – </a:t>
            </a:r>
            <a:r>
              <a:rPr lang="en-US" i="1" dirty="0">
                <a:solidFill>
                  <a:schemeClr val="bg1"/>
                </a:solidFill>
              </a:rPr>
              <a:t>Isaiah 2:2-3; Micah 4:1-2; Luke 24:49</a:t>
            </a:r>
          </a:p>
        </p:txBody>
      </p:sp>
    </p:spTree>
    <p:extLst>
      <p:ext uri="{BB962C8B-B14F-4D97-AF65-F5344CB8AC3E}">
        <p14:creationId xmlns:p14="http://schemas.microsoft.com/office/powerpoint/2010/main" val="381729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lstStyle/>
          <a:p>
            <a:pPr marL="0" indent="0" algn="ctr">
              <a:buNone/>
            </a:pPr>
            <a:endParaRPr lang="en-US" sz="300" i="1" dirty="0">
              <a:solidFill>
                <a:schemeClr val="bg1"/>
              </a:solidFill>
            </a:endParaRPr>
          </a:p>
          <a:p>
            <a:pPr marL="0" indent="0" algn="ctr">
              <a:buNone/>
            </a:pPr>
            <a:r>
              <a:rPr lang="en-US" b="1" i="1" dirty="0">
                <a:solidFill>
                  <a:schemeClr val="bg1"/>
                </a:solidFill>
              </a:rPr>
              <a:t>Prophecy of Establishment</a:t>
            </a:r>
          </a:p>
          <a:p>
            <a:pPr marL="0" indent="0">
              <a:buNone/>
            </a:pPr>
            <a:r>
              <a:rPr lang="en-US" sz="3200" b="1" dirty="0">
                <a:solidFill>
                  <a:schemeClr val="bg1"/>
                </a:solidFill>
              </a:rPr>
              <a:t>Time</a:t>
            </a:r>
            <a:r>
              <a:rPr lang="en-US" sz="3200" dirty="0">
                <a:solidFill>
                  <a:schemeClr val="bg1"/>
                </a:solidFill>
              </a:rPr>
              <a:t> – </a:t>
            </a:r>
            <a:r>
              <a:rPr lang="en-US" i="1" dirty="0">
                <a:solidFill>
                  <a:schemeClr val="bg1"/>
                </a:solidFill>
              </a:rPr>
              <a:t>“latter days;” “days of these kings;” “with power”</a:t>
            </a:r>
          </a:p>
          <a:p>
            <a:pPr marL="0" indent="0">
              <a:buNone/>
            </a:pPr>
            <a:r>
              <a:rPr lang="en-US" sz="3200" b="1" dirty="0">
                <a:solidFill>
                  <a:schemeClr val="bg1"/>
                </a:solidFill>
              </a:rPr>
              <a:t>Place</a:t>
            </a:r>
            <a:r>
              <a:rPr lang="en-US" sz="3200" dirty="0">
                <a:solidFill>
                  <a:schemeClr val="bg1"/>
                </a:solidFill>
              </a:rPr>
              <a:t> – </a:t>
            </a:r>
            <a:r>
              <a:rPr lang="en-US" dirty="0">
                <a:solidFill>
                  <a:schemeClr val="bg1"/>
                </a:solidFill>
              </a:rPr>
              <a:t>Jerusalem; </a:t>
            </a:r>
            <a:r>
              <a:rPr lang="en-US" i="1" dirty="0">
                <a:solidFill>
                  <a:schemeClr val="bg1"/>
                </a:solidFill>
              </a:rPr>
              <a:t>“with power”</a:t>
            </a:r>
          </a:p>
          <a:p>
            <a:pPr marL="0" indent="0">
              <a:buNone/>
            </a:pPr>
            <a:r>
              <a:rPr lang="en-US" sz="3200" b="1" dirty="0">
                <a:solidFill>
                  <a:schemeClr val="bg1"/>
                </a:solidFill>
              </a:rPr>
              <a:t>Foundation</a:t>
            </a:r>
            <a:r>
              <a:rPr lang="en-US" sz="3200" dirty="0">
                <a:solidFill>
                  <a:schemeClr val="bg1"/>
                </a:solidFill>
              </a:rPr>
              <a:t> – </a:t>
            </a:r>
          </a:p>
          <a:p>
            <a:r>
              <a:rPr lang="en-US" i="1" dirty="0">
                <a:solidFill>
                  <a:schemeClr val="bg1"/>
                </a:solidFill>
              </a:rPr>
              <a:t>Christ</a:t>
            </a:r>
            <a:r>
              <a:rPr lang="en-US" dirty="0">
                <a:solidFill>
                  <a:schemeClr val="bg1"/>
                </a:solidFill>
              </a:rPr>
              <a:t> – </a:t>
            </a:r>
            <a:r>
              <a:rPr lang="en-US" i="1" dirty="0">
                <a:solidFill>
                  <a:schemeClr val="bg1"/>
                </a:solidFill>
              </a:rPr>
              <a:t>Matthew 16:13-18</a:t>
            </a:r>
          </a:p>
        </p:txBody>
      </p:sp>
    </p:spTree>
    <p:extLst>
      <p:ext uri="{BB962C8B-B14F-4D97-AF65-F5344CB8AC3E}">
        <p14:creationId xmlns:p14="http://schemas.microsoft.com/office/powerpoint/2010/main" val="9615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3179"/>
            <a:ext cx="7886700" cy="1325563"/>
          </a:xfrm>
        </p:spPr>
        <p:txBody>
          <a:bodyPr>
            <a:normAutofit fontScale="90000"/>
            <a:scene3d>
              <a:camera prst="orthographicFront"/>
              <a:lightRig rig="threePt" dir="t"/>
            </a:scene3d>
            <a:sp3d extrusionH="57150">
              <a:bevelT w="38100" h="38100"/>
            </a:sp3d>
          </a:bodyPr>
          <a:lstStyle/>
          <a:p>
            <a:pPr algn="ctr"/>
            <a:r>
              <a:rPr lang="en-US" sz="7200" b="1" dirty="0">
                <a:solidFill>
                  <a:schemeClr val="bg1"/>
                </a:solidFill>
                <a:effectLst>
                  <a:reflection blurRad="6350" stA="40000" endPos="35000" dir="5400000" sy="-100000" algn="bl" rotWithShape="0"/>
                </a:effectLst>
                <a:latin typeface="Agency FB" panose="020B0503020202020204" pitchFamily="34" charset="0"/>
              </a:rPr>
              <a:t>Establishment of the              One Church</a:t>
            </a:r>
            <a:endParaRPr lang="en-US" sz="7200" dirty="0"/>
          </a:p>
        </p:txBody>
      </p:sp>
      <p:sp>
        <p:nvSpPr>
          <p:cNvPr id="3" name="Content Placeholder 2"/>
          <p:cNvSpPr>
            <a:spLocks noGrp="1"/>
          </p:cNvSpPr>
          <p:nvPr>
            <p:ph idx="1"/>
          </p:nvPr>
        </p:nvSpPr>
        <p:spPr>
          <a:xfrm>
            <a:off x="628650" y="2008741"/>
            <a:ext cx="7886700" cy="4168221"/>
          </a:xfrm>
        </p:spPr>
        <p:txBody>
          <a:bodyPr>
            <a:normAutofit lnSpcReduction="10000"/>
          </a:bodyPr>
          <a:lstStyle/>
          <a:p>
            <a:pPr marL="0" indent="0" algn="ctr">
              <a:buNone/>
            </a:pPr>
            <a:endParaRPr lang="en-US" sz="300" i="1" dirty="0">
              <a:solidFill>
                <a:schemeClr val="bg1"/>
              </a:solidFill>
            </a:endParaRPr>
          </a:p>
          <a:p>
            <a:pPr marL="0" indent="0" algn="ctr">
              <a:buNone/>
            </a:pPr>
            <a:r>
              <a:rPr lang="en-US" b="1" i="1" dirty="0">
                <a:solidFill>
                  <a:schemeClr val="bg1"/>
                </a:solidFill>
              </a:rPr>
              <a:t>Prophecy of Establishment</a:t>
            </a:r>
          </a:p>
          <a:p>
            <a:pPr marL="0" indent="0">
              <a:buNone/>
            </a:pPr>
            <a:r>
              <a:rPr lang="en-US" sz="3200" b="1" dirty="0">
                <a:solidFill>
                  <a:schemeClr val="bg1"/>
                </a:solidFill>
              </a:rPr>
              <a:t>Time</a:t>
            </a:r>
            <a:r>
              <a:rPr lang="en-US" sz="3200" dirty="0">
                <a:solidFill>
                  <a:schemeClr val="bg1"/>
                </a:solidFill>
              </a:rPr>
              <a:t> – </a:t>
            </a:r>
            <a:r>
              <a:rPr lang="en-US" i="1" dirty="0">
                <a:solidFill>
                  <a:schemeClr val="bg1"/>
                </a:solidFill>
              </a:rPr>
              <a:t>“latter days;” “days of these kings;” “with power”</a:t>
            </a:r>
          </a:p>
          <a:p>
            <a:pPr marL="0" indent="0">
              <a:buNone/>
            </a:pPr>
            <a:r>
              <a:rPr lang="en-US" sz="3200" b="1" dirty="0">
                <a:solidFill>
                  <a:schemeClr val="bg1"/>
                </a:solidFill>
              </a:rPr>
              <a:t>Place</a:t>
            </a:r>
            <a:r>
              <a:rPr lang="en-US" sz="3200" dirty="0">
                <a:solidFill>
                  <a:schemeClr val="bg1"/>
                </a:solidFill>
              </a:rPr>
              <a:t> – </a:t>
            </a:r>
            <a:r>
              <a:rPr lang="en-US" dirty="0">
                <a:solidFill>
                  <a:schemeClr val="bg1"/>
                </a:solidFill>
              </a:rPr>
              <a:t>Jerusalem; </a:t>
            </a:r>
            <a:r>
              <a:rPr lang="en-US" i="1" dirty="0">
                <a:solidFill>
                  <a:schemeClr val="bg1"/>
                </a:solidFill>
              </a:rPr>
              <a:t>“with power”</a:t>
            </a:r>
          </a:p>
          <a:p>
            <a:pPr marL="0" indent="0">
              <a:buNone/>
            </a:pPr>
            <a:r>
              <a:rPr lang="en-US" sz="3200" b="1" dirty="0">
                <a:solidFill>
                  <a:schemeClr val="bg1"/>
                </a:solidFill>
              </a:rPr>
              <a:t>Foundation</a:t>
            </a:r>
            <a:r>
              <a:rPr lang="en-US" sz="3200" dirty="0">
                <a:solidFill>
                  <a:schemeClr val="bg1"/>
                </a:solidFill>
              </a:rPr>
              <a:t> – </a:t>
            </a:r>
            <a:r>
              <a:rPr lang="en-US" dirty="0">
                <a:solidFill>
                  <a:schemeClr val="bg1"/>
                </a:solidFill>
              </a:rPr>
              <a:t>Christ</a:t>
            </a:r>
            <a:endParaRPr lang="en-US" i="1" dirty="0">
              <a:solidFill>
                <a:schemeClr val="bg1"/>
              </a:solidFill>
            </a:endParaRPr>
          </a:p>
          <a:p>
            <a:pPr marL="0" indent="0">
              <a:buNone/>
            </a:pPr>
            <a:r>
              <a:rPr lang="en-US" sz="3200" b="1" dirty="0">
                <a:solidFill>
                  <a:schemeClr val="bg1"/>
                </a:solidFill>
              </a:rPr>
              <a:t>People</a:t>
            </a:r>
            <a:r>
              <a:rPr lang="en-US" sz="3200" dirty="0">
                <a:solidFill>
                  <a:schemeClr val="bg1"/>
                </a:solidFill>
              </a:rPr>
              <a:t> – </a:t>
            </a:r>
          </a:p>
          <a:p>
            <a:r>
              <a:rPr lang="en-US" i="1" dirty="0">
                <a:solidFill>
                  <a:schemeClr val="bg1"/>
                </a:solidFill>
              </a:rPr>
              <a:t>Receive salvation; “call on the name of the Lord” </a:t>
            </a:r>
            <a:r>
              <a:rPr lang="en-US" dirty="0">
                <a:solidFill>
                  <a:schemeClr val="bg1"/>
                </a:solidFill>
              </a:rPr>
              <a:t>– </a:t>
            </a:r>
            <a:r>
              <a:rPr lang="en-US" i="1" dirty="0">
                <a:solidFill>
                  <a:schemeClr val="bg1"/>
                </a:solidFill>
              </a:rPr>
              <a:t>Joel 2:28-32</a:t>
            </a:r>
          </a:p>
        </p:txBody>
      </p:sp>
    </p:spTree>
    <p:extLst>
      <p:ext uri="{BB962C8B-B14F-4D97-AF65-F5344CB8AC3E}">
        <p14:creationId xmlns:p14="http://schemas.microsoft.com/office/powerpoint/2010/main" val="28335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2490</Words>
  <Application>Microsoft Office PowerPoint</Application>
  <PresentationFormat>On-screen Show (4:3)</PresentationFormat>
  <Paragraphs>226</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Agency FB</vt:lpstr>
      <vt:lpstr>Arial</vt:lpstr>
      <vt:lpstr>Calibri</vt:lpstr>
      <vt:lpstr>Calibri Light</vt:lpstr>
      <vt:lpstr>Times New Roman</vt:lpstr>
      <vt:lpstr>Wingdings</vt:lpstr>
      <vt:lpstr>Office Theme</vt:lpstr>
      <vt:lpstr>PowerPoint Presentation</vt:lpstr>
      <vt:lpstr>Identifying the              One Church</vt:lpstr>
      <vt:lpstr>One Church</vt:lpstr>
      <vt:lpstr>Establishment of the              One Church</vt:lpstr>
      <vt:lpstr>Nebuchadnezzar’s Dream</vt:lpstr>
      <vt:lpstr>Establishment of the              One Church</vt:lpstr>
      <vt:lpstr>Establishment of the              One Church</vt:lpstr>
      <vt:lpstr>Establishment of the              One Church</vt:lpstr>
      <vt:lpstr>Establishment of the              One Church</vt:lpstr>
      <vt:lpstr>Establishment of the              One Church</vt:lpstr>
      <vt:lpstr>Which is the ONE church?</vt:lpstr>
      <vt:lpstr>Identifying the              One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14</cp:revision>
  <dcterms:created xsi:type="dcterms:W3CDTF">2017-08-04T22:32:13Z</dcterms:created>
  <dcterms:modified xsi:type="dcterms:W3CDTF">2017-08-06T13:29:20Z</dcterms:modified>
</cp:coreProperties>
</file>