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8"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4DE4D-9039-4520-8594-807073363ED9}" type="datetimeFigureOut">
              <a:rPr lang="en-US" smtClean="0"/>
              <a:t>8/11/2017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6EE88-D982-4677-AEE6-28B4E5FCF7EF}" type="slidenum">
              <a:rPr lang="en-US" smtClean="0"/>
              <a:t>‹#›</a:t>
            </a:fld>
            <a:endParaRPr lang="en-US"/>
          </a:p>
        </p:txBody>
      </p:sp>
    </p:spTree>
    <p:extLst>
      <p:ext uri="{BB962C8B-B14F-4D97-AF65-F5344CB8AC3E}">
        <p14:creationId xmlns:p14="http://schemas.microsoft.com/office/powerpoint/2010/main" val="12663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Identifying the One Church (2) – Authority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necessity of appealing to, and submitting to authority is seen in most aspects of life. (Home, school, work, military, etc.)</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same is especially true with the church, and all her beliefs and practices.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3:15</a:t>
            </a:r>
            <a:r>
              <a:rPr lang="en-US" dirty="0">
                <a:latin typeface="Calibri" panose="020F0502020204030204" pitchFamily="34" charset="0"/>
                <a:ea typeface="Calibri" panose="020F0502020204030204" pitchFamily="34" charset="0"/>
                <a:cs typeface="Times New Roman" panose="02020603050405020304" pitchFamily="18" charset="0"/>
              </a:rPr>
              <a:t> – Paul writes to give instruction to proper conduct, as opposed to improper conduct.)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Pharisees exhibited an inconsistency in their appeal to authority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21:23-27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23)</a:t>
            </a:r>
            <a:r>
              <a:rPr lang="en-US" dirty="0">
                <a:latin typeface="Calibri" panose="020F0502020204030204" pitchFamily="34" charset="0"/>
                <a:ea typeface="Calibri" panose="020F0502020204030204" pitchFamily="34" charset="0"/>
                <a:cs typeface="Times New Roman" panose="02020603050405020304" pitchFamily="18" charset="0"/>
              </a:rPr>
              <a:t> – Acknowledged need for authority. (Were not asking with honest motives, but their question shows the importance of authority.)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24-27)</a:t>
            </a:r>
            <a:r>
              <a:rPr lang="en-US" dirty="0">
                <a:latin typeface="Calibri" panose="020F0502020204030204" pitchFamily="34" charset="0"/>
                <a:ea typeface="Calibri" panose="020F0502020204030204" pitchFamily="34" charset="0"/>
                <a:cs typeface="Times New Roman" panose="02020603050405020304" pitchFamily="18" charset="0"/>
              </a:rPr>
              <a:t> – Jesus exposed their inconsistency, thus, their hypocrisy. They rejected the authority of God in John’s baptism, and in Jesus’ teaching. (</a:t>
            </a:r>
            <a:r>
              <a:rPr lang="en-US" i="1" dirty="0">
                <a:latin typeface="Calibri" panose="020F0502020204030204" pitchFamily="34" charset="0"/>
                <a:ea typeface="Calibri" panose="020F0502020204030204" pitchFamily="34" charset="0"/>
                <a:cs typeface="Times New Roman" panose="02020603050405020304" pitchFamily="18" charset="0"/>
              </a:rPr>
              <a:t>NOTE: Why did the multitude count John as a prophet? Because he was. He had authority from God, and the chief priests and elders rejected him, as they do Jesus.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Lesson one showed the establishment of the one church in the NT. What authority did that church appeal to, and submit to?</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Authority of the New Testament Church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96638-E5D2-40C1-85FD-C04DF36548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50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Authority of the New Testament Church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Christ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Before His ascension into heaven, when He commissioned the disciples to make disciples.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1:22-23</a:t>
            </a:r>
            <a:r>
              <a:rPr lang="en-US" dirty="0">
                <a:latin typeface="Calibri" panose="020F0502020204030204" pitchFamily="34" charset="0"/>
                <a:ea typeface="Calibri" panose="020F0502020204030204" pitchFamily="34" charset="0"/>
                <a:cs typeface="Times New Roman" panose="02020603050405020304" pitchFamily="18" charset="0"/>
              </a:rPr>
              <a:t> – He is the head of the church, His body.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head is a figure of authority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2:32, 33a, 34-36</a:t>
            </a:r>
            <a:r>
              <a:rPr lang="en-US" dirty="0">
                <a:latin typeface="Calibri" panose="020F0502020204030204" pitchFamily="34" charset="0"/>
                <a:ea typeface="Calibri" panose="020F0502020204030204" pitchFamily="34" charset="0"/>
                <a:cs typeface="Times New Roman" panose="02020603050405020304" pitchFamily="18" charset="0"/>
              </a:rPr>
              <a:t> – God raised up Jesus, exalted Him to His right hand, gave Him authority over enemies, made Him Lord and Christ. (</a:t>
            </a:r>
            <a:r>
              <a:rPr lang="en-US" b="1" i="1" dirty="0">
                <a:latin typeface="Calibri" panose="020F0502020204030204" pitchFamily="34" charset="0"/>
                <a:ea typeface="Calibri" panose="020F0502020204030204" pitchFamily="34" charset="0"/>
                <a:cs typeface="Times New Roman" panose="02020603050405020304" pitchFamily="18" charset="0"/>
              </a:rPr>
              <a:t>On throne, King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who is the blessed and only Potentate, the King of kings and Lord of lords” (1 Timothy 6:15).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 can people not grasp the concept that Jesus must be obeyed when this description is given?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3:17</a:t>
            </a:r>
            <a:r>
              <a:rPr lang="en-US" dirty="0">
                <a:latin typeface="Calibri" panose="020F0502020204030204" pitchFamily="34" charset="0"/>
                <a:ea typeface="Calibri" panose="020F0502020204030204" pitchFamily="34" charset="0"/>
                <a:cs typeface="Times New Roman" panose="02020603050405020304" pitchFamily="18" charset="0"/>
              </a:rPr>
              <a:t> – As with one sent by a king – </a:t>
            </a:r>
            <a:r>
              <a:rPr lang="en-US" i="1" dirty="0">
                <a:latin typeface="Calibri" panose="020F0502020204030204" pitchFamily="34" charset="0"/>
                <a:ea typeface="Calibri" panose="020F0502020204030204" pitchFamily="34" charset="0"/>
                <a:cs typeface="Times New Roman" panose="02020603050405020304" pitchFamily="18" charset="0"/>
              </a:rPr>
              <a:t>“in the name of the king I command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Kings make laws, and enforce laws: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 is one Lawgiver, who is able to save and to destroy” (James 4:12)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9:21</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Paul becoming all things to all men to win them over, but not rebelling against Christ’s law – authority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Christ’s Gospel (The King’s decree…)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1:1-2a</a:t>
            </a:r>
            <a:r>
              <a:rPr lang="en-US" dirty="0">
                <a:latin typeface="Calibri" panose="020F0502020204030204" pitchFamily="34" charset="0"/>
                <a:ea typeface="Calibri" panose="020F0502020204030204" pitchFamily="34" charset="0"/>
                <a:cs typeface="Times New Roman" panose="02020603050405020304" pitchFamily="18" charset="0"/>
              </a:rPr>
              <a:t> – God communicates His will (which must be obeyed) through His Son, Jesus. (</a:t>
            </a:r>
            <a:r>
              <a:rPr lang="en-US" i="1" dirty="0">
                <a:latin typeface="Calibri" panose="020F0502020204030204" pitchFamily="34" charset="0"/>
                <a:ea typeface="Calibri" panose="020F0502020204030204" pitchFamily="34" charset="0"/>
                <a:cs typeface="Times New Roman" panose="02020603050405020304" pitchFamily="18" charset="0"/>
              </a:rPr>
              <a:t>How does this occur? How is Jesus speaking to us?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2:1-4</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Context: Jewish Christians turning away from Jesus by rejecting His word, and turning back to Judaism.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“spoken by the Lord”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Those who heard Him, confirmed, and God bore witness?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 19a, 20</a:t>
            </a:r>
            <a:r>
              <a:rPr lang="en-US" dirty="0">
                <a:latin typeface="Calibri" panose="020F0502020204030204" pitchFamily="34" charset="0"/>
                <a:ea typeface="Calibri" panose="020F0502020204030204" pitchFamily="34" charset="0"/>
                <a:cs typeface="Times New Roman" panose="02020603050405020304" pitchFamily="18" charset="0"/>
              </a:rPr>
              <a:t> – Make disciples by Christ’s authority. Teach them to do what Christ says – </a:t>
            </a:r>
            <a:r>
              <a:rPr lang="en-US" b="1" dirty="0">
                <a:latin typeface="Calibri" panose="020F0502020204030204" pitchFamily="34" charset="0"/>
                <a:ea typeface="Calibri" panose="020F0502020204030204" pitchFamily="34" charset="0"/>
                <a:cs typeface="Times New Roman" panose="02020603050405020304" pitchFamily="18" charset="0"/>
              </a:rPr>
              <a:t>Christ is with them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16:19-20</a:t>
            </a:r>
            <a:r>
              <a:rPr lang="en-US" dirty="0">
                <a:latin typeface="Calibri" panose="020F0502020204030204" pitchFamily="34" charset="0"/>
                <a:ea typeface="Calibri" panose="020F0502020204030204" pitchFamily="34" charset="0"/>
                <a:cs typeface="Times New Roman" panose="02020603050405020304" pitchFamily="18" charset="0"/>
              </a:rPr>
              <a:t> – Christ at right hand of God (authority, King), but </a:t>
            </a:r>
            <a:r>
              <a:rPr lang="en-US" i="1" dirty="0">
                <a:latin typeface="Calibri" panose="020F0502020204030204" pitchFamily="34" charset="0"/>
                <a:ea typeface="Calibri" panose="020F0502020204030204" pitchFamily="34" charset="0"/>
                <a:cs typeface="Times New Roman" panose="02020603050405020304" pitchFamily="18" charset="0"/>
              </a:rPr>
              <a:t>worked with them by bearing witness to their word (HIS WORD) with miracles.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things I write to you are the commandments of the Lord” (1 Corinthians 14:37).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1:8-9</a:t>
            </a:r>
            <a:r>
              <a:rPr lang="en-US" dirty="0">
                <a:latin typeface="Calibri" panose="020F0502020204030204" pitchFamily="34" charset="0"/>
                <a:ea typeface="Calibri" panose="020F0502020204030204" pitchFamily="34" charset="0"/>
                <a:cs typeface="Times New Roman" panose="02020603050405020304" pitchFamily="18" charset="0"/>
              </a:rPr>
              <a:t> – Anything that differs from the gospel is to be rejected, no matter the source!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11:3-4</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Paul feared that they might put up with something different because of the destruction it brings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him be accursed” (Galatians 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 Lord, I know the way of man is not in himself; It is not in man who walks to direct his own steps” (Jeremiah 10:23).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 is a way that seems right to a man, but its end is the way of death” (Proverbs 14:12).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Stray from this word?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“neglect so great a salvation”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a:t>
            </a:r>
            <a:r>
              <a:rPr lang="en-US" dirty="0">
                <a:latin typeface="Calibri" panose="020F0502020204030204" pitchFamily="34" charset="0"/>
                <a:ea typeface="Calibri" panose="020F0502020204030204" pitchFamily="34" charset="0"/>
                <a:cs typeface="Times New Roman" panose="02020603050405020304" pitchFamily="18" charset="0"/>
              </a:rPr>
              <a:t> – We are powerless to save ourselves – God has the power to save us – He has </a:t>
            </a:r>
            <a:r>
              <a:rPr lang="en-US" b="1" dirty="0">
                <a:latin typeface="Calibri" panose="020F0502020204030204" pitchFamily="34" charset="0"/>
                <a:ea typeface="Calibri" panose="020F0502020204030204" pitchFamily="34" charset="0"/>
                <a:cs typeface="Times New Roman" panose="02020603050405020304" pitchFamily="18" charset="0"/>
              </a:rPr>
              <a:t>designed His gospel (word) to exert that force</a:t>
            </a:r>
            <a:r>
              <a:rPr lang="en-US" dirty="0">
                <a:latin typeface="Calibri" panose="020F0502020204030204" pitchFamily="34" charset="0"/>
                <a:ea typeface="Calibri" panose="020F0502020204030204" pitchFamily="34" charset="0"/>
                <a:cs typeface="Times New Roman" panose="02020603050405020304" pitchFamily="18" charset="0"/>
              </a:rPr>
              <a:t> to the end of our salvation.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Disciples in the first century did not adhere closely to the word of Christ because they thought by doing so they could earn their salvation.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obeyed the word because that is how God determined to save men by His power!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 if we neglect so great a salvation”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10:28-29</a:t>
            </a:r>
            <a:r>
              <a:rPr lang="en-US" dirty="0">
                <a:latin typeface="Calibri" panose="020F0502020204030204" pitchFamily="34" charset="0"/>
                <a:ea typeface="Calibri" panose="020F0502020204030204" pitchFamily="34" charset="0"/>
                <a:cs typeface="Times New Roman" panose="02020603050405020304" pitchFamily="18" charset="0"/>
              </a:rPr>
              <a:t> – Those who neglect the word (fail to submit to, and apply) reject Christ, and the salvation He offers – </a:t>
            </a:r>
            <a:r>
              <a:rPr lang="en-US" b="1" dirty="0">
                <a:latin typeface="Calibri" panose="020F0502020204030204" pitchFamily="34" charset="0"/>
                <a:ea typeface="Calibri" panose="020F0502020204030204" pitchFamily="34" charset="0"/>
                <a:cs typeface="Times New Roman" panose="02020603050405020304" pitchFamily="18" charset="0"/>
              </a:rPr>
              <a:t>They will be punished.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Jesus will come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flaming fire taking vengeance on those who do not know God, and on those who do not obey the gospel of our Lord Jesus Christ” (2 Thessalonians 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authority of the ONE church of the New Testament was solely Christ. Such authority was communicated and enforced by His gospel. They were careful to obey His ENTIRE word because negligence to do so led to eternal punishment – THE SAME IS TRUE FOR THAT SAME CHURCH THAT EXISTS TODAY. (</a:t>
            </a:r>
            <a:r>
              <a:rPr lang="en-US" b="1" dirty="0">
                <a:latin typeface="Calibri" panose="020F0502020204030204" pitchFamily="34" charset="0"/>
                <a:ea typeface="Calibri" panose="020F0502020204030204" pitchFamily="34" charset="0"/>
                <a:cs typeface="Times New Roman" panose="02020603050405020304" pitchFamily="18" charset="0"/>
              </a:rPr>
              <a:t>Any church which does not answer to the same authority is not that ONE church.</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Human Creeds – A Contradiction to Their Claim</a:t>
            </a:r>
          </a:p>
          <a:p>
            <a:endParaRPr lang="en-US" dirty="0"/>
          </a:p>
        </p:txBody>
      </p:sp>
      <p:sp>
        <p:nvSpPr>
          <p:cNvPr id="4" name="Slide Number Placeholder 3"/>
          <p:cNvSpPr>
            <a:spLocks noGrp="1"/>
          </p:cNvSpPr>
          <p:nvPr>
            <p:ph type="sldNum" sz="quarter" idx="10"/>
          </p:nvPr>
        </p:nvSpPr>
        <p:spPr/>
        <p:txBody>
          <a:bodyPr/>
          <a:lstStyle/>
          <a:p>
            <a:fld id="{4CD6EE88-D982-4677-AEE6-28B4E5FCF7EF}" type="slidenum">
              <a:rPr lang="en-US" smtClean="0"/>
              <a:t>3</a:t>
            </a:fld>
            <a:endParaRPr lang="en-US"/>
          </a:p>
        </p:txBody>
      </p:sp>
    </p:spTree>
    <p:extLst>
      <p:ext uri="{BB962C8B-B14F-4D97-AF65-F5344CB8AC3E}">
        <p14:creationId xmlns:p14="http://schemas.microsoft.com/office/powerpoint/2010/main" val="387869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Human Creeds – A Contradiction to Their Claim</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 Contradictory Appeal to Scripture (</a:t>
            </a:r>
            <a:r>
              <a:rPr lang="en-US" i="1" dirty="0">
                <a:latin typeface="Calibri" panose="020F0502020204030204" pitchFamily="34" charset="0"/>
                <a:ea typeface="Calibri" panose="020F0502020204030204" pitchFamily="34" charset="0"/>
                <a:cs typeface="Times New Roman" panose="02020603050405020304" pitchFamily="18" charset="0"/>
              </a:rPr>
              <a:t>quotes from Baptist Manual illustrate denominational rhetoric</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“All who believe the Scriptures to be divinely inspired consider them the fountain of religious truth. The Bible contains the revelation of God to man. It is the supreme standard of faith and practice. Whatever conforms to this standard is right – whatever deviates from it is wrong.” (Pendleton, J.M., </a:t>
            </a:r>
            <a:r>
              <a:rPr lang="en-US" i="1" dirty="0">
                <a:latin typeface="Calibri" panose="020F0502020204030204" pitchFamily="34" charset="0"/>
                <a:ea typeface="Calibri" panose="020F0502020204030204" pitchFamily="34" charset="0"/>
                <a:cs typeface="Times New Roman" panose="02020603050405020304" pitchFamily="18" charset="0"/>
              </a:rPr>
              <a:t>Baptist Church Manual</a:t>
            </a:r>
            <a:r>
              <a:rPr lang="en-US" dirty="0">
                <a:latin typeface="Calibri" panose="020F0502020204030204" pitchFamily="34" charset="0"/>
                <a:ea typeface="Calibri" panose="020F0502020204030204" pitchFamily="34" charset="0"/>
                <a:cs typeface="Times New Roman" panose="02020603050405020304" pitchFamily="18" charset="0"/>
              </a:rPr>
              <a:t>, pg. 41)</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3:16-17</a:t>
            </a:r>
            <a:r>
              <a:rPr lang="en-US" dirty="0">
                <a:latin typeface="Calibri" panose="020F0502020204030204" pitchFamily="34" charset="0"/>
                <a:ea typeface="Calibri" panose="020F0502020204030204" pitchFamily="34" charset="0"/>
                <a:cs typeface="Times New Roman" panose="02020603050405020304" pitchFamily="18" charset="0"/>
              </a:rPr>
              <a:t> – Scripture is inspired, and sufficient.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anyone speaks, let him speak as the oracles of God” (1 Peter 4:11).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“Hold fast the pattern of sound words” (2 Timothy 1:13).</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CD6EE88-D982-4677-AEE6-28B4E5FCF7EF}" type="slidenum">
              <a:rPr lang="en-US" smtClean="0"/>
              <a:t>4</a:t>
            </a:fld>
            <a:endParaRPr lang="en-US"/>
          </a:p>
        </p:txBody>
      </p:sp>
    </p:spTree>
    <p:extLst>
      <p:ext uri="{BB962C8B-B14F-4D97-AF65-F5344CB8AC3E}">
        <p14:creationId xmlns:p14="http://schemas.microsoft.com/office/powerpoint/2010/main" val="127101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“But for human imperfection there would doubtless be uniformity of belief as to what the Scriptures teach. There is not uniformity, but a deplorable variety of religious opinion throughout Christendom…</a:t>
            </a:r>
            <a:r>
              <a:rPr lang="en-US" b="1" dirty="0">
                <a:latin typeface="Calibri" panose="020F0502020204030204" pitchFamily="34" charset="0"/>
                <a:ea typeface="Calibri" panose="020F0502020204030204" pitchFamily="34" charset="0"/>
                <a:cs typeface="Times New Roman" panose="02020603050405020304" pitchFamily="18" charset="0"/>
              </a:rPr>
              <a:t>Owing to this unfortunate fact</a:t>
            </a:r>
            <a:r>
              <a:rPr lang="en-US" dirty="0">
                <a:latin typeface="Calibri" panose="020F0502020204030204" pitchFamily="34" charset="0"/>
                <a:ea typeface="Calibri" panose="020F0502020204030204" pitchFamily="34" charset="0"/>
                <a:cs typeface="Times New Roman" panose="02020603050405020304" pitchFamily="18" charset="0"/>
              </a:rPr>
              <a:t>, though belief of the Bible is significant as between the religionist and the infidel, </a:t>
            </a:r>
            <a:r>
              <a:rPr lang="en-US" b="1" dirty="0">
                <a:latin typeface="Calibri" panose="020F0502020204030204" pitchFamily="34" charset="0"/>
                <a:ea typeface="Calibri" panose="020F0502020204030204" pitchFamily="34" charset="0"/>
                <a:cs typeface="Times New Roman" panose="02020603050405020304" pitchFamily="18" charset="0"/>
              </a:rPr>
              <a:t>it signifies nothing as between those who receive the Scriptures as the word of God</a:t>
            </a:r>
            <a:r>
              <a:rPr lang="en-US" dirty="0">
                <a:latin typeface="Calibri" panose="020F0502020204030204" pitchFamily="34" charset="0"/>
                <a:ea typeface="Calibri" panose="020F0502020204030204" pitchFamily="34" charset="0"/>
                <a:cs typeface="Times New Roman" panose="02020603050405020304" pitchFamily="18" charset="0"/>
              </a:rPr>
              <a:t>…As there is such a diversity of opinion in the religious world, it is eminently proper for those who appeal to the Scriptures as the fountain of truth to declare what they believe the Scriptures to teach.” (</a:t>
            </a:r>
            <a:r>
              <a:rPr lang="en-US" i="1" dirty="0">
                <a:latin typeface="Calibri" panose="020F0502020204030204" pitchFamily="34" charset="0"/>
                <a:ea typeface="Calibri" panose="020F0502020204030204" pitchFamily="34" charset="0"/>
                <a:cs typeface="Times New Roman" panose="02020603050405020304" pitchFamily="18" charset="0"/>
              </a:rPr>
              <a:t>Ibid</a:t>
            </a:r>
            <a:r>
              <a:rPr lang="en-US" dirty="0">
                <a:latin typeface="Calibri" panose="020F0502020204030204" pitchFamily="34" charset="0"/>
                <a:ea typeface="Calibri" panose="020F0502020204030204" pitchFamily="34" charset="0"/>
                <a:cs typeface="Times New Roman" panose="02020603050405020304" pitchFamily="18" charset="0"/>
              </a:rPr>
              <a:t>. pg. 41, 42)</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Essentially, he is saying division is inevitable, thus, is inconsequential as long as one believes the Bible is the word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is not so if you believe in what the Bible says: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CD6EE88-D982-4677-AEE6-28B4E5FCF7EF}" type="slidenum">
              <a:rPr lang="en-US" smtClean="0"/>
              <a:t>5</a:t>
            </a:fld>
            <a:endParaRPr lang="en-US"/>
          </a:p>
        </p:txBody>
      </p:sp>
    </p:spTree>
    <p:extLst>
      <p:ext uri="{BB962C8B-B14F-4D97-AF65-F5344CB8AC3E}">
        <p14:creationId xmlns:p14="http://schemas.microsoft.com/office/powerpoint/2010/main" val="59107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Essentially, he is saying division is inevitable, thus, is inconsequential as long as one believes the Bible is the word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is not so if you believe in what the Bible says: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Division is sinful</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1:10-13; Philippians 3:16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Human Creeds are divisive.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“And though it has sometimes been said that creeds have produced differences of religious opinion, it would be nearer to the truth, logically and historically, to say that differences of religious opinion have produced creeds.” (Ibid. Pg. 42, 43).</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once the creed has been produced, it goes on to produce further division.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Either way, the Bible clearly indicates division is sinful.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Human Creeds are sinful.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Hypocritical Faith</a:t>
            </a:r>
          </a:p>
          <a:p>
            <a:endParaRPr lang="en-US" dirty="0"/>
          </a:p>
        </p:txBody>
      </p:sp>
      <p:sp>
        <p:nvSpPr>
          <p:cNvPr id="4" name="Slide Number Placeholder 3"/>
          <p:cNvSpPr>
            <a:spLocks noGrp="1"/>
          </p:cNvSpPr>
          <p:nvPr>
            <p:ph type="sldNum" sz="quarter" idx="10"/>
          </p:nvPr>
        </p:nvSpPr>
        <p:spPr/>
        <p:txBody>
          <a:bodyPr/>
          <a:lstStyle/>
          <a:p>
            <a:fld id="{4CD6EE88-D982-4677-AEE6-28B4E5FCF7EF}" type="slidenum">
              <a:rPr lang="en-US" smtClean="0"/>
              <a:t>6</a:t>
            </a:fld>
            <a:endParaRPr lang="en-US"/>
          </a:p>
        </p:txBody>
      </p:sp>
    </p:spTree>
    <p:extLst>
      <p:ext uri="{BB962C8B-B14F-4D97-AF65-F5344CB8AC3E}">
        <p14:creationId xmlns:p14="http://schemas.microsoft.com/office/powerpoint/2010/main" val="205252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Hypocritical Faith</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Baptist Manual on the need for distinctive declarations, or creeds</a:t>
            </a:r>
            <a:r>
              <a:rPr lang="en-US" dirty="0">
                <a:latin typeface="Calibri" panose="020F0502020204030204" pitchFamily="34" charset="0"/>
                <a:ea typeface="Calibri" panose="020F0502020204030204" pitchFamily="34" charset="0"/>
                <a:cs typeface="Times New Roman" panose="02020603050405020304" pitchFamily="18" charset="0"/>
              </a:rPr>
              <a:t> – “To say that they believe the Scriptures [‘as the fountain of truth’] is to say nothing to the purpose. All will say this, and yet all differ as to the teachings of the Bible.” (</a:t>
            </a:r>
            <a:r>
              <a:rPr lang="en-US" i="1" dirty="0">
                <a:latin typeface="Calibri" panose="020F0502020204030204" pitchFamily="34" charset="0"/>
                <a:ea typeface="Calibri" panose="020F0502020204030204" pitchFamily="34" charset="0"/>
                <a:cs typeface="Times New Roman" panose="02020603050405020304" pitchFamily="18" charset="0"/>
              </a:rPr>
              <a:t>Ibid</a:t>
            </a:r>
            <a:r>
              <a:rPr lang="en-US" dirty="0">
                <a:latin typeface="Calibri" panose="020F0502020204030204" pitchFamily="34" charset="0"/>
                <a:ea typeface="Calibri" panose="020F0502020204030204" pitchFamily="34" charset="0"/>
                <a:cs typeface="Times New Roman" panose="02020603050405020304" pitchFamily="18" charset="0"/>
              </a:rPr>
              <a:t>. pg. 42)</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Actually, to declare belief in the Scriptures “as the fountain of truth,” only to develop a creed of your own, contradicts such a declaration: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Any creed which differs from the Bible is wrong.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Any creed which adds to the Bible is wrong.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Revelation 22:19).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Any creed which takes away from the Bible is wrong.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Any creed which is precisely the same as the Bible is useless, because we have the Bible.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 such creed written by man exists.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That is why the creeds exist, for people want to believe in something different than the Bible.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15:1-9</a:t>
            </a:r>
            <a:r>
              <a:rPr lang="en-US" dirty="0">
                <a:latin typeface="Calibri" panose="020F0502020204030204" pitchFamily="34" charset="0"/>
                <a:ea typeface="Calibri" panose="020F0502020204030204" pitchFamily="34" charset="0"/>
                <a:cs typeface="Times New Roman" panose="02020603050405020304" pitchFamily="18" charset="0"/>
              </a:rPr>
              <a:t> – Pharisees followed a human creed – traditions of elders.)</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3-6)</a:t>
            </a:r>
            <a:r>
              <a:rPr lang="en-US" dirty="0">
                <a:latin typeface="Calibri" panose="020F0502020204030204" pitchFamily="34" charset="0"/>
                <a:ea typeface="Calibri" panose="020F0502020204030204" pitchFamily="34" charset="0"/>
                <a:cs typeface="Times New Roman" panose="02020603050405020304" pitchFamily="18" charset="0"/>
              </a:rPr>
              <a:t> – What is the belief of the elders concerning the command of God to honor parents?</a:t>
            </a: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Say the profit is a gift to God.</a:t>
            </a: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Then you do not need to honor parent.</a:t>
            </a:r>
          </a:p>
          <a:p>
            <a:pPr marL="2514600" marR="0" lvl="5"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Made commandment of no effect.</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7-9)</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This is what a man’s creed does</a:t>
            </a:r>
            <a:r>
              <a:rPr lang="en-US" dirty="0">
                <a:latin typeface="Calibri" panose="020F0502020204030204" pitchFamily="34" charset="0"/>
                <a:ea typeface="Calibri" panose="020F0502020204030204" pitchFamily="34" charset="0"/>
                <a:cs typeface="Times New Roman" panose="02020603050405020304" pitchFamily="18" charset="0"/>
              </a:rPr>
              <a:t> – teaches as doctrines the commandments of men. (disregards scripture)</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why do you call Me ‘Lord, Lord,’ and not do the things which I say?” (Luke 6:46)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Jesus is saying, simply believe the Bible to be the fountain of truth, and obey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If the Bible is sufficient, then there is not a need for a creed book other than the Bible itself. </a:t>
            </a:r>
            <a:r>
              <a:rPr lang="en-US" b="1" i="1" u="sng" dirty="0">
                <a:latin typeface="Calibri" panose="020F0502020204030204" pitchFamily="34" charset="0"/>
                <a:ea typeface="Calibri" panose="020F0502020204030204" pitchFamily="34" charset="0"/>
                <a:cs typeface="Times New Roman" panose="02020603050405020304" pitchFamily="18" charset="0"/>
              </a:rPr>
              <a:t>So, what is the real purpose of creed books written by men? </a:t>
            </a:r>
            <a:r>
              <a:rPr lang="en-US" b="1" i="1" u="sng"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Churches – Products of Their System of Faith</a:t>
            </a:r>
          </a:p>
          <a:p>
            <a:endParaRPr lang="en-US" dirty="0"/>
          </a:p>
        </p:txBody>
      </p:sp>
      <p:sp>
        <p:nvSpPr>
          <p:cNvPr id="4" name="Slide Number Placeholder 3"/>
          <p:cNvSpPr>
            <a:spLocks noGrp="1"/>
          </p:cNvSpPr>
          <p:nvPr>
            <p:ph type="sldNum" sz="quarter" idx="10"/>
          </p:nvPr>
        </p:nvSpPr>
        <p:spPr/>
        <p:txBody>
          <a:bodyPr/>
          <a:lstStyle/>
          <a:p>
            <a:fld id="{4CD6EE88-D982-4677-AEE6-28B4E5FCF7EF}" type="slidenum">
              <a:rPr lang="en-US" smtClean="0"/>
              <a:t>7</a:t>
            </a:fld>
            <a:endParaRPr lang="en-US"/>
          </a:p>
        </p:txBody>
      </p:sp>
    </p:spTree>
    <p:extLst>
      <p:ext uri="{BB962C8B-B14F-4D97-AF65-F5344CB8AC3E}">
        <p14:creationId xmlns:p14="http://schemas.microsoft.com/office/powerpoint/2010/main" val="92641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Churches – Products of Their System of Faith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Seed Principle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product of the seed resembles the nature of the seed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6:7-8</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flesh – corruption; spirit – everlasting life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9:6</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sow sparingly – reap sparingly; sow bountifully – reap bountifully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Word of God described as seed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seed is the word of God” (Luke 8:11</a:t>
            </a:r>
            <a:r>
              <a:rPr lang="en-US" dirty="0">
                <a:latin typeface="Calibri" panose="020F0502020204030204" pitchFamily="34" charset="0"/>
                <a:ea typeface="Calibri" panose="020F0502020204030204" pitchFamily="34" charset="0"/>
                <a:cs typeface="Times New Roman" panose="02020603050405020304" pitchFamily="18" charset="0"/>
              </a:rPr>
              <a:t> – parable of Sower explained).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Word of God = word of Christ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the word of Christ dwell in you richly” (Colossians 3:16).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 therefore and make disciples of all the nations…teaching them to observe all things that I have commanded” (Matthew 28:19, 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Disciple</a:t>
            </a:r>
            <a:r>
              <a:rPr lang="en-US" dirty="0">
                <a:latin typeface="Calibri" panose="020F0502020204030204" pitchFamily="34" charset="0"/>
                <a:ea typeface="Calibri" panose="020F0502020204030204" pitchFamily="34" charset="0"/>
                <a:cs typeface="Times New Roman" panose="02020603050405020304" pitchFamily="18" charset="0"/>
              </a:rPr>
              <a:t> – follower of one’s teaching.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Make disciples</a:t>
            </a:r>
            <a:r>
              <a:rPr lang="en-US" dirty="0">
                <a:latin typeface="Calibri" panose="020F0502020204030204" pitchFamily="34" charset="0"/>
                <a:ea typeface="Calibri" panose="020F0502020204030204" pitchFamily="34" charset="0"/>
                <a:cs typeface="Times New Roman" panose="02020603050405020304" pitchFamily="18" charset="0"/>
              </a:rPr>
              <a:t> – by teaching word of Christ.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the disciples were first called Christians in Antioch” (Acts 11:26).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Christian – of Christ – of Christ’s teaching – disciple of Christ.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Church – group of Christians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“churches of Christ” (Romans 16:16).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Simply put, the church belongs to Christ because it follows the “word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about the different denominations?: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Bible + Creed book = member of denomination.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Bible + Baptist Manual = Baptist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Bible + Methodist Discipline = Methodist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 Creed book is merely a filter through which to put the Bible in an effort to get a different product than what the Bible alone produces.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Baptists assembled = Baptist Church;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Christians assembled = church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Certified Seed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1:22-25</a:t>
            </a:r>
            <a:r>
              <a:rPr lang="en-US" dirty="0">
                <a:latin typeface="Calibri" panose="020F0502020204030204" pitchFamily="34" charset="0"/>
                <a:ea typeface="Calibri" panose="020F0502020204030204" pitchFamily="34" charset="0"/>
                <a:cs typeface="Times New Roman" panose="02020603050405020304" pitchFamily="18" charset="0"/>
              </a:rPr>
              <a:t> – Those who had their souls purified in the first century were those who simply obeyed the truth – the word of God – alone.</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3:17</a:t>
            </a:r>
            <a:r>
              <a:rPr lang="en-US" dirty="0">
                <a:latin typeface="Calibri" panose="020F0502020204030204" pitchFamily="34" charset="0"/>
                <a:ea typeface="Calibri" panose="020F0502020204030204" pitchFamily="34" charset="0"/>
                <a:cs typeface="Times New Roman" panose="02020603050405020304" pitchFamily="18" charset="0"/>
              </a:rPr>
              <a:t> – Those in the first century simply answered to the authority of Christ, which is found in His word.</a:t>
            </a:r>
          </a:p>
          <a:p>
            <a:endParaRPr lang="en-US" dirty="0"/>
          </a:p>
        </p:txBody>
      </p:sp>
      <p:sp>
        <p:nvSpPr>
          <p:cNvPr id="4" name="Slide Number Placeholder 3"/>
          <p:cNvSpPr>
            <a:spLocks noGrp="1"/>
          </p:cNvSpPr>
          <p:nvPr>
            <p:ph type="sldNum" sz="quarter" idx="10"/>
          </p:nvPr>
        </p:nvSpPr>
        <p:spPr/>
        <p:txBody>
          <a:bodyPr/>
          <a:lstStyle/>
          <a:p>
            <a:fld id="{4CD6EE88-D982-4677-AEE6-28B4E5FCF7EF}" type="slidenum">
              <a:rPr lang="en-US" smtClean="0"/>
              <a:t>8</a:t>
            </a:fld>
            <a:endParaRPr lang="en-US"/>
          </a:p>
        </p:txBody>
      </p:sp>
    </p:spTree>
    <p:extLst>
      <p:ext uri="{BB962C8B-B14F-4D97-AF65-F5344CB8AC3E}">
        <p14:creationId xmlns:p14="http://schemas.microsoft.com/office/powerpoint/2010/main" val="128191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 – (1) </a:t>
            </a:r>
            <a:r>
              <a:rPr lang="en-US" dirty="0">
                <a:latin typeface="Calibri" panose="020F0502020204030204" pitchFamily="34" charset="0"/>
                <a:ea typeface="Calibri" panose="020F0502020204030204" pitchFamily="34" charset="0"/>
                <a:cs typeface="Times New Roman" panose="02020603050405020304" pitchFamily="18" charset="0"/>
              </a:rPr>
              <a:t>The Bible is very clear about the fact of only ONE AUTHORITY, and WHO/WHAT THAT AUTHORITY IS.</a:t>
            </a:r>
            <a:r>
              <a:rPr lang="en-US" b="1" dirty="0">
                <a:latin typeface="Calibri" panose="020F0502020204030204" pitchFamily="34" charset="0"/>
                <a:ea typeface="Calibri" panose="020F0502020204030204" pitchFamily="34" charset="0"/>
                <a:cs typeface="Times New Roman" panose="02020603050405020304" pitchFamily="18" charset="0"/>
              </a:rPr>
              <a:t> (2) Any church which answers to a different (less, more, or wholly different) authority than the word of Christ is not the ONE church of the New Testament that we read about.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96638-E5D2-40C1-85FD-C04DF36548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26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52293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278152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81680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74905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32AE3-0FFA-4BB5-BF7A-0FACD0A5685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6054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32AE3-0FFA-4BB5-BF7A-0FACD0A56851}"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28655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32AE3-0FFA-4BB5-BF7A-0FACD0A56851}"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55863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32AE3-0FFA-4BB5-BF7A-0FACD0A56851}"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223673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32AE3-0FFA-4BB5-BF7A-0FACD0A56851}"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38683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32AE3-0FFA-4BB5-BF7A-0FACD0A56851}"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39428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32AE3-0FFA-4BB5-BF7A-0FACD0A56851}"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419434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2AE3-0FFA-4BB5-BF7A-0FACD0A56851}" type="datetimeFigureOut">
              <a:rPr lang="en-US" smtClean="0"/>
              <a:t>8/11/2017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BB9A5-6979-4856-953A-387D146F1759}" type="slidenum">
              <a:rPr lang="en-US" smtClean="0"/>
              <a:t>‹#›</a:t>
            </a:fld>
            <a:endParaRPr lang="en-US"/>
          </a:p>
        </p:txBody>
      </p:sp>
    </p:spTree>
    <p:extLst>
      <p:ext uri="{BB962C8B-B14F-4D97-AF65-F5344CB8AC3E}">
        <p14:creationId xmlns:p14="http://schemas.microsoft.com/office/powerpoint/2010/main" val="2983417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93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748"/>
            <a:ext cx="7772400" cy="2387600"/>
          </a:xfrm>
        </p:spPr>
        <p:txBody>
          <a:bodyPr>
            <a:noAutofit/>
            <a:scene3d>
              <a:camera prst="orthographicFront"/>
              <a:lightRig rig="threePt" dir="t"/>
            </a:scene3d>
            <a:sp3d extrusionH="57150">
              <a:bevelT w="38100" h="38100"/>
            </a:sp3d>
          </a:bodyPr>
          <a:lstStyle/>
          <a:p>
            <a:r>
              <a:rPr lang="en-US" sz="8800" b="1" dirty="0">
                <a:solidFill>
                  <a:schemeClr val="bg1"/>
                </a:solidFill>
                <a:effectLst>
                  <a:reflection blurRad="6350" stA="40000" endPos="35000" dir="5400000" sy="-100000" algn="bl" rotWithShape="0"/>
                </a:effectLst>
                <a:latin typeface="Agency FB" panose="020B0503020202020204" pitchFamily="34" charset="0"/>
              </a:rPr>
              <a:t>Identifying the              One Church</a:t>
            </a:r>
          </a:p>
        </p:txBody>
      </p:sp>
      <p:sp>
        <p:nvSpPr>
          <p:cNvPr id="3" name="Subtitle 2"/>
          <p:cNvSpPr>
            <a:spLocks noGrp="1"/>
          </p:cNvSpPr>
          <p:nvPr>
            <p:ph type="subTitle" idx="1"/>
          </p:nvPr>
        </p:nvSpPr>
        <p:spPr>
          <a:xfrm>
            <a:off x="1143000" y="4370662"/>
            <a:ext cx="6858000" cy="1655762"/>
          </a:xfrm>
        </p:spPr>
        <p:txBody>
          <a:bodyPr>
            <a:normAutofit/>
          </a:bodyPr>
          <a:lstStyle/>
          <a:p>
            <a:r>
              <a:rPr lang="en-US" sz="4000" b="1" i="1" dirty="0">
                <a:solidFill>
                  <a:schemeClr val="bg1"/>
                </a:solidFill>
              </a:rPr>
              <a:t>– Authority –</a:t>
            </a:r>
          </a:p>
        </p:txBody>
      </p:sp>
    </p:spTree>
    <p:extLst>
      <p:ext uri="{BB962C8B-B14F-4D97-AF65-F5344CB8AC3E}">
        <p14:creationId xmlns:p14="http://schemas.microsoft.com/office/powerpoint/2010/main" val="4026437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Authority of the                            New Testament Church</a:t>
            </a:r>
            <a:endParaRPr lang="en-US" sz="6000" dirty="0"/>
          </a:p>
        </p:txBody>
      </p:sp>
      <p:sp>
        <p:nvSpPr>
          <p:cNvPr id="3" name="Content Placeholder 2"/>
          <p:cNvSpPr>
            <a:spLocks noGrp="1"/>
          </p:cNvSpPr>
          <p:nvPr>
            <p:ph idx="1"/>
          </p:nvPr>
        </p:nvSpPr>
        <p:spPr>
          <a:xfrm>
            <a:off x="628650" y="1825625"/>
            <a:ext cx="7886700" cy="4826966"/>
          </a:xfrm>
        </p:spPr>
        <p:txBody>
          <a:bodyPr>
            <a:normAutofit/>
          </a:bodyPr>
          <a:lstStyle/>
          <a:p>
            <a:pPr marL="0" indent="0" algn="ctr">
              <a:buNone/>
            </a:pPr>
            <a:endParaRPr lang="en-US" sz="1200" b="1" dirty="0">
              <a:solidFill>
                <a:schemeClr val="bg1"/>
              </a:solidFill>
            </a:endParaRPr>
          </a:p>
          <a:p>
            <a:pPr marL="0" indent="0" algn="ctr">
              <a:buNone/>
            </a:pPr>
            <a:r>
              <a:rPr lang="en-US" sz="3200" b="1" dirty="0">
                <a:solidFill>
                  <a:schemeClr val="bg1"/>
                </a:solidFill>
              </a:rPr>
              <a:t>Christ</a:t>
            </a:r>
            <a:r>
              <a:rPr lang="en-US" dirty="0">
                <a:solidFill>
                  <a:schemeClr val="bg1"/>
                </a:solidFill>
              </a:rPr>
              <a:t> – </a:t>
            </a:r>
            <a:r>
              <a:rPr lang="en-US" i="1" dirty="0">
                <a:solidFill>
                  <a:schemeClr val="bg1"/>
                </a:solidFill>
              </a:rPr>
              <a:t>Matthew 28:18; Ephesians 1:22-23</a:t>
            </a:r>
          </a:p>
          <a:p>
            <a:pPr marL="0" indent="0" algn="ctr">
              <a:buNone/>
            </a:pPr>
            <a:r>
              <a:rPr lang="en-US" dirty="0">
                <a:solidFill>
                  <a:schemeClr val="bg1"/>
                </a:solidFill>
              </a:rPr>
              <a:t>– </a:t>
            </a:r>
            <a:r>
              <a:rPr lang="en-US" b="1" dirty="0">
                <a:solidFill>
                  <a:schemeClr val="bg1"/>
                </a:solidFill>
              </a:rPr>
              <a:t>King:</a:t>
            </a:r>
            <a:r>
              <a:rPr lang="en-US" dirty="0">
                <a:solidFill>
                  <a:schemeClr val="bg1"/>
                </a:solidFill>
              </a:rPr>
              <a:t> </a:t>
            </a:r>
            <a:r>
              <a:rPr lang="en-US" i="1" dirty="0">
                <a:solidFill>
                  <a:schemeClr val="bg1"/>
                </a:solidFill>
              </a:rPr>
              <a:t>Acts 2:32-36; 1 Timothy 6:15;               Colossians 2:17 </a:t>
            </a:r>
            <a:r>
              <a:rPr lang="en-US" dirty="0">
                <a:solidFill>
                  <a:schemeClr val="bg1"/>
                </a:solidFill>
              </a:rPr>
              <a:t>–</a:t>
            </a:r>
          </a:p>
          <a:p>
            <a:pPr marL="0" indent="0" algn="ctr">
              <a:buNone/>
            </a:pPr>
            <a:r>
              <a:rPr lang="en-US" sz="3200" b="1" dirty="0">
                <a:solidFill>
                  <a:schemeClr val="bg1"/>
                </a:solidFill>
              </a:rPr>
              <a:t>Christ’s Gospel (The King’s Decree)</a:t>
            </a:r>
          </a:p>
          <a:p>
            <a:pPr marL="0" indent="0" algn="ctr">
              <a:buNone/>
            </a:pPr>
            <a:r>
              <a:rPr lang="en-US" dirty="0">
                <a:solidFill>
                  <a:schemeClr val="bg1"/>
                </a:solidFill>
              </a:rPr>
              <a:t>– </a:t>
            </a:r>
            <a:r>
              <a:rPr lang="en-US" i="1" dirty="0">
                <a:solidFill>
                  <a:schemeClr val="bg1"/>
                </a:solidFill>
              </a:rPr>
              <a:t>Hebrews 1:1-2 + 2:1-4 </a:t>
            </a:r>
            <a:r>
              <a:rPr lang="en-US" sz="2400" b="1" dirty="0">
                <a:solidFill>
                  <a:srgbClr val="00B0F0"/>
                </a:solidFill>
              </a:rPr>
              <a:t>(Spoken by Lord)</a:t>
            </a:r>
            <a:r>
              <a:rPr lang="en-US" i="1" dirty="0">
                <a:solidFill>
                  <a:schemeClr val="bg1"/>
                </a:solidFill>
              </a:rPr>
              <a:t>;                      Matthew 28:18-20 + Mark 16:19-20 </a:t>
            </a:r>
            <a:r>
              <a:rPr lang="en-US" sz="2400" b="1" dirty="0">
                <a:solidFill>
                  <a:srgbClr val="00B0F0"/>
                </a:solidFill>
              </a:rPr>
              <a:t>(God Bearing Witness)</a:t>
            </a:r>
            <a:r>
              <a:rPr lang="en-US" i="1" dirty="0">
                <a:solidFill>
                  <a:schemeClr val="bg1"/>
                </a:solidFill>
              </a:rPr>
              <a:t>; Galatians 1:8-9 + 2 Corinthians 11:3-4 </a:t>
            </a:r>
            <a:r>
              <a:rPr lang="en-US" sz="2400" b="1" dirty="0">
                <a:solidFill>
                  <a:srgbClr val="00B0F0"/>
                </a:solidFill>
              </a:rPr>
              <a:t>(Believe/teach no other)</a:t>
            </a:r>
            <a:r>
              <a:rPr lang="en-US" i="1" dirty="0">
                <a:solidFill>
                  <a:schemeClr val="bg1"/>
                </a:solidFill>
              </a:rPr>
              <a:t>; Romans 1:16 </a:t>
            </a:r>
            <a:r>
              <a:rPr lang="en-US" sz="2400" b="1" dirty="0">
                <a:solidFill>
                  <a:srgbClr val="00B0F0"/>
                </a:solidFill>
              </a:rPr>
              <a:t>(Power to Save)</a:t>
            </a:r>
            <a:r>
              <a:rPr lang="en-US" i="1" dirty="0">
                <a:solidFill>
                  <a:schemeClr val="bg1"/>
                </a:solidFill>
              </a:rPr>
              <a:t>; Hebrews 10:28-29 </a:t>
            </a:r>
            <a:r>
              <a:rPr lang="en-US" sz="2400" b="1" dirty="0">
                <a:solidFill>
                  <a:srgbClr val="00B0F0"/>
                </a:solidFill>
              </a:rPr>
              <a:t>(Rejected)</a:t>
            </a:r>
            <a:r>
              <a:rPr lang="en-US" i="1" dirty="0">
                <a:solidFill>
                  <a:schemeClr val="bg1"/>
                </a:solidFill>
              </a:rPr>
              <a:t>; 2 Thessalonians 1:8 </a:t>
            </a:r>
            <a:r>
              <a:rPr lang="en-US" sz="2400" b="1" dirty="0">
                <a:solidFill>
                  <a:srgbClr val="00B0F0"/>
                </a:solidFill>
              </a:rPr>
              <a:t>(Punished)</a:t>
            </a:r>
            <a:r>
              <a:rPr lang="en-US" i="1" dirty="0">
                <a:solidFill>
                  <a:schemeClr val="bg1"/>
                </a:solidFill>
              </a:rPr>
              <a:t> – </a:t>
            </a:r>
          </a:p>
        </p:txBody>
      </p:sp>
    </p:spTree>
    <p:extLst>
      <p:ext uri="{BB962C8B-B14F-4D97-AF65-F5344CB8AC3E}">
        <p14:creationId xmlns:p14="http://schemas.microsoft.com/office/powerpoint/2010/main" val="3479852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Human Creeds</a:t>
            </a:r>
            <a:br>
              <a:rPr lang="en-US" sz="6000" b="1" dirty="0">
                <a:solidFill>
                  <a:schemeClr val="bg1"/>
                </a:solidFill>
                <a:effectLst>
                  <a:reflection blurRad="6350" stA="40000" endPos="35000" dir="5400000" sy="-100000" algn="bl" rotWithShape="0"/>
                </a:effectLst>
                <a:latin typeface="Agency FB" panose="020B0503020202020204" pitchFamily="34" charset="0"/>
              </a:rPr>
            </a:br>
            <a:r>
              <a:rPr lang="en-US" sz="4000" b="1" i="1" dirty="0">
                <a:solidFill>
                  <a:schemeClr val="bg1"/>
                </a:solidFill>
                <a:effectLst/>
                <a:latin typeface="Agency FB" panose="020B0503020202020204" pitchFamily="34" charset="0"/>
              </a:rPr>
              <a:t>– A Contradiction to Their Claim –</a:t>
            </a:r>
            <a:endParaRPr lang="en-US" sz="4800" b="1" i="1" dirty="0">
              <a:effectLst/>
            </a:endParaRPr>
          </a:p>
        </p:txBody>
      </p:sp>
      <p:sp>
        <p:nvSpPr>
          <p:cNvPr id="3" name="Content Placeholder 2"/>
          <p:cNvSpPr>
            <a:spLocks noGrp="1"/>
          </p:cNvSpPr>
          <p:nvPr>
            <p:ph idx="1"/>
          </p:nvPr>
        </p:nvSpPr>
        <p:spPr>
          <a:xfrm>
            <a:off x="628650" y="1825625"/>
            <a:ext cx="7886700" cy="4826966"/>
          </a:xfrm>
        </p:spPr>
        <p:txBody>
          <a:bodyPr>
            <a:normAutofit/>
          </a:bodyPr>
          <a:lstStyle/>
          <a:p>
            <a:pPr marL="0" indent="0" algn="ctr">
              <a:buNone/>
            </a:pPr>
            <a:r>
              <a:rPr lang="en-US" sz="3200" b="1" dirty="0">
                <a:solidFill>
                  <a:schemeClr val="bg1"/>
                </a:solidFill>
              </a:rPr>
              <a:t>Contradictory Appeal to Scripture</a:t>
            </a:r>
          </a:p>
          <a:p>
            <a:pPr marL="0" indent="0" algn="just">
              <a:buNone/>
            </a:pPr>
            <a:r>
              <a:rPr lang="en-US" dirty="0">
                <a:solidFill>
                  <a:schemeClr val="bg1"/>
                </a:solidFill>
              </a:rPr>
              <a:t>“All who believe the Scriptures to be divinely inspired consider them the fountain of religious truth. The Bible contains the revelation of God to man. It is the supreme standard of faith and practice. Whatever conforms to this standard is right – whatever deviates from it is wrong.” (Pendleton, J.M., </a:t>
            </a:r>
            <a:r>
              <a:rPr lang="en-US" i="1" dirty="0">
                <a:solidFill>
                  <a:schemeClr val="bg1"/>
                </a:solidFill>
              </a:rPr>
              <a:t>Baptist Church Manual</a:t>
            </a:r>
            <a:r>
              <a:rPr lang="en-US" dirty="0">
                <a:solidFill>
                  <a:schemeClr val="bg1"/>
                </a:solidFill>
              </a:rPr>
              <a:t>, pg. 41)</a:t>
            </a:r>
          </a:p>
          <a:p>
            <a:pPr marL="0" indent="0" algn="ctr">
              <a:buNone/>
            </a:pPr>
            <a:r>
              <a:rPr lang="en-US" i="1" dirty="0">
                <a:solidFill>
                  <a:schemeClr val="bg1"/>
                </a:solidFill>
              </a:rPr>
              <a:t>– 2 Timothy 3:16-17; 1 Peter 4:11; 2 Timothy 1:13 –</a:t>
            </a:r>
            <a:endParaRPr lang="en-US" i="1" dirty="0">
              <a:solidFill>
                <a:schemeClr val="bg1"/>
              </a:solidFill>
            </a:endParaRPr>
          </a:p>
        </p:txBody>
      </p:sp>
    </p:spTree>
    <p:extLst>
      <p:ext uri="{BB962C8B-B14F-4D97-AF65-F5344CB8AC3E}">
        <p14:creationId xmlns:p14="http://schemas.microsoft.com/office/powerpoint/2010/main" val="332181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Human Creeds</a:t>
            </a:r>
            <a:br>
              <a:rPr lang="en-US" sz="6000" b="1" dirty="0">
                <a:solidFill>
                  <a:schemeClr val="bg1"/>
                </a:solidFill>
                <a:effectLst>
                  <a:reflection blurRad="6350" stA="40000" endPos="35000" dir="5400000" sy="-100000" algn="bl" rotWithShape="0"/>
                </a:effectLst>
                <a:latin typeface="Agency FB" panose="020B0503020202020204" pitchFamily="34" charset="0"/>
              </a:rPr>
            </a:br>
            <a:r>
              <a:rPr lang="en-US" sz="4000" b="1" i="1" dirty="0">
                <a:solidFill>
                  <a:schemeClr val="bg1"/>
                </a:solidFill>
                <a:effectLst/>
                <a:latin typeface="Agency FB" panose="020B0503020202020204" pitchFamily="34" charset="0"/>
              </a:rPr>
              <a:t>– A Contradiction to Their Claim –</a:t>
            </a:r>
            <a:endParaRPr lang="en-US" sz="4800" b="1" i="1" dirty="0">
              <a:effectLst/>
            </a:endParaRPr>
          </a:p>
        </p:txBody>
      </p:sp>
      <p:sp>
        <p:nvSpPr>
          <p:cNvPr id="3" name="Content Placeholder 2"/>
          <p:cNvSpPr>
            <a:spLocks noGrp="1"/>
          </p:cNvSpPr>
          <p:nvPr>
            <p:ph idx="1"/>
          </p:nvPr>
        </p:nvSpPr>
        <p:spPr>
          <a:xfrm>
            <a:off x="628650" y="1825625"/>
            <a:ext cx="7886700" cy="4826966"/>
          </a:xfrm>
        </p:spPr>
        <p:txBody>
          <a:bodyPr>
            <a:normAutofit fontScale="92500" lnSpcReduction="20000"/>
          </a:bodyPr>
          <a:lstStyle/>
          <a:p>
            <a:pPr marL="0" indent="0" algn="ctr">
              <a:buNone/>
            </a:pPr>
            <a:r>
              <a:rPr lang="en-US" sz="3500" b="1" dirty="0">
                <a:solidFill>
                  <a:schemeClr val="bg1"/>
                </a:solidFill>
              </a:rPr>
              <a:t>Contradictory Appeal to Scripture</a:t>
            </a:r>
          </a:p>
          <a:p>
            <a:pPr marL="0" indent="0" algn="just">
              <a:buNone/>
            </a:pPr>
            <a:r>
              <a:rPr lang="en-US" sz="3000" dirty="0">
                <a:solidFill>
                  <a:schemeClr val="bg1"/>
                </a:solidFill>
              </a:rPr>
              <a:t>“But for human imperfection there would doubtless be uniformity of belief as to what the Scriptures teach. There is not uniformity, but a deplorable variety of religious opinion throughout Christendom…</a:t>
            </a:r>
            <a:r>
              <a:rPr lang="en-US" sz="3000" b="1" u="sng" dirty="0">
                <a:solidFill>
                  <a:schemeClr val="bg1"/>
                </a:solidFill>
              </a:rPr>
              <a:t>Owing to this unfortunate fact,</a:t>
            </a:r>
            <a:r>
              <a:rPr lang="en-US" sz="3000" dirty="0">
                <a:solidFill>
                  <a:schemeClr val="bg1"/>
                </a:solidFill>
              </a:rPr>
              <a:t> though belief of the Bible is significant as between the religionist and the infidel, </a:t>
            </a:r>
            <a:r>
              <a:rPr lang="en-US" sz="3000" b="1" u="sng" dirty="0">
                <a:solidFill>
                  <a:schemeClr val="bg1"/>
                </a:solidFill>
              </a:rPr>
              <a:t>it signifies nothing as between those who receive the Scriptures as the word of God</a:t>
            </a:r>
            <a:r>
              <a:rPr lang="en-US" sz="3000" dirty="0">
                <a:solidFill>
                  <a:schemeClr val="bg1"/>
                </a:solidFill>
              </a:rPr>
              <a:t>…As there is such a diversity of opinion in the religious world, it is eminently proper for those who appeal to the Scriptures as the fountain of truth to declare what they believe the Scriptures to teach.” (Ibid. pg. 41, 42)</a:t>
            </a:r>
          </a:p>
        </p:txBody>
      </p:sp>
    </p:spTree>
    <p:extLst>
      <p:ext uri="{BB962C8B-B14F-4D97-AF65-F5344CB8AC3E}">
        <p14:creationId xmlns:p14="http://schemas.microsoft.com/office/powerpoint/2010/main" val="3123429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Human Creeds</a:t>
            </a:r>
            <a:br>
              <a:rPr lang="en-US" sz="6000" b="1" dirty="0">
                <a:solidFill>
                  <a:schemeClr val="bg1"/>
                </a:solidFill>
                <a:effectLst>
                  <a:reflection blurRad="6350" stA="40000" endPos="35000" dir="5400000" sy="-100000" algn="bl" rotWithShape="0"/>
                </a:effectLst>
                <a:latin typeface="Agency FB" panose="020B0503020202020204" pitchFamily="34" charset="0"/>
              </a:rPr>
            </a:br>
            <a:r>
              <a:rPr lang="en-US" sz="4000" b="1" i="1" dirty="0">
                <a:solidFill>
                  <a:schemeClr val="bg1"/>
                </a:solidFill>
                <a:effectLst/>
                <a:latin typeface="Agency FB" panose="020B0503020202020204" pitchFamily="34" charset="0"/>
              </a:rPr>
              <a:t>– A Contradiction to Their Claim –</a:t>
            </a:r>
            <a:endParaRPr lang="en-US" sz="4800" b="1" i="1" dirty="0">
              <a:effectLst/>
            </a:endParaRPr>
          </a:p>
        </p:txBody>
      </p:sp>
      <p:sp>
        <p:nvSpPr>
          <p:cNvPr id="3" name="Content Placeholder 2"/>
          <p:cNvSpPr>
            <a:spLocks noGrp="1"/>
          </p:cNvSpPr>
          <p:nvPr>
            <p:ph idx="1"/>
          </p:nvPr>
        </p:nvSpPr>
        <p:spPr>
          <a:xfrm>
            <a:off x="628650" y="1825625"/>
            <a:ext cx="7886700" cy="4826966"/>
          </a:xfrm>
        </p:spPr>
        <p:txBody>
          <a:bodyPr>
            <a:normAutofit/>
          </a:bodyPr>
          <a:lstStyle/>
          <a:p>
            <a:pPr marL="0" indent="0" algn="ctr">
              <a:buNone/>
            </a:pPr>
            <a:r>
              <a:rPr lang="en-US" sz="3200" b="1" dirty="0">
                <a:solidFill>
                  <a:schemeClr val="bg1"/>
                </a:solidFill>
              </a:rPr>
              <a:t>Contradictory Appeal to Scripture</a:t>
            </a:r>
          </a:p>
          <a:p>
            <a:pPr marL="0" indent="0" algn="just">
              <a:buNone/>
            </a:pPr>
            <a:r>
              <a:rPr lang="en-US" dirty="0">
                <a:solidFill>
                  <a:schemeClr val="bg1"/>
                </a:solidFill>
              </a:rPr>
              <a:t>“Owing to this unfortunate fact </a:t>
            </a:r>
            <a:r>
              <a:rPr lang="en-US" i="1" dirty="0">
                <a:solidFill>
                  <a:schemeClr val="bg1"/>
                </a:solidFill>
              </a:rPr>
              <a:t>(no uniformity as to what the scriptures teach)</a:t>
            </a:r>
            <a:r>
              <a:rPr lang="en-US" dirty="0">
                <a:solidFill>
                  <a:schemeClr val="bg1"/>
                </a:solidFill>
              </a:rPr>
              <a:t>…it signifies nothing as between those who receive the Scriptures as the word of God.”(Ibid. pg. 41, 42)</a:t>
            </a:r>
          </a:p>
          <a:p>
            <a:pPr marL="0" indent="0" algn="just">
              <a:buNone/>
            </a:pPr>
            <a:r>
              <a:rPr lang="en-US" b="1" dirty="0">
                <a:solidFill>
                  <a:schemeClr val="bg1"/>
                </a:solidFill>
              </a:rPr>
              <a:t>However:</a:t>
            </a:r>
          </a:p>
          <a:p>
            <a:pPr marL="514350" indent="-514350" algn="just">
              <a:buFont typeface="+mj-lt"/>
              <a:buAutoNum type="arabicPeriod"/>
            </a:pPr>
            <a:r>
              <a:rPr lang="en-US" b="1" dirty="0">
                <a:solidFill>
                  <a:schemeClr val="bg1"/>
                </a:solidFill>
              </a:rPr>
              <a:t>Division is sinful</a:t>
            </a:r>
            <a:r>
              <a:rPr lang="en-US" dirty="0">
                <a:solidFill>
                  <a:schemeClr val="bg1"/>
                </a:solidFill>
              </a:rPr>
              <a:t> </a:t>
            </a:r>
            <a:r>
              <a:rPr lang="en-US" i="1" dirty="0">
                <a:solidFill>
                  <a:schemeClr val="bg1"/>
                </a:solidFill>
              </a:rPr>
              <a:t>(cf. 1 Corinthians 1:10-13; Philippians 3:16)</a:t>
            </a:r>
            <a:r>
              <a:rPr lang="en-US" dirty="0">
                <a:solidFill>
                  <a:schemeClr val="bg1"/>
                </a:solidFill>
              </a:rPr>
              <a:t>.</a:t>
            </a:r>
          </a:p>
          <a:p>
            <a:pPr marL="514350" indent="-514350" algn="just">
              <a:buFont typeface="+mj-lt"/>
              <a:buAutoNum type="arabicPeriod"/>
            </a:pPr>
            <a:r>
              <a:rPr lang="en-US" b="1" dirty="0">
                <a:solidFill>
                  <a:schemeClr val="bg1"/>
                </a:solidFill>
              </a:rPr>
              <a:t>Human creeds are divisive</a:t>
            </a:r>
            <a:r>
              <a:rPr lang="en-US" dirty="0">
                <a:solidFill>
                  <a:schemeClr val="bg1"/>
                </a:solidFill>
              </a:rPr>
              <a:t>.</a:t>
            </a:r>
          </a:p>
          <a:p>
            <a:pPr marL="514350" indent="-514350" algn="just">
              <a:buFont typeface="+mj-lt"/>
              <a:buAutoNum type="arabicPeriod"/>
            </a:pPr>
            <a:r>
              <a:rPr lang="en-US" b="1" dirty="0">
                <a:solidFill>
                  <a:schemeClr val="bg1"/>
                </a:solidFill>
              </a:rPr>
              <a:t>Human creeds are sinful</a:t>
            </a:r>
            <a:r>
              <a:rPr lang="en-US" dirty="0">
                <a:solidFill>
                  <a:schemeClr val="bg1"/>
                </a:solidFill>
              </a:rPr>
              <a:t>.</a:t>
            </a:r>
          </a:p>
          <a:p>
            <a:pPr marL="0" indent="0" algn="just">
              <a:buNone/>
            </a:pPr>
            <a:endParaRPr lang="en-US" dirty="0">
              <a:solidFill>
                <a:schemeClr val="bg1"/>
              </a:solidFill>
            </a:endParaRPr>
          </a:p>
        </p:txBody>
      </p:sp>
    </p:spTree>
    <p:extLst>
      <p:ext uri="{BB962C8B-B14F-4D97-AF65-F5344CB8AC3E}">
        <p14:creationId xmlns:p14="http://schemas.microsoft.com/office/powerpoint/2010/main" val="3386020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Human Creeds</a:t>
            </a:r>
            <a:br>
              <a:rPr lang="en-US" sz="6000" b="1" dirty="0">
                <a:solidFill>
                  <a:schemeClr val="bg1"/>
                </a:solidFill>
                <a:effectLst>
                  <a:reflection blurRad="6350" stA="40000" endPos="35000" dir="5400000" sy="-100000" algn="bl" rotWithShape="0"/>
                </a:effectLst>
                <a:latin typeface="Agency FB" panose="020B0503020202020204" pitchFamily="34" charset="0"/>
              </a:rPr>
            </a:br>
            <a:r>
              <a:rPr lang="en-US" sz="4000" b="1" i="1" dirty="0">
                <a:solidFill>
                  <a:schemeClr val="bg1"/>
                </a:solidFill>
                <a:effectLst/>
                <a:latin typeface="Agency FB" panose="020B0503020202020204" pitchFamily="34" charset="0"/>
              </a:rPr>
              <a:t>– A Contradiction to Their Claim –</a:t>
            </a:r>
            <a:endParaRPr lang="en-US" sz="4800" b="1" i="1" dirty="0">
              <a:effectLst/>
            </a:endParaRPr>
          </a:p>
        </p:txBody>
      </p:sp>
      <p:sp>
        <p:nvSpPr>
          <p:cNvPr id="3" name="Content Placeholder 2"/>
          <p:cNvSpPr>
            <a:spLocks noGrp="1"/>
          </p:cNvSpPr>
          <p:nvPr>
            <p:ph idx="1"/>
          </p:nvPr>
        </p:nvSpPr>
        <p:spPr>
          <a:xfrm>
            <a:off x="628650" y="1825625"/>
            <a:ext cx="7886700" cy="4826966"/>
          </a:xfrm>
        </p:spPr>
        <p:txBody>
          <a:bodyPr>
            <a:normAutofit fontScale="92500" lnSpcReduction="20000"/>
          </a:bodyPr>
          <a:lstStyle/>
          <a:p>
            <a:pPr marL="0" indent="0" algn="ctr">
              <a:buNone/>
            </a:pPr>
            <a:r>
              <a:rPr lang="en-US" sz="3500" b="1" dirty="0">
                <a:solidFill>
                  <a:schemeClr val="bg1"/>
                </a:solidFill>
              </a:rPr>
              <a:t>Hypocritical Faith in Scripture</a:t>
            </a:r>
          </a:p>
          <a:p>
            <a:pPr marL="0" indent="0" algn="just">
              <a:buNone/>
            </a:pPr>
            <a:r>
              <a:rPr lang="en-US" sz="2600" i="1" dirty="0">
                <a:solidFill>
                  <a:schemeClr val="bg1"/>
                </a:solidFill>
              </a:rPr>
              <a:t>Baptist Manual on the need for distinctive declarations, or creeds</a:t>
            </a:r>
            <a:r>
              <a:rPr lang="en-US" sz="2600" dirty="0">
                <a:solidFill>
                  <a:schemeClr val="bg1"/>
                </a:solidFill>
              </a:rPr>
              <a:t> – “To say that they believe the Scriptures [‘as the fountain of truth’] is to say nothing to the purpose. All will say this, and yet all differ as to the teachings of the Bible.” (</a:t>
            </a:r>
            <a:r>
              <a:rPr lang="en-US" sz="2600" i="1" dirty="0">
                <a:solidFill>
                  <a:schemeClr val="bg1"/>
                </a:solidFill>
              </a:rPr>
              <a:t>Ibid</a:t>
            </a:r>
            <a:r>
              <a:rPr lang="en-US" sz="2600" dirty="0">
                <a:solidFill>
                  <a:schemeClr val="bg1"/>
                </a:solidFill>
              </a:rPr>
              <a:t>. pg. 42)</a:t>
            </a:r>
          </a:p>
          <a:p>
            <a:pPr marL="0" indent="0">
              <a:buNone/>
            </a:pPr>
            <a:r>
              <a:rPr lang="en-US" b="1" dirty="0">
                <a:solidFill>
                  <a:schemeClr val="bg1"/>
                </a:solidFill>
              </a:rPr>
              <a:t>However:</a:t>
            </a:r>
          </a:p>
          <a:p>
            <a:pPr marL="514350" indent="-514350">
              <a:buFont typeface="+mj-lt"/>
              <a:buAutoNum type="arabicPeriod"/>
            </a:pPr>
            <a:r>
              <a:rPr lang="en-US" dirty="0">
                <a:solidFill>
                  <a:schemeClr val="bg1"/>
                </a:solidFill>
              </a:rPr>
              <a:t>Any creed differing from Bible is wrong                                  </a:t>
            </a:r>
            <a:r>
              <a:rPr lang="en-US" i="1" dirty="0">
                <a:solidFill>
                  <a:schemeClr val="bg1"/>
                </a:solidFill>
              </a:rPr>
              <a:t>(cf. Galatians 1:8)</a:t>
            </a:r>
            <a:r>
              <a:rPr lang="en-US" dirty="0">
                <a:solidFill>
                  <a:schemeClr val="bg1"/>
                </a:solidFill>
              </a:rPr>
              <a:t>.</a:t>
            </a:r>
          </a:p>
          <a:p>
            <a:pPr marL="514350" indent="-514350">
              <a:buFont typeface="+mj-lt"/>
              <a:buAutoNum type="arabicPeriod"/>
            </a:pPr>
            <a:r>
              <a:rPr lang="en-US" dirty="0">
                <a:solidFill>
                  <a:schemeClr val="bg1"/>
                </a:solidFill>
              </a:rPr>
              <a:t>Any creed adding to Bible is wrong                                         </a:t>
            </a:r>
            <a:r>
              <a:rPr lang="en-US" i="1" dirty="0">
                <a:solidFill>
                  <a:schemeClr val="bg1"/>
                </a:solidFill>
              </a:rPr>
              <a:t>(cf. Revelation 22:19)</a:t>
            </a:r>
            <a:r>
              <a:rPr lang="en-US" dirty="0">
                <a:solidFill>
                  <a:schemeClr val="bg1"/>
                </a:solidFill>
              </a:rPr>
              <a:t>.</a:t>
            </a:r>
          </a:p>
          <a:p>
            <a:pPr marL="514350" indent="-514350">
              <a:buFont typeface="+mj-lt"/>
              <a:buAutoNum type="arabicPeriod"/>
            </a:pPr>
            <a:r>
              <a:rPr lang="en-US" dirty="0">
                <a:solidFill>
                  <a:schemeClr val="bg1"/>
                </a:solidFill>
              </a:rPr>
              <a:t>Any creed negating from Bible is wrong (ibid.).</a:t>
            </a:r>
          </a:p>
          <a:p>
            <a:pPr marL="514350" indent="-514350">
              <a:buFont typeface="+mj-lt"/>
              <a:buAutoNum type="arabicPeriod"/>
            </a:pPr>
            <a:r>
              <a:rPr lang="en-US" dirty="0">
                <a:solidFill>
                  <a:schemeClr val="bg1"/>
                </a:solidFill>
              </a:rPr>
              <a:t>Any creed precisely same as Bible is useless.            </a:t>
            </a:r>
            <a:r>
              <a:rPr lang="en-US" i="1" dirty="0">
                <a:solidFill>
                  <a:schemeClr val="bg1"/>
                </a:solidFill>
              </a:rPr>
              <a:t>(No such human creed exists – cf. Matthew 15:1-9)</a:t>
            </a:r>
            <a:r>
              <a:rPr lang="en-US" dirty="0">
                <a:solidFill>
                  <a:schemeClr val="bg1"/>
                </a:solidFill>
              </a:rPr>
              <a:t> </a:t>
            </a:r>
          </a:p>
          <a:p>
            <a:pPr marL="0" indent="0" algn="just">
              <a:buNone/>
            </a:pPr>
            <a:endParaRPr lang="en-US" dirty="0">
              <a:solidFill>
                <a:schemeClr val="bg1"/>
              </a:solidFill>
            </a:endParaRPr>
          </a:p>
        </p:txBody>
      </p:sp>
    </p:spTree>
    <p:extLst>
      <p:ext uri="{BB962C8B-B14F-4D97-AF65-F5344CB8AC3E}">
        <p14:creationId xmlns:p14="http://schemas.microsoft.com/office/powerpoint/2010/main" val="2825356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Churches – Products of Their System of Faith</a:t>
            </a:r>
            <a:endParaRPr lang="en-US" sz="4800" b="1" i="1" dirty="0">
              <a:effectLst/>
            </a:endParaRPr>
          </a:p>
        </p:txBody>
      </p:sp>
      <p:sp>
        <p:nvSpPr>
          <p:cNvPr id="3" name="Content Placeholder 2"/>
          <p:cNvSpPr>
            <a:spLocks noGrp="1"/>
          </p:cNvSpPr>
          <p:nvPr>
            <p:ph idx="1"/>
          </p:nvPr>
        </p:nvSpPr>
        <p:spPr>
          <a:xfrm>
            <a:off x="628650" y="1825625"/>
            <a:ext cx="7886700" cy="4826966"/>
          </a:xfrm>
        </p:spPr>
        <p:txBody>
          <a:bodyPr>
            <a:normAutofit/>
          </a:bodyPr>
          <a:lstStyle/>
          <a:p>
            <a:pPr marL="0" indent="0" algn="ctr">
              <a:buNone/>
            </a:pPr>
            <a:endParaRPr lang="en-US" sz="1800" b="1" dirty="0">
              <a:solidFill>
                <a:schemeClr val="bg1"/>
              </a:solidFill>
            </a:endParaRPr>
          </a:p>
          <a:p>
            <a:pPr marL="0" indent="0" algn="ctr">
              <a:buNone/>
            </a:pPr>
            <a:r>
              <a:rPr lang="en-US" sz="3200" b="1" dirty="0">
                <a:solidFill>
                  <a:schemeClr val="bg1"/>
                </a:solidFill>
              </a:rPr>
              <a:t>The Seed Principle – </a:t>
            </a:r>
            <a:r>
              <a:rPr lang="en-US" i="1" dirty="0">
                <a:solidFill>
                  <a:schemeClr val="bg1"/>
                </a:solidFill>
              </a:rPr>
              <a:t>Galatians 6:7-8;                           2 Corinthians 9:6</a:t>
            </a:r>
          </a:p>
          <a:p>
            <a:pPr marL="0" indent="0" algn="ctr">
              <a:buNone/>
            </a:pPr>
            <a:r>
              <a:rPr lang="en-US" i="1" dirty="0">
                <a:solidFill>
                  <a:schemeClr val="bg1"/>
                </a:solidFill>
              </a:rPr>
              <a:t>– Luke 8:11 </a:t>
            </a:r>
            <a:r>
              <a:rPr lang="en-US" sz="2400" b="1" dirty="0">
                <a:solidFill>
                  <a:srgbClr val="00B0F0"/>
                </a:solidFill>
              </a:rPr>
              <a:t>(Seed/word of God)</a:t>
            </a:r>
            <a:r>
              <a:rPr lang="en-US" i="1" dirty="0">
                <a:solidFill>
                  <a:schemeClr val="bg1"/>
                </a:solidFill>
              </a:rPr>
              <a:t>; Colossians 3:16 </a:t>
            </a:r>
            <a:r>
              <a:rPr lang="en-US" sz="2400" b="1" dirty="0">
                <a:solidFill>
                  <a:srgbClr val="00B0F0"/>
                </a:solidFill>
              </a:rPr>
              <a:t>(Word of Christ)</a:t>
            </a:r>
            <a:r>
              <a:rPr lang="en-US" i="1" dirty="0">
                <a:solidFill>
                  <a:schemeClr val="bg1"/>
                </a:solidFill>
              </a:rPr>
              <a:t>; Matthew 28:19-20 </a:t>
            </a:r>
            <a:r>
              <a:rPr lang="en-US" sz="2400" b="1" dirty="0">
                <a:solidFill>
                  <a:srgbClr val="00B0F0"/>
                </a:solidFill>
              </a:rPr>
              <a:t>(Make disciples by teaching word)</a:t>
            </a:r>
            <a:r>
              <a:rPr lang="en-US" i="1" dirty="0">
                <a:solidFill>
                  <a:schemeClr val="bg1"/>
                </a:solidFill>
              </a:rPr>
              <a:t>; Acts 11:26 </a:t>
            </a:r>
            <a:r>
              <a:rPr lang="en-US" sz="2400" b="1" dirty="0">
                <a:solidFill>
                  <a:srgbClr val="00B0F0"/>
                </a:solidFill>
              </a:rPr>
              <a:t>(Disciples = Christians)</a:t>
            </a:r>
            <a:r>
              <a:rPr lang="en-US" i="1" dirty="0">
                <a:solidFill>
                  <a:schemeClr val="bg1"/>
                </a:solidFill>
              </a:rPr>
              <a:t>; Romans 16:16 </a:t>
            </a:r>
            <a:r>
              <a:rPr lang="en-US" sz="2400" b="1" dirty="0">
                <a:solidFill>
                  <a:srgbClr val="00B0F0"/>
                </a:solidFill>
              </a:rPr>
              <a:t>(Christians Assembled = church of Christ)</a:t>
            </a:r>
            <a:r>
              <a:rPr lang="en-US" i="1" dirty="0">
                <a:solidFill>
                  <a:srgbClr val="00B0F0"/>
                </a:solidFill>
              </a:rPr>
              <a:t> </a:t>
            </a:r>
            <a:r>
              <a:rPr lang="en-US" i="1" dirty="0">
                <a:solidFill>
                  <a:schemeClr val="bg1"/>
                </a:solidFill>
              </a:rPr>
              <a:t>–</a:t>
            </a:r>
          </a:p>
          <a:p>
            <a:pPr marL="0" indent="0" algn="ctr">
              <a:buNone/>
            </a:pPr>
            <a:r>
              <a:rPr lang="en-US" i="1" dirty="0">
                <a:solidFill>
                  <a:schemeClr val="bg1"/>
                </a:solidFill>
              </a:rPr>
              <a:t>Denominations – Bible + Creed = member of denomination</a:t>
            </a:r>
          </a:p>
          <a:p>
            <a:pPr marL="0" indent="0" algn="ctr">
              <a:buNone/>
            </a:pPr>
            <a:r>
              <a:rPr lang="en-US" sz="3200" b="1" dirty="0">
                <a:solidFill>
                  <a:schemeClr val="bg1"/>
                </a:solidFill>
              </a:rPr>
              <a:t>Certified Seed </a:t>
            </a:r>
            <a:r>
              <a:rPr lang="en-US" i="1" dirty="0">
                <a:solidFill>
                  <a:schemeClr val="bg1"/>
                </a:solidFill>
              </a:rPr>
              <a:t>– 1 Peter 1:22-25; Colossians 3:17</a:t>
            </a:r>
          </a:p>
          <a:p>
            <a:pPr marL="0" indent="0" algn="ctr">
              <a:buNone/>
            </a:pPr>
            <a:endParaRPr lang="en-US" i="1" dirty="0">
              <a:solidFill>
                <a:schemeClr val="bg1"/>
              </a:solidFill>
            </a:endParaRPr>
          </a:p>
          <a:p>
            <a:pPr marL="0" indent="0" algn="ctr">
              <a:buNone/>
            </a:pPr>
            <a:endParaRPr lang="en-US" sz="3200" b="1" dirty="0">
              <a:solidFill>
                <a:schemeClr val="bg1"/>
              </a:solidFill>
            </a:endParaRPr>
          </a:p>
        </p:txBody>
      </p:sp>
    </p:spTree>
    <p:extLst>
      <p:ext uri="{BB962C8B-B14F-4D97-AF65-F5344CB8AC3E}">
        <p14:creationId xmlns:p14="http://schemas.microsoft.com/office/powerpoint/2010/main" val="2294229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748"/>
            <a:ext cx="7772400" cy="2387600"/>
          </a:xfrm>
        </p:spPr>
        <p:txBody>
          <a:bodyPr>
            <a:noAutofit/>
            <a:scene3d>
              <a:camera prst="orthographicFront"/>
              <a:lightRig rig="threePt" dir="t"/>
            </a:scene3d>
            <a:sp3d extrusionH="57150">
              <a:bevelT w="38100" h="38100"/>
            </a:sp3d>
          </a:bodyPr>
          <a:lstStyle/>
          <a:p>
            <a:r>
              <a:rPr lang="en-US" sz="8800" b="1" dirty="0">
                <a:solidFill>
                  <a:schemeClr val="bg1"/>
                </a:solidFill>
                <a:effectLst>
                  <a:reflection blurRad="6350" stA="40000" endPos="35000" dir="5400000" sy="-100000" algn="bl" rotWithShape="0"/>
                </a:effectLst>
                <a:latin typeface="Agency FB" panose="020B0503020202020204" pitchFamily="34" charset="0"/>
              </a:rPr>
              <a:t>Identifying the              One Church</a:t>
            </a:r>
          </a:p>
        </p:txBody>
      </p:sp>
      <p:sp>
        <p:nvSpPr>
          <p:cNvPr id="3" name="Subtitle 2"/>
          <p:cNvSpPr>
            <a:spLocks noGrp="1"/>
          </p:cNvSpPr>
          <p:nvPr>
            <p:ph type="subTitle" idx="1"/>
          </p:nvPr>
        </p:nvSpPr>
        <p:spPr>
          <a:xfrm>
            <a:off x="1143000" y="4370662"/>
            <a:ext cx="6858000" cy="1655762"/>
          </a:xfrm>
        </p:spPr>
        <p:txBody>
          <a:bodyPr>
            <a:normAutofit/>
          </a:bodyPr>
          <a:lstStyle/>
          <a:p>
            <a:r>
              <a:rPr lang="en-US" sz="4000" b="1" i="1" dirty="0">
                <a:solidFill>
                  <a:schemeClr val="bg1"/>
                </a:solidFill>
              </a:rPr>
              <a:t>– Authority –</a:t>
            </a:r>
          </a:p>
        </p:txBody>
      </p:sp>
    </p:spTree>
    <p:extLst>
      <p:ext uri="{BB962C8B-B14F-4D97-AF65-F5344CB8AC3E}">
        <p14:creationId xmlns:p14="http://schemas.microsoft.com/office/powerpoint/2010/main" val="3316349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2728</Words>
  <Application>Microsoft Office PowerPoint</Application>
  <PresentationFormat>On-screen Show (4:3)</PresentationFormat>
  <Paragraphs>145</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Agency FB</vt:lpstr>
      <vt:lpstr>Arial</vt:lpstr>
      <vt:lpstr>Calibri</vt:lpstr>
      <vt:lpstr>Calibri Light</vt:lpstr>
      <vt:lpstr>Times New Roman</vt:lpstr>
      <vt:lpstr>Wingdings</vt:lpstr>
      <vt:lpstr>1_Office Theme</vt:lpstr>
      <vt:lpstr>PowerPoint Presentation</vt:lpstr>
      <vt:lpstr>Identifying the              One Church</vt:lpstr>
      <vt:lpstr>Authority of the                            New Testament Church</vt:lpstr>
      <vt:lpstr>Human Creeds – A Contradiction to Their Claim –</vt:lpstr>
      <vt:lpstr>Human Creeds – A Contradiction to Their Claim –</vt:lpstr>
      <vt:lpstr>Human Creeds – A Contradiction to Their Claim –</vt:lpstr>
      <vt:lpstr>Human Creeds – A Contradiction to Their Claim –</vt:lpstr>
      <vt:lpstr>Churches – Products of Their System of Faith</vt:lpstr>
      <vt:lpstr>Identifying the              One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15</cp:revision>
  <dcterms:created xsi:type="dcterms:W3CDTF">2017-08-08T20:59:00Z</dcterms:created>
  <dcterms:modified xsi:type="dcterms:W3CDTF">2017-08-11T23:07:13Z</dcterms:modified>
</cp:coreProperties>
</file>