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24" y="72"/>
      </p:cViewPr>
      <p:guideLst/>
    </p:cSldViewPr>
  </p:slideViewPr>
  <p:notesTextViewPr>
    <p:cViewPr>
      <p:scale>
        <a:sx n="3" d="2"/>
        <a:sy n="3" d="2"/>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B341B4-B663-4622-8E50-49BAB13FFB62}" type="datetimeFigureOut">
              <a:rPr lang="en-US" smtClean="0"/>
              <a:t>8/6/2017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53A32D-C21D-4C1E-ABD2-E188EB32F979}" type="slidenum">
              <a:rPr lang="en-US" smtClean="0"/>
              <a:t>‹#›</a:t>
            </a:fld>
            <a:endParaRPr lang="en-US"/>
          </a:p>
        </p:txBody>
      </p:sp>
    </p:spTree>
    <p:extLst>
      <p:ext uri="{BB962C8B-B14F-4D97-AF65-F5344CB8AC3E}">
        <p14:creationId xmlns:p14="http://schemas.microsoft.com/office/powerpoint/2010/main" val="1233755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 the Upper Room (1) – Washing Feet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John 13:1-17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22:7-13</a:t>
            </a:r>
            <a:r>
              <a:rPr lang="en-US" dirty="0">
                <a:latin typeface="Calibri" panose="020F0502020204030204" pitchFamily="34" charset="0"/>
                <a:ea typeface="Calibri" panose="020F0502020204030204" pitchFamily="34" charset="0"/>
                <a:cs typeface="Times New Roman" panose="02020603050405020304" pitchFamily="18" charset="0"/>
              </a:rPr>
              <a:t> – Time approaching to eat Passover meal, Jesus sends Peter and John to prepare for the feast.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Feast observed in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 large, furnished upper room.”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Jesus sat down with His chosen 12 to eat the Passover with them.</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Referred to as “the Last Supper” – Not in scripture, but notes the fact that this meal was prior to His death on the cross.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13:1</a:t>
            </a:r>
            <a:r>
              <a:rPr lang="en-US" dirty="0">
                <a:latin typeface="Calibri" panose="020F0502020204030204" pitchFamily="34" charset="0"/>
                <a:ea typeface="Calibri" panose="020F0502020204030204" pitchFamily="34" charset="0"/>
                <a:cs typeface="Times New Roman" panose="02020603050405020304" pitchFamily="18" charset="0"/>
              </a:rPr>
              <a:t> – Jesus especially approached this Passover with much on His mind.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His death and departure to the Father.</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His love for the disciples.</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loved them to the end”</a:t>
            </a:r>
            <a:r>
              <a:rPr lang="en-US" dirty="0">
                <a:latin typeface="Calibri" panose="020F0502020204030204" pitchFamily="34" charset="0"/>
                <a:ea typeface="Calibri" panose="020F0502020204030204" pitchFamily="34" charset="0"/>
                <a:cs typeface="Times New Roman" panose="02020603050405020304" pitchFamily="18" charset="0"/>
              </a:rPr>
              <a:t> – “the utmost degree” (VINE on John 13:1) – </a:t>
            </a:r>
            <a:r>
              <a:rPr lang="en-US" b="1" dirty="0">
                <a:latin typeface="Calibri" panose="020F0502020204030204" pitchFamily="34" charset="0"/>
                <a:ea typeface="Calibri" panose="020F0502020204030204" pitchFamily="34" charset="0"/>
                <a:cs typeface="Times New Roman" panose="02020603050405020304" pitchFamily="18" charset="0"/>
              </a:rPr>
              <a:t>not to His death, but to the uttermost</a:t>
            </a:r>
            <a:r>
              <a:rPr lang="en-US" dirty="0">
                <a:latin typeface="Calibri" panose="020F0502020204030204" pitchFamily="34" charset="0"/>
                <a:ea typeface="Calibri" panose="020F0502020204030204" pitchFamily="34" charset="0"/>
                <a:cs typeface="Times New Roman" panose="02020603050405020304" pitchFamily="18" charset="0"/>
              </a:rPr>
              <a:t> – Serves to describe all that is included in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“upper room”</a:t>
            </a:r>
            <a:r>
              <a:rPr lang="en-US" dirty="0">
                <a:latin typeface="Calibri" panose="020F0502020204030204" pitchFamily="34" charset="0"/>
                <a:ea typeface="Calibri" panose="020F0502020204030204" pitchFamily="34" charset="0"/>
                <a:cs typeface="Times New Roman" panose="02020603050405020304" pitchFamily="18" charset="0"/>
              </a:rPr>
              <a:t> discourse, as well as His death that would soon follow, i.e. it was a manifestation of His love for the disciples in a most devoted, and absolute way. (</a:t>
            </a:r>
            <a:r>
              <a:rPr lang="en-US" b="1" dirty="0">
                <a:latin typeface="Calibri" panose="020F0502020204030204" pitchFamily="34" charset="0"/>
                <a:ea typeface="Calibri" panose="020F0502020204030204" pitchFamily="34" charset="0"/>
                <a:cs typeface="Times New Roman" panose="02020603050405020304" pitchFamily="18" charset="0"/>
              </a:rPr>
              <a:t>These teachings given by Jesus are of great importance.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Synoptic gospels each record only a few verses worth of the events, while John records from chapters 13-17.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14:31 – “Arise, let us go from here,”</a:t>
            </a:r>
            <a:r>
              <a:rPr lang="en-US" dirty="0">
                <a:latin typeface="Calibri" panose="020F0502020204030204" pitchFamily="34" charset="0"/>
                <a:ea typeface="Calibri" panose="020F0502020204030204" pitchFamily="34" charset="0"/>
                <a:cs typeface="Times New Roman" panose="02020603050405020304" pitchFamily="18" charset="0"/>
              </a:rPr>
              <a:t> very likely that He spoke the remaining words while still in the upper room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“When Jesus had spoken these words, He went out with His disciples” – 18:1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That which is likely first in chronological order was the washing of the disciples’ feet by Jesus</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13:1-17).</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Washing Feet (What it is, what it isn’t – not a religious practice instituted by Jesus.)</a:t>
            </a:r>
          </a:p>
          <a:p>
            <a:endParaRPr lang="en-US" dirty="0"/>
          </a:p>
        </p:txBody>
      </p:sp>
      <p:sp>
        <p:nvSpPr>
          <p:cNvPr id="4" name="Slide Number Placeholder 3"/>
          <p:cNvSpPr>
            <a:spLocks noGrp="1"/>
          </p:cNvSpPr>
          <p:nvPr>
            <p:ph type="sldNum" sz="quarter" idx="10"/>
          </p:nvPr>
        </p:nvSpPr>
        <p:spPr/>
        <p:txBody>
          <a:bodyPr/>
          <a:lstStyle/>
          <a:p>
            <a:fld id="{7853A32D-C21D-4C1E-ABD2-E188EB32F979}" type="slidenum">
              <a:rPr lang="en-US" smtClean="0"/>
              <a:t>2</a:t>
            </a:fld>
            <a:endParaRPr lang="en-US"/>
          </a:p>
        </p:txBody>
      </p:sp>
    </p:spTree>
    <p:extLst>
      <p:ext uri="{BB962C8B-B14F-4D97-AF65-F5344CB8AC3E}">
        <p14:creationId xmlns:p14="http://schemas.microsoft.com/office/powerpoint/2010/main" val="3617443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Washing Feet (What it is, what it isn’t – not a religious practice instituted by Jesus.)</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Ceremony Instituted by Jesus?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Some religiously observe literal foot washing in association with the Lord’s Supper.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To observe such is to practice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“self-imposed religion” (Colossians 2:23)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Presumptuous to conflate foot washing with the Lord’s Supper: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Lord’s Supper recorded in synoptic gospels (Matthew, Mark, Luke), but not in John.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Foot washing recorded in John, but not in the synoptic gospels.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John did not record the LS, for the other gospels had. If foot washing was included in such, the others would have recorded it, as well as John recording the LS. (Otherwise, the record of the institution would be incomplete.)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Also, Paul does not mention foot washing 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have authority for what we do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Colossians 3:17).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To worship God in any way other than that which He has specified, regardless of intentions, is unacceptable worship.</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in vain they worship Me, teaching as doctrines the commandments of men” (Matthew 15:9).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 Custom</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18:4</a:t>
            </a:r>
            <a:r>
              <a:rPr lang="en-US" dirty="0">
                <a:latin typeface="Calibri" panose="020F0502020204030204" pitchFamily="34" charset="0"/>
                <a:ea typeface="Calibri" panose="020F0502020204030204" pitchFamily="34" charset="0"/>
                <a:cs typeface="Times New Roman" panose="02020603050405020304" pitchFamily="18" charset="0"/>
              </a:rPr>
              <a:t> – Abraham provided water for the washing of the feet of the 3 men of the Lord who appeared to him.</a:t>
            </a: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“The washing of the feet, which were partly at least uncovered in walking” (Albert Barnes’ Notes on the Bible).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 closed shoes like that available to us</a:t>
            </a:r>
            <a:r>
              <a:rPr lang="en-US" dirty="0">
                <a:latin typeface="Calibri" panose="020F0502020204030204" pitchFamily="34" charset="0"/>
                <a:ea typeface="Calibri" panose="020F0502020204030204" pitchFamily="34" charset="0"/>
                <a:cs typeface="Times New Roman" panose="02020603050405020304" pitchFamily="18" charset="0"/>
              </a:rPr>
              <a:t> – leads to dirty feet wherever you go, hence, the “freshening up” in washing them upon entering a residence.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19:2</a:t>
            </a:r>
            <a:r>
              <a:rPr lang="en-US" dirty="0">
                <a:latin typeface="Calibri" panose="020F0502020204030204" pitchFamily="34" charset="0"/>
                <a:ea typeface="Calibri" panose="020F0502020204030204" pitchFamily="34" charset="0"/>
                <a:cs typeface="Times New Roman" panose="02020603050405020304" pitchFamily="18" charset="0"/>
              </a:rPr>
              <a:t> – Lot also invited in 2 angels into his home, that they could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“wash [their] feet…[and] rise early and go on [their] way.”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Often times performed by a servant of the household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Samuel 25:41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Thus, it was an act of servitude, hospitality, and humility to wash another’s feet – the lesson Jesus was teaching.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literal washing of feet was not the point – customs change.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attitude in washing of feet, and its general representation of servitude and hospitality was the point – this does not change.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Timothy 5:9-10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Qualifications of the widow who the church can take into her number. (Obviously a consideration of hospitality.)</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Divine Service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 8)</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853A32D-C21D-4C1E-ABD2-E188EB32F979}" type="slidenum">
              <a:rPr lang="en-US" smtClean="0"/>
              <a:t>3</a:t>
            </a:fld>
            <a:endParaRPr lang="en-US"/>
          </a:p>
        </p:txBody>
      </p:sp>
    </p:spTree>
    <p:extLst>
      <p:ext uri="{BB962C8B-B14F-4D97-AF65-F5344CB8AC3E}">
        <p14:creationId xmlns:p14="http://schemas.microsoft.com/office/powerpoint/2010/main" val="1030624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Divine Service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 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Foundation of Jesus’ Action – Divine Nature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13:3</a:t>
            </a:r>
            <a:r>
              <a:rPr lang="en-US" dirty="0">
                <a:latin typeface="Calibri" panose="020F0502020204030204" pitchFamily="34" charset="0"/>
                <a:ea typeface="Calibri" panose="020F0502020204030204" pitchFamily="34" charset="0"/>
                <a:cs typeface="Times New Roman" panose="02020603050405020304" pitchFamily="18" charset="0"/>
              </a:rPr>
              <a:t> – The thought of His divine authority, origin, and return to God.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 had given Jesus all authority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28:18).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Jesus is the Word who was in the beginning with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Jesus will be exalted to the right hand of God – He was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“exalted to the right hand of God…Gad has made [Him]…both Lord and Christ” (Acts 2:33, 36).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4-5)</a:t>
            </a:r>
            <a:r>
              <a:rPr lang="en-US" dirty="0">
                <a:latin typeface="Calibri" panose="020F0502020204030204" pitchFamily="34" charset="0"/>
                <a:ea typeface="Calibri" panose="020F0502020204030204" pitchFamily="34" charset="0"/>
                <a:cs typeface="Times New Roman" panose="02020603050405020304" pitchFamily="18" charset="0"/>
              </a:rPr>
              <a:t> – This thought did not lead Him to boasting, nor the demand to be served, but to assuming the role of servant Himself. (</a:t>
            </a:r>
            <a:r>
              <a:rPr lang="en-US" i="1" dirty="0">
                <a:latin typeface="Calibri" panose="020F0502020204030204" pitchFamily="34" charset="0"/>
                <a:ea typeface="Calibri" panose="020F0502020204030204" pitchFamily="34" charset="0"/>
                <a:cs typeface="Times New Roman" panose="02020603050405020304" pitchFamily="18" charset="0"/>
              </a:rPr>
              <a:t>Greatness expressed in service – paradoxical and profound.)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1:15-20</a:t>
            </a:r>
            <a:r>
              <a:rPr lang="en-US" dirty="0">
                <a:latin typeface="Calibri" panose="020F0502020204030204" pitchFamily="34" charset="0"/>
                <a:ea typeface="Calibri" panose="020F0502020204030204" pitchFamily="34" charset="0"/>
                <a:cs typeface="Times New Roman" panose="02020603050405020304" pitchFamily="18" charset="0"/>
              </a:rPr>
              <a:t> – His preeminence is demonstrated, not in tyranny, but in servitude – bringing salvation to mankind.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His preeminence means we must submit wholly to His authority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Colossians 3:17).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But it is with the intention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“to present you holy, and blameless, and above reproach in His sight” (1:22).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Divine Service of Jesus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It is extremely important that Jesus served in this capacity.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Peter was out of place once again, but the profundity of Jesus’ actions are demonstrated in his reaction: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6-8a)</a:t>
            </a:r>
            <a:r>
              <a:rPr lang="en-US" dirty="0">
                <a:latin typeface="Calibri" panose="020F0502020204030204" pitchFamily="34" charset="0"/>
                <a:ea typeface="Calibri" panose="020F0502020204030204" pitchFamily="34" charset="0"/>
                <a:cs typeface="Times New Roman" panose="02020603050405020304" pitchFamily="18" charset="0"/>
              </a:rPr>
              <a:t> – Peter saw Jesus rise from the table, and place Himself in the role of a humble servant.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Despite Jesus’ words that He will understand a little later, Peter showed his impetuous nature.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8b)</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In order to have part with the Son of God, the Messiah, the Savior of mankind, we must let Him serve us – wash us (spiritually).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9-11)</a:t>
            </a:r>
            <a:r>
              <a:rPr lang="en-US" dirty="0">
                <a:latin typeface="Calibri" panose="020F0502020204030204" pitchFamily="34" charset="0"/>
                <a:ea typeface="Calibri" panose="020F0502020204030204" pitchFamily="34" charset="0"/>
                <a:cs typeface="Times New Roman" panose="02020603050405020304" pitchFamily="18" charset="0"/>
              </a:rPr>
              <a:t> – Peter still did not fully grasp what Jesus had indicated. Jesus suggests the washing of feet was enough to prove His point.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2:5-8</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Not even Jesus was above becoming a servant for others, and it is we that especially needed such service.</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“Let this mind be in you which was also in Christ Jesus”</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Divine Service Imitated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12-17)</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853A32D-C21D-4C1E-ABD2-E188EB32F979}" type="slidenum">
              <a:rPr lang="en-US" smtClean="0"/>
              <a:t>4</a:t>
            </a:fld>
            <a:endParaRPr lang="en-US"/>
          </a:p>
        </p:txBody>
      </p:sp>
    </p:spTree>
    <p:extLst>
      <p:ext uri="{BB962C8B-B14F-4D97-AF65-F5344CB8AC3E}">
        <p14:creationId xmlns:p14="http://schemas.microsoft.com/office/powerpoint/2010/main" val="1246165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Divine Service Imitated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12-17)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“you also ought to wash one another’s feet”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13:12-17</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This act of Jesus was not an institution of ceremonial religious observance to be performed in tandem with the Lord’s Supper, </a:t>
            </a:r>
            <a:r>
              <a:rPr lang="en-US" b="1" dirty="0">
                <a:latin typeface="Calibri" panose="020F0502020204030204" pitchFamily="34" charset="0"/>
                <a:ea typeface="Calibri" panose="020F0502020204030204" pitchFamily="34" charset="0"/>
                <a:cs typeface="Times New Roman" panose="02020603050405020304" pitchFamily="18" charset="0"/>
              </a:rPr>
              <a:t>but as an example of proper conduct among ourselves as Christians.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13-14, 17)</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“Teacher and Lord”</a:t>
            </a:r>
            <a:r>
              <a:rPr lang="en-US" dirty="0">
                <a:latin typeface="Calibri" panose="020F0502020204030204" pitchFamily="34" charset="0"/>
                <a:ea typeface="Calibri" panose="020F0502020204030204" pitchFamily="34" charset="0"/>
                <a:cs typeface="Times New Roman" panose="02020603050405020304" pitchFamily="18" charset="0"/>
              </a:rPr>
              <a:t> is supposed to be more than an honorary title given Jesus</a:t>
            </a:r>
            <a:r>
              <a:rPr lang="en-US" b="1" dirty="0">
                <a:latin typeface="Calibri" panose="020F0502020204030204" pitchFamily="34" charset="0"/>
                <a:ea typeface="Calibri" panose="020F0502020204030204" pitchFamily="34" charset="0"/>
                <a:cs typeface="Times New Roman" panose="02020603050405020304" pitchFamily="18" charset="0"/>
              </a:rPr>
              <a:t>. It carries with it the necessity of imitation of what He did, and obedience to what He says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Be imitators of Christ, and doers of His word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15-16)</a:t>
            </a:r>
            <a:r>
              <a:rPr lang="en-US" dirty="0">
                <a:latin typeface="Calibri" panose="020F0502020204030204" pitchFamily="34" charset="0"/>
                <a:ea typeface="Calibri" panose="020F0502020204030204" pitchFamily="34" charset="0"/>
                <a:cs typeface="Times New Roman" panose="02020603050405020304" pitchFamily="18" charset="0"/>
              </a:rPr>
              <a:t> – We should not think ourselves above such actions. If Jesus humbled Himself to servitude, so should we.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Luke 22:24-27</a:t>
            </a:r>
            <a:r>
              <a:rPr lang="en-US" dirty="0">
                <a:latin typeface="Calibri" panose="020F0502020204030204" pitchFamily="34" charset="0"/>
                <a:ea typeface="Calibri" panose="020F0502020204030204" pitchFamily="34" charset="0"/>
                <a:cs typeface="Times New Roman" panose="02020603050405020304" pitchFamily="18" charset="0"/>
              </a:rPr>
              <a:t> – (Also in upper room) Leaders of Gentiles like to have honorary title (</a:t>
            </a:r>
            <a:r>
              <a:rPr lang="en-US" i="1" dirty="0">
                <a:latin typeface="Calibri" panose="020F0502020204030204" pitchFamily="34" charset="0"/>
                <a:ea typeface="Calibri" panose="020F0502020204030204" pitchFamily="34" charset="0"/>
                <a:cs typeface="Times New Roman" panose="02020603050405020304" pitchFamily="18" charset="0"/>
              </a:rPr>
              <a:t>Benefactors – which was wholly untrue, and only for self-praise</a:t>
            </a:r>
            <a:r>
              <a:rPr lang="en-US" dirty="0">
                <a:latin typeface="Calibri" panose="020F0502020204030204" pitchFamily="34" charset="0"/>
                <a:ea typeface="Calibri" panose="020F0502020204030204" pitchFamily="34" charset="0"/>
                <a:cs typeface="Times New Roman" panose="02020603050405020304" pitchFamily="18" charset="0"/>
              </a:rPr>
              <a:t>), but the apostles would use their great authority to SERVE.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2:3-4</a:t>
            </a:r>
            <a:r>
              <a:rPr lang="en-US" dirty="0">
                <a:latin typeface="Calibri" panose="020F0502020204030204" pitchFamily="34" charset="0"/>
                <a:ea typeface="Calibri" panose="020F0502020204030204" pitchFamily="34" charset="0"/>
                <a:cs typeface="Times New Roman" panose="02020603050405020304" pitchFamily="18" charset="0"/>
              </a:rPr>
              <a:t> – The call to be like Christ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(“let this mind be in you”)</a:t>
            </a:r>
            <a:r>
              <a:rPr lang="en-US" dirty="0">
                <a:latin typeface="Calibri" panose="020F0502020204030204" pitchFamily="34" charset="0"/>
                <a:ea typeface="Calibri" panose="020F0502020204030204" pitchFamily="34" charset="0"/>
                <a:cs typeface="Times New Roman" panose="02020603050405020304" pitchFamily="18" charset="0"/>
              </a:rPr>
              <a:t> is a call to humility, and service of others.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(“we, being many, are one body in Christ, and individually members of one another” Romans 12:5).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 Condition of Salvation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In order to have part with Jesus, we must let Him “wash” us, serve us. However, we MUST also reciprocate that servitude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25:31-46</a:t>
            </a:r>
            <a:r>
              <a:rPr lang="en-US" dirty="0">
                <a:latin typeface="Calibri" panose="020F0502020204030204" pitchFamily="34" charset="0"/>
                <a:ea typeface="Calibri" panose="020F0502020204030204" pitchFamily="34" charset="0"/>
                <a:cs typeface="Times New Roman" panose="02020603050405020304" pitchFamily="18" charset="0"/>
              </a:rPr>
              <a:t> – When we serve (wash the feet of) our brethren, we are serving Christ. When we neglect to do so, we neglect Christ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(vv. 35, 36, 40, 42, 43, 45, 46)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“If I then…you also ought to…”</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853A32D-C21D-4C1E-ABD2-E188EB32F979}" type="slidenum">
              <a:rPr lang="en-US" smtClean="0"/>
              <a:t>5</a:t>
            </a:fld>
            <a:endParaRPr lang="en-US"/>
          </a:p>
        </p:txBody>
      </p:sp>
    </p:spTree>
    <p:extLst>
      <p:ext uri="{BB962C8B-B14F-4D97-AF65-F5344CB8AC3E}">
        <p14:creationId xmlns:p14="http://schemas.microsoft.com/office/powerpoint/2010/main" val="2797242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lesson of washing feet would be especially important for the apostles, as they would serve in a great capacity in the kingdom – being the foundation of the church, with Jesus as the chief cornerstone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Ephesians 2:20</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His greatness, the Lord saw us as those in need of that which His greatness could afford. He did not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“count it robbery to be equal with God,”</a:t>
            </a:r>
            <a:r>
              <a:rPr lang="en-US" dirty="0">
                <a:latin typeface="Calibri" panose="020F0502020204030204" pitchFamily="34" charset="0"/>
                <a:ea typeface="Calibri" panose="020F0502020204030204" pitchFamily="34" charset="0"/>
                <a:cs typeface="Times New Roman" panose="02020603050405020304" pitchFamily="18" charset="0"/>
              </a:rPr>
              <a:t> but became our servant.</a:t>
            </a:r>
          </a:p>
          <a:p>
            <a:r>
              <a:rPr lang="en-US" dirty="0">
                <a:latin typeface="Calibri" panose="020F0502020204030204" pitchFamily="34" charset="0"/>
                <a:ea typeface="Calibri" panose="020F0502020204030204" pitchFamily="34" charset="0"/>
                <a:cs typeface="Times New Roman" panose="02020603050405020304" pitchFamily="18" charset="0"/>
              </a:rPr>
              <a:t>We are called to do the same to one another, and rightly so.</a:t>
            </a:r>
            <a:endParaRPr lang="en-US" dirty="0"/>
          </a:p>
        </p:txBody>
      </p:sp>
      <p:sp>
        <p:nvSpPr>
          <p:cNvPr id="4" name="Slide Number Placeholder 3"/>
          <p:cNvSpPr>
            <a:spLocks noGrp="1"/>
          </p:cNvSpPr>
          <p:nvPr>
            <p:ph type="sldNum" sz="quarter" idx="10"/>
          </p:nvPr>
        </p:nvSpPr>
        <p:spPr/>
        <p:txBody>
          <a:bodyPr/>
          <a:lstStyle/>
          <a:p>
            <a:fld id="{7853A32D-C21D-4C1E-ABD2-E188EB32F979}" type="slidenum">
              <a:rPr lang="en-US" smtClean="0"/>
              <a:t>6</a:t>
            </a:fld>
            <a:endParaRPr lang="en-US"/>
          </a:p>
        </p:txBody>
      </p:sp>
    </p:spTree>
    <p:extLst>
      <p:ext uri="{BB962C8B-B14F-4D97-AF65-F5344CB8AC3E}">
        <p14:creationId xmlns:p14="http://schemas.microsoft.com/office/powerpoint/2010/main" val="93110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3B55500A-FDC0-4345-9A14-2B8A72986C39}"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2886473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55500A-FDC0-4345-9A14-2B8A72986C39}"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414485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55500A-FDC0-4345-9A14-2B8A72986C39}"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3924711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55500A-FDC0-4345-9A14-2B8A72986C39}"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1856309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55500A-FDC0-4345-9A14-2B8A72986C39}"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8979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55500A-FDC0-4345-9A14-2B8A72986C39}" type="datetimeFigureOut">
              <a:rPr lang="en-US" smtClean="0"/>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3501373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55500A-FDC0-4345-9A14-2B8A72986C39}" type="datetimeFigureOut">
              <a:rPr lang="en-US" smtClean="0"/>
              <a:t>8/6/2017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3321381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55500A-FDC0-4345-9A14-2B8A72986C39}" type="datetimeFigureOut">
              <a:rPr lang="en-US" smtClean="0"/>
              <a:t>8/6/2017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2689165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5500A-FDC0-4345-9A14-2B8A72986C39}" type="datetimeFigureOut">
              <a:rPr lang="en-US" smtClean="0"/>
              <a:t>8/6/2017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174874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B55500A-FDC0-4345-9A14-2B8A72986C39}" type="datetimeFigureOut">
              <a:rPr lang="en-US" smtClean="0"/>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394150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B55500A-FDC0-4345-9A14-2B8A72986C39}" type="datetimeFigureOut">
              <a:rPr lang="en-US" smtClean="0"/>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B8624-D439-4223-A59B-097269786674}" type="slidenum">
              <a:rPr lang="en-US" smtClean="0"/>
              <a:t>‹#›</a:t>
            </a:fld>
            <a:endParaRPr lang="en-US"/>
          </a:p>
        </p:txBody>
      </p:sp>
    </p:spTree>
    <p:extLst>
      <p:ext uri="{BB962C8B-B14F-4D97-AF65-F5344CB8AC3E}">
        <p14:creationId xmlns:p14="http://schemas.microsoft.com/office/powerpoint/2010/main" val="2520144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B55500A-FDC0-4345-9A14-2B8A72986C39}" type="datetimeFigureOut">
              <a:rPr lang="en-US" smtClean="0"/>
              <a:t>8/6/2017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8FB8624-D439-4223-A59B-097269786674}" type="slidenum">
              <a:rPr lang="en-US" smtClean="0"/>
              <a:t>‹#›</a:t>
            </a:fld>
            <a:endParaRPr lang="en-US"/>
          </a:p>
        </p:txBody>
      </p:sp>
    </p:spTree>
    <p:extLst>
      <p:ext uri="{BB962C8B-B14F-4D97-AF65-F5344CB8AC3E}">
        <p14:creationId xmlns:p14="http://schemas.microsoft.com/office/powerpoint/2010/main" val="3994535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59076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 t="199" r="8" b="24539"/>
          <a:stretch/>
        </p:blipFill>
        <p:spPr>
          <a:xfrm>
            <a:off x="3061716" y="-480"/>
            <a:ext cx="6082284" cy="6858479"/>
          </a:xfrm>
          <a:prstGeom prst="rect">
            <a:avLst/>
          </a:prstGeom>
        </p:spPr>
      </p:pic>
      <p:sp>
        <p:nvSpPr>
          <p:cNvPr id="10"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 y="-479"/>
            <a:ext cx="7101525"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 y="-479"/>
            <a:ext cx="6058539"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222483" y="2389310"/>
            <a:ext cx="3532398" cy="3320973"/>
          </a:xfrm>
        </p:spPr>
        <p:txBody>
          <a:bodyPr anchor="t">
            <a:normAutofit/>
          </a:bodyPr>
          <a:lstStyle/>
          <a:p>
            <a:pPr algn="l"/>
            <a:r>
              <a:rPr lang="en-US" sz="5400" dirty="0">
                <a:latin typeface="Algerian" panose="04020705040A02060702" pitchFamily="82" charset="0"/>
              </a:rPr>
              <a:t>In the Upper  Room</a:t>
            </a:r>
            <a:br>
              <a:rPr lang="en-US" sz="4700" dirty="0"/>
            </a:br>
            <a:r>
              <a:rPr lang="en-US" sz="3600" b="1" i="1" dirty="0"/>
              <a:t>Washing Feet</a:t>
            </a:r>
            <a:endParaRPr lang="en-US" sz="4700" b="1" i="1" dirty="0"/>
          </a:p>
        </p:txBody>
      </p:sp>
      <p:sp>
        <p:nvSpPr>
          <p:cNvPr id="3" name="Subtitle 2"/>
          <p:cNvSpPr>
            <a:spLocks noGrp="1"/>
          </p:cNvSpPr>
          <p:nvPr>
            <p:ph type="subTitle" idx="1"/>
          </p:nvPr>
        </p:nvSpPr>
        <p:spPr>
          <a:xfrm>
            <a:off x="1222483" y="1230114"/>
            <a:ext cx="3125532" cy="1155525"/>
          </a:xfrm>
        </p:spPr>
        <p:txBody>
          <a:bodyPr anchor="b">
            <a:normAutofit/>
          </a:bodyPr>
          <a:lstStyle/>
          <a:p>
            <a:pPr algn="l"/>
            <a:r>
              <a:rPr lang="en-US" sz="3200" i="1" dirty="0"/>
              <a:t>John 13:1-17</a:t>
            </a:r>
          </a:p>
        </p:txBody>
      </p:sp>
    </p:spTree>
    <p:extLst>
      <p:ext uri="{BB962C8B-B14F-4D97-AF65-F5344CB8AC3E}">
        <p14:creationId xmlns:p14="http://schemas.microsoft.com/office/powerpoint/2010/main" val="13287989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895212"/>
            <a:ext cx="7886700" cy="1325563"/>
          </a:xfrm>
        </p:spPr>
        <p:txBody>
          <a:bodyPr/>
          <a:lstStyle/>
          <a:p>
            <a:pPr algn="ctr"/>
            <a:r>
              <a:rPr lang="en-US" sz="5400" dirty="0">
                <a:solidFill>
                  <a:prstClr val="white"/>
                </a:solidFill>
                <a:latin typeface="Algerian" panose="04020705040A02060702" pitchFamily="82" charset="0"/>
              </a:rPr>
              <a:t>Washing Feet</a:t>
            </a:r>
            <a:endParaRPr lang="en-US" dirty="0"/>
          </a:p>
        </p:txBody>
      </p:sp>
      <p:sp>
        <p:nvSpPr>
          <p:cNvPr id="3" name="Content Placeholder 2"/>
          <p:cNvSpPr>
            <a:spLocks noGrp="1"/>
          </p:cNvSpPr>
          <p:nvPr>
            <p:ph idx="1"/>
          </p:nvPr>
        </p:nvSpPr>
        <p:spPr/>
        <p:txBody>
          <a:bodyPr/>
          <a:lstStyle/>
          <a:p>
            <a:pPr marL="0" indent="0" algn="ctr">
              <a:buNone/>
            </a:pPr>
            <a:endParaRPr lang="en-US" sz="4800" b="1" dirty="0">
              <a:solidFill>
                <a:schemeClr val="bg1"/>
              </a:solidFill>
            </a:endParaRPr>
          </a:p>
          <a:p>
            <a:pPr marL="0" indent="0" algn="ctr">
              <a:buNone/>
            </a:pPr>
            <a:r>
              <a:rPr lang="en-US" sz="3600" b="1" dirty="0">
                <a:solidFill>
                  <a:schemeClr val="bg1"/>
                </a:solidFill>
              </a:rPr>
              <a:t>Ceremony Instituted by Jesus?</a:t>
            </a:r>
          </a:p>
          <a:p>
            <a:pPr marL="0" indent="0" algn="ctr">
              <a:buNone/>
            </a:pPr>
            <a:r>
              <a:rPr lang="en-US" sz="3200" i="1" dirty="0">
                <a:solidFill>
                  <a:schemeClr val="bg1"/>
                </a:solidFill>
              </a:rPr>
              <a:t>– Colossians 2:23; Colossians 3:17;                      Matthew 15:9 –</a:t>
            </a:r>
          </a:p>
          <a:p>
            <a:pPr marL="0" indent="0" algn="ctr">
              <a:buNone/>
            </a:pPr>
            <a:r>
              <a:rPr lang="en-US" sz="3600" b="1" dirty="0">
                <a:solidFill>
                  <a:schemeClr val="bg1"/>
                </a:solidFill>
              </a:rPr>
              <a:t>A Custom</a:t>
            </a:r>
          </a:p>
          <a:p>
            <a:pPr marL="0" indent="0" algn="ctr">
              <a:buNone/>
            </a:pPr>
            <a:r>
              <a:rPr lang="en-US" sz="3200" i="1" dirty="0">
                <a:solidFill>
                  <a:schemeClr val="bg1"/>
                </a:solidFill>
              </a:rPr>
              <a:t>– Genesis 18:4; 19:2; 1 Samuel 25:41;                             1 Timothy 5:9-10 –</a:t>
            </a:r>
          </a:p>
        </p:txBody>
      </p:sp>
    </p:spTree>
    <p:extLst>
      <p:ext uri="{BB962C8B-B14F-4D97-AF65-F5344CB8AC3E}">
        <p14:creationId xmlns:p14="http://schemas.microsoft.com/office/powerpoint/2010/main" val="23222619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895212"/>
            <a:ext cx="7886700" cy="1325563"/>
          </a:xfrm>
        </p:spPr>
        <p:txBody>
          <a:bodyPr/>
          <a:lstStyle/>
          <a:p>
            <a:pPr algn="ctr"/>
            <a:r>
              <a:rPr lang="en-US" sz="5400" dirty="0">
                <a:solidFill>
                  <a:prstClr val="white"/>
                </a:solidFill>
                <a:latin typeface="Algerian" panose="04020705040A02060702" pitchFamily="82" charset="0"/>
              </a:rPr>
              <a:t>Divine Service</a:t>
            </a:r>
            <a:endParaRPr lang="en-US" dirty="0"/>
          </a:p>
        </p:txBody>
      </p:sp>
      <p:sp>
        <p:nvSpPr>
          <p:cNvPr id="3" name="Content Placeholder 2"/>
          <p:cNvSpPr>
            <a:spLocks noGrp="1"/>
          </p:cNvSpPr>
          <p:nvPr>
            <p:ph idx="1"/>
          </p:nvPr>
        </p:nvSpPr>
        <p:spPr/>
        <p:txBody>
          <a:bodyPr/>
          <a:lstStyle/>
          <a:p>
            <a:pPr marL="0" indent="0" algn="ctr">
              <a:buNone/>
            </a:pPr>
            <a:endParaRPr lang="en-US" sz="4800" b="1" dirty="0">
              <a:solidFill>
                <a:schemeClr val="bg1"/>
              </a:solidFill>
            </a:endParaRPr>
          </a:p>
          <a:p>
            <a:pPr marL="0" indent="0" algn="ctr">
              <a:buNone/>
            </a:pPr>
            <a:r>
              <a:rPr lang="en-US" sz="3600" b="1" dirty="0">
                <a:solidFill>
                  <a:schemeClr val="bg1"/>
                </a:solidFill>
              </a:rPr>
              <a:t>Basis for Jesus’ Action – Divine Nature</a:t>
            </a:r>
          </a:p>
          <a:p>
            <a:pPr marL="0" indent="0" algn="ctr">
              <a:buNone/>
            </a:pPr>
            <a:r>
              <a:rPr lang="en-US" sz="3200" i="1" dirty="0">
                <a:solidFill>
                  <a:schemeClr val="bg1"/>
                </a:solidFill>
              </a:rPr>
              <a:t>– John 13:3-5; Colossians 1:15-20 –</a:t>
            </a:r>
          </a:p>
          <a:p>
            <a:pPr marL="0" indent="0" algn="ctr">
              <a:buNone/>
            </a:pPr>
            <a:r>
              <a:rPr lang="en-US" sz="3600" b="1" dirty="0">
                <a:solidFill>
                  <a:schemeClr val="bg1"/>
                </a:solidFill>
              </a:rPr>
              <a:t>Divine Service of Jesus</a:t>
            </a:r>
          </a:p>
          <a:p>
            <a:pPr marL="0" indent="0" algn="ctr">
              <a:buNone/>
            </a:pPr>
            <a:r>
              <a:rPr lang="en-US" sz="3200" i="1" dirty="0">
                <a:solidFill>
                  <a:schemeClr val="bg1"/>
                </a:solidFill>
              </a:rPr>
              <a:t>– John 13:6-11; Philippians 2:5-8 –</a:t>
            </a:r>
          </a:p>
        </p:txBody>
      </p:sp>
    </p:spTree>
    <p:extLst>
      <p:ext uri="{BB962C8B-B14F-4D97-AF65-F5344CB8AC3E}">
        <p14:creationId xmlns:p14="http://schemas.microsoft.com/office/powerpoint/2010/main" val="3728813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895212"/>
            <a:ext cx="7886700" cy="1325563"/>
          </a:xfrm>
        </p:spPr>
        <p:txBody>
          <a:bodyPr>
            <a:normAutofit fontScale="90000"/>
          </a:bodyPr>
          <a:lstStyle/>
          <a:p>
            <a:pPr algn="ctr"/>
            <a:r>
              <a:rPr lang="en-US" sz="5400" dirty="0">
                <a:solidFill>
                  <a:prstClr val="white"/>
                </a:solidFill>
                <a:latin typeface="Algerian" panose="04020705040A02060702" pitchFamily="82" charset="0"/>
              </a:rPr>
              <a:t>Divine Service Imitated</a:t>
            </a:r>
            <a:endParaRPr lang="en-US" dirty="0"/>
          </a:p>
        </p:txBody>
      </p:sp>
      <p:sp>
        <p:nvSpPr>
          <p:cNvPr id="3" name="Content Placeholder 2"/>
          <p:cNvSpPr>
            <a:spLocks noGrp="1"/>
          </p:cNvSpPr>
          <p:nvPr>
            <p:ph idx="1"/>
          </p:nvPr>
        </p:nvSpPr>
        <p:spPr/>
        <p:txBody>
          <a:bodyPr/>
          <a:lstStyle/>
          <a:p>
            <a:pPr marL="0" indent="0" algn="ctr">
              <a:buNone/>
            </a:pPr>
            <a:endParaRPr lang="en-US" sz="4800" b="1" dirty="0">
              <a:solidFill>
                <a:schemeClr val="bg1"/>
              </a:solidFill>
            </a:endParaRPr>
          </a:p>
          <a:p>
            <a:pPr marL="0" indent="0" algn="ctr">
              <a:buNone/>
            </a:pPr>
            <a:r>
              <a:rPr lang="en-US" sz="3600" b="1" i="1" dirty="0">
                <a:solidFill>
                  <a:schemeClr val="bg1"/>
                </a:solidFill>
              </a:rPr>
              <a:t>“you also ought to                                          wash one another’s feet”</a:t>
            </a:r>
          </a:p>
          <a:p>
            <a:pPr marL="0" indent="0" algn="ctr">
              <a:buNone/>
            </a:pPr>
            <a:r>
              <a:rPr lang="en-US" sz="3200" i="1" dirty="0">
                <a:solidFill>
                  <a:schemeClr val="bg1"/>
                </a:solidFill>
              </a:rPr>
              <a:t>– John 13:12-17; Luke 22:24-27;                    Philippians 2:3-4 –</a:t>
            </a:r>
          </a:p>
          <a:p>
            <a:pPr marL="0" indent="0" algn="ctr">
              <a:buNone/>
            </a:pPr>
            <a:r>
              <a:rPr lang="en-US" sz="3600" b="1" dirty="0">
                <a:solidFill>
                  <a:schemeClr val="bg1"/>
                </a:solidFill>
              </a:rPr>
              <a:t>A Condition of Salvation</a:t>
            </a:r>
          </a:p>
          <a:p>
            <a:pPr marL="0" indent="0" algn="ctr">
              <a:buNone/>
            </a:pPr>
            <a:r>
              <a:rPr lang="en-US" sz="3200" i="1" dirty="0">
                <a:solidFill>
                  <a:schemeClr val="bg1"/>
                </a:solidFill>
              </a:rPr>
              <a:t>– Matthew 25:31-46 –</a:t>
            </a:r>
          </a:p>
        </p:txBody>
      </p:sp>
    </p:spTree>
    <p:extLst>
      <p:ext uri="{BB962C8B-B14F-4D97-AF65-F5344CB8AC3E}">
        <p14:creationId xmlns:p14="http://schemas.microsoft.com/office/powerpoint/2010/main" val="34061109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 t="199" r="8" b="24539"/>
          <a:stretch/>
        </p:blipFill>
        <p:spPr>
          <a:xfrm>
            <a:off x="3061716" y="-480"/>
            <a:ext cx="6082284" cy="6858479"/>
          </a:xfrm>
          <a:prstGeom prst="rect">
            <a:avLst/>
          </a:prstGeom>
        </p:spPr>
      </p:pic>
      <p:sp>
        <p:nvSpPr>
          <p:cNvPr id="10"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 y="-479"/>
            <a:ext cx="7101525"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 y="-479"/>
            <a:ext cx="6058539" cy="6858478"/>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222483" y="2389310"/>
            <a:ext cx="3532398" cy="3320973"/>
          </a:xfrm>
        </p:spPr>
        <p:txBody>
          <a:bodyPr anchor="t">
            <a:normAutofit/>
          </a:bodyPr>
          <a:lstStyle/>
          <a:p>
            <a:pPr algn="l"/>
            <a:r>
              <a:rPr lang="en-US" sz="5400" dirty="0">
                <a:latin typeface="Algerian" panose="04020705040A02060702" pitchFamily="82" charset="0"/>
              </a:rPr>
              <a:t>In the Upper  Room</a:t>
            </a:r>
            <a:br>
              <a:rPr lang="en-US" sz="4700" dirty="0"/>
            </a:br>
            <a:r>
              <a:rPr lang="en-US" sz="3600" b="1" i="1" dirty="0"/>
              <a:t>Washing Feet</a:t>
            </a:r>
            <a:endParaRPr lang="en-US" sz="4700" b="1" i="1" dirty="0"/>
          </a:p>
        </p:txBody>
      </p:sp>
      <p:sp>
        <p:nvSpPr>
          <p:cNvPr id="3" name="Subtitle 2"/>
          <p:cNvSpPr>
            <a:spLocks noGrp="1"/>
          </p:cNvSpPr>
          <p:nvPr>
            <p:ph type="subTitle" idx="1"/>
          </p:nvPr>
        </p:nvSpPr>
        <p:spPr>
          <a:xfrm>
            <a:off x="1222483" y="1230114"/>
            <a:ext cx="3125532" cy="1155525"/>
          </a:xfrm>
        </p:spPr>
        <p:txBody>
          <a:bodyPr anchor="b">
            <a:normAutofit/>
          </a:bodyPr>
          <a:lstStyle/>
          <a:p>
            <a:pPr algn="l"/>
            <a:r>
              <a:rPr lang="en-US" sz="3200" i="1" dirty="0"/>
              <a:t>John 13:1-17</a:t>
            </a:r>
          </a:p>
        </p:txBody>
      </p:sp>
    </p:spTree>
    <p:extLst>
      <p:ext uri="{BB962C8B-B14F-4D97-AF65-F5344CB8AC3E}">
        <p14:creationId xmlns:p14="http://schemas.microsoft.com/office/powerpoint/2010/main" val="66522891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1690</Words>
  <Application>Microsoft Office PowerPoint</Application>
  <PresentationFormat>On-screen Show (4:3)</PresentationFormat>
  <Paragraphs>99</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Algerian</vt:lpstr>
      <vt:lpstr>Arial</vt:lpstr>
      <vt:lpstr>Calibri</vt:lpstr>
      <vt:lpstr>Calibri Light</vt:lpstr>
      <vt:lpstr>Times New Roman</vt:lpstr>
      <vt:lpstr>Wingdings</vt:lpstr>
      <vt:lpstr>Office Theme</vt:lpstr>
      <vt:lpstr>PowerPoint Presentation</vt:lpstr>
      <vt:lpstr>In the Upper  Room Washing Feet</vt:lpstr>
      <vt:lpstr>Washing Feet</vt:lpstr>
      <vt:lpstr>Divine Service</vt:lpstr>
      <vt:lpstr>Divine Service Imitated</vt:lpstr>
      <vt:lpstr>In the Upper  Room Washing Feet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4</cp:revision>
  <dcterms:created xsi:type="dcterms:W3CDTF">2017-08-05T01:08:17Z</dcterms:created>
  <dcterms:modified xsi:type="dcterms:W3CDTF">2017-08-06T21:49:36Z</dcterms:modified>
</cp:coreProperties>
</file>