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24" y="72"/>
      </p:cViewPr>
      <p:guideLst/>
    </p:cSldViewPr>
  </p:slideViewPr>
  <p:notesTextViewPr>
    <p:cViewPr>
      <p:scale>
        <a:sx n="1" d="1"/>
        <a:sy n="1" d="1"/>
      </p:scale>
      <p:origin x="0" y="0"/>
    </p:cViewPr>
  </p:notesTextViewPr>
  <p:notesViewPr>
    <p:cSldViewPr snapToGrid="0">
      <p:cViewPr varScale="1">
        <p:scale>
          <a:sx n="55" d="100"/>
          <a:sy n="55"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EC14A4-24BD-4BCB-B7A6-D34232683CFF}" type="datetimeFigureOut">
              <a:rPr lang="en-US" smtClean="0"/>
              <a:t>8/13/2017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2D24AA-ECF0-4CF5-98EC-00B9F798E93D}" type="slidenum">
              <a:rPr lang="en-US" smtClean="0"/>
              <a:t>‹#›</a:t>
            </a:fld>
            <a:endParaRPr lang="en-US"/>
          </a:p>
        </p:txBody>
      </p:sp>
    </p:spTree>
    <p:extLst>
      <p:ext uri="{BB962C8B-B14F-4D97-AF65-F5344CB8AC3E}">
        <p14:creationId xmlns:p14="http://schemas.microsoft.com/office/powerpoint/2010/main" val="2136692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 the Upper Room (2) – The Lord’s Supper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Luke 22:7-20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After the washing of the disciple’s feet in the upper room, Jesus sat down at the supper and instituted a new memorial feast – The Lord’s Supper.</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was a lasting and important act of worship which the first-century Christians participated in regularly, just as we are commanded to do so.</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2:41, 42</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“breaking of bread.”</a:t>
            </a:r>
            <a:r>
              <a:rPr lang="en-US" dirty="0">
                <a:latin typeface="Calibri" panose="020F0502020204030204" pitchFamily="34" charset="0"/>
                <a:ea typeface="Calibri" panose="020F0502020204030204" pitchFamily="34" charset="0"/>
                <a:cs typeface="Times New Roman" panose="02020603050405020304" pitchFamily="18" charset="0"/>
              </a:rPr>
              <a:t> (Different than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46</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20:7</a:t>
            </a:r>
            <a:r>
              <a:rPr lang="en-US" dirty="0">
                <a:latin typeface="Calibri" panose="020F0502020204030204" pitchFamily="34" charset="0"/>
                <a:ea typeface="Calibri" panose="020F0502020204030204" pitchFamily="34" charset="0"/>
                <a:cs typeface="Times New Roman" panose="02020603050405020304" pitchFamily="18" charset="0"/>
              </a:rPr>
              <a:t> – came together to do so on the first day of the week. (Every week)</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Setting of the Institution – The Passover Feast</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53A32D-C21D-4C1E-ABD2-E188EB32F9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6938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Setting of the Institution – The Passover Feast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Feast of Unleavened Bread – The Passover</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22:1</a:t>
            </a:r>
            <a:r>
              <a:rPr lang="en-US" dirty="0">
                <a:latin typeface="Calibri" panose="020F0502020204030204" pitchFamily="34" charset="0"/>
                <a:ea typeface="Calibri" panose="020F0502020204030204" pitchFamily="34" charset="0"/>
                <a:cs typeface="Times New Roman" panose="02020603050405020304" pitchFamily="18" charset="0"/>
              </a:rPr>
              <a:t> – Feast of unleavened bread/Passover drew near.</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Two of several feasts commanded by God to be observed by His physical people which were commonly identified together.</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Leviticus 23:4-6</a:t>
            </a:r>
            <a:r>
              <a:rPr lang="en-US" dirty="0">
                <a:latin typeface="Calibri" panose="020F0502020204030204" pitchFamily="34" charset="0"/>
                <a:ea typeface="Calibri" panose="020F0502020204030204" pitchFamily="34" charset="0"/>
                <a:cs typeface="Times New Roman" panose="02020603050405020304" pitchFamily="18" charset="0"/>
              </a:rPr>
              <a:t> – Passover, then immediately following Feast of Unleavened bread – 7 days. (14</a:t>
            </a:r>
            <a:r>
              <a:rPr lang="en-US" baseline="30000" dirty="0">
                <a:latin typeface="Calibri" panose="020F0502020204030204" pitchFamily="34" charset="0"/>
                <a:ea typeface="Calibri" panose="020F0502020204030204" pitchFamily="34" charset="0"/>
                <a:cs typeface="Times New Roman" panose="02020603050405020304" pitchFamily="18" charset="0"/>
              </a:rPr>
              <a:t>th</a:t>
            </a:r>
            <a:r>
              <a:rPr lang="en-US" dirty="0">
                <a:latin typeface="Calibri" panose="020F0502020204030204" pitchFamily="34" charset="0"/>
                <a:ea typeface="Calibri" panose="020F0502020204030204" pitchFamily="34" charset="0"/>
                <a:cs typeface="Times New Roman" panose="02020603050405020304" pitchFamily="18" charset="0"/>
              </a:rPr>
              <a:t>, then 15</a:t>
            </a:r>
            <a:r>
              <a:rPr lang="en-US" baseline="30000" dirty="0">
                <a:latin typeface="Calibri" panose="020F0502020204030204" pitchFamily="34" charset="0"/>
                <a:ea typeface="Calibri" panose="020F0502020204030204" pitchFamily="34" charset="0"/>
                <a:cs typeface="Times New Roman" panose="02020603050405020304" pitchFamily="18" charset="0"/>
              </a:rPr>
              <a:t>th</a:t>
            </a:r>
            <a:r>
              <a:rPr lang="en-US" dirty="0">
                <a:latin typeface="Calibri" panose="020F0502020204030204" pitchFamily="34" charset="0"/>
                <a:ea typeface="Calibri" panose="020F0502020204030204" pitchFamily="34" charset="0"/>
                <a:cs typeface="Times New Roman" panose="02020603050405020304" pitchFamily="18" charset="0"/>
              </a:rPr>
              <a:t> day of Abib or Nisan)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22:7, 8, 13, 14</a:t>
            </a:r>
            <a:r>
              <a:rPr lang="en-US" dirty="0">
                <a:latin typeface="Calibri" panose="020F0502020204030204" pitchFamily="34" charset="0"/>
                <a:ea typeface="Calibri" panose="020F0502020204030204" pitchFamily="34" charset="0"/>
                <a:cs typeface="Times New Roman" panose="02020603050405020304" pitchFamily="18" charset="0"/>
              </a:rPr>
              <a:t> – Peter and John sent by Jesus to prepare the Passover </a:t>
            </a:r>
            <a:r>
              <a:rPr lang="en-US" i="1" dirty="0">
                <a:latin typeface="Calibri" panose="020F0502020204030204" pitchFamily="34" charset="0"/>
                <a:ea typeface="Calibri" panose="020F0502020204030204" pitchFamily="34" charset="0"/>
                <a:cs typeface="Times New Roman" panose="02020603050405020304" pitchFamily="18" charset="0"/>
              </a:rPr>
              <a:t>(Included preparations not just of the Lamb, but the entire feast, and regulations)</a:t>
            </a:r>
            <a:r>
              <a:rPr lang="en-US" dirty="0">
                <a:latin typeface="Calibri" panose="020F0502020204030204" pitchFamily="34" charset="0"/>
                <a:ea typeface="Calibri" panose="020F0502020204030204" pitchFamily="34" charset="0"/>
                <a:cs typeface="Times New Roman" panose="02020603050405020304" pitchFamily="18" charset="0"/>
              </a:rPr>
              <a:t>, they did, and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hour”</a:t>
            </a:r>
            <a:r>
              <a:rPr lang="en-US" dirty="0">
                <a:latin typeface="Calibri" panose="020F0502020204030204" pitchFamily="34" charset="0"/>
                <a:ea typeface="Calibri" panose="020F0502020204030204" pitchFamily="34" charset="0"/>
                <a:cs typeface="Times New Roman" panose="02020603050405020304" pitchFamily="18" charset="0"/>
              </a:rPr>
              <a:t> of the Passover meal came.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It was at this feast that Jesus instituted what Paul refers to in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11:20 as “the Lord’s Supper.”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It is important to note the purpose of the Passover first.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Original Passover</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Exodus 3:7-8</a:t>
            </a:r>
            <a:r>
              <a:rPr lang="en-US" dirty="0">
                <a:latin typeface="Calibri" panose="020F0502020204030204" pitchFamily="34" charset="0"/>
                <a:ea typeface="Calibri" panose="020F0502020204030204" pitchFamily="34" charset="0"/>
                <a:cs typeface="Times New Roman" panose="02020603050405020304" pitchFamily="18" charset="0"/>
              </a:rPr>
              <a:t> – God to Moses about the oppressed Israelites, and His plan to deliver them.</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Exodus 4:22-23</a:t>
            </a:r>
            <a:r>
              <a:rPr lang="en-US" dirty="0">
                <a:latin typeface="Calibri" panose="020F0502020204030204" pitchFamily="34" charset="0"/>
                <a:ea typeface="Calibri" panose="020F0502020204030204" pitchFamily="34" charset="0"/>
                <a:cs typeface="Times New Roman" panose="02020603050405020304" pitchFamily="18" charset="0"/>
              </a:rPr>
              <a:t> – (After choosing Moses as deliverer) Promise to Pharaoh about the killing of his firstborn.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Exodus 11:1, 4-7</a:t>
            </a:r>
            <a:r>
              <a:rPr lang="en-US" dirty="0">
                <a:latin typeface="Calibri" panose="020F0502020204030204" pitchFamily="34" charset="0"/>
                <a:ea typeface="Calibri" panose="020F0502020204030204" pitchFamily="34" charset="0"/>
                <a:cs typeface="Times New Roman" panose="02020603050405020304" pitchFamily="18" charset="0"/>
              </a:rPr>
              <a:t> – (After 9 plagues, the final plague) The killing of the firstborn in all Egypt, yet, sparing the people of God. (</a:t>
            </a:r>
            <a:r>
              <a:rPr lang="en-US" i="1" dirty="0">
                <a:latin typeface="Calibri" panose="020F0502020204030204" pitchFamily="34" charset="0"/>
                <a:ea typeface="Calibri" panose="020F0502020204030204" pitchFamily="34" charset="0"/>
                <a:cs typeface="Times New Roman" panose="02020603050405020304" pitchFamily="18" charset="0"/>
              </a:rPr>
              <a:t>To indicate the Lord makes a difference.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Yet, the Lord would only spare the Israelites if they trusted Him by following His commands: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Exodus 12:2-3, 5-11</a:t>
            </a:r>
            <a:r>
              <a:rPr lang="en-US" dirty="0">
                <a:latin typeface="Calibri" panose="020F0502020204030204" pitchFamily="34" charset="0"/>
                <a:ea typeface="Calibri" panose="020F0502020204030204" pitchFamily="34" charset="0"/>
                <a:cs typeface="Times New Roman" panose="02020603050405020304" pitchFamily="18" charset="0"/>
              </a:rPr>
              <a:t> – Unblemished, male, 1</a:t>
            </a:r>
            <a:r>
              <a:rPr lang="en-US" baseline="30000" dirty="0">
                <a:latin typeface="Calibri" panose="020F0502020204030204" pitchFamily="34" charset="0"/>
                <a:ea typeface="Calibri" panose="020F0502020204030204" pitchFamily="34" charset="0"/>
                <a:cs typeface="Times New Roman" panose="02020603050405020304" pitchFamily="18" charset="0"/>
              </a:rPr>
              <a:t>st</a:t>
            </a:r>
            <a:r>
              <a:rPr lang="en-US" dirty="0">
                <a:latin typeface="Calibri" panose="020F0502020204030204" pitchFamily="34" charset="0"/>
                <a:ea typeface="Calibri" panose="020F0502020204030204" pitchFamily="34" charset="0"/>
                <a:cs typeface="Times New Roman" panose="02020603050405020304" pitchFamily="18" charset="0"/>
              </a:rPr>
              <a:t> year, put blood on doorposts and lintel – Lord’s Passover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12-13)</a:t>
            </a:r>
            <a:r>
              <a:rPr lang="en-US" dirty="0">
                <a:latin typeface="Calibri" panose="020F0502020204030204" pitchFamily="34" charset="0"/>
                <a:ea typeface="Calibri" panose="020F0502020204030204" pitchFamily="34" charset="0"/>
                <a:cs typeface="Times New Roman" panose="02020603050405020304" pitchFamily="18" charset="0"/>
              </a:rPr>
              <a:t> – Passover explained – the Lord will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“pass over”</a:t>
            </a:r>
            <a:r>
              <a:rPr lang="en-US" dirty="0">
                <a:latin typeface="Calibri" panose="020F0502020204030204" pitchFamily="34" charset="0"/>
                <a:ea typeface="Calibri" panose="020F0502020204030204" pitchFamily="34" charset="0"/>
                <a:cs typeface="Times New Roman" panose="02020603050405020304" pitchFamily="18" charset="0"/>
              </a:rPr>
              <a:t> the houses which have the blood on the doorposts and lintel. (</a:t>
            </a:r>
            <a:r>
              <a:rPr lang="en-US" b="1" i="1" dirty="0">
                <a:latin typeface="Calibri" panose="020F0502020204030204" pitchFamily="34" charset="0"/>
                <a:ea typeface="Calibri" panose="020F0502020204030204" pitchFamily="34" charset="0"/>
                <a:cs typeface="Times New Roman" panose="02020603050405020304" pitchFamily="18" charset="0"/>
              </a:rPr>
              <a:t>I.e. those who did what God said to do for deliverance.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a:t>
            </a:r>
            <a:r>
              <a:rPr lang="en-US" dirty="0">
                <a:latin typeface="Calibri" panose="020F0502020204030204" pitchFamily="34" charset="0"/>
                <a:ea typeface="Calibri" panose="020F0502020204030204" pitchFamily="34" charset="0"/>
                <a:cs typeface="Times New Roman" panose="02020603050405020304" pitchFamily="18" charset="0"/>
              </a:rPr>
              <a:t> – It would be a memorial they would continually keep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24-27)</a:t>
            </a:r>
            <a:r>
              <a:rPr lang="en-US" dirty="0">
                <a:latin typeface="Calibri" panose="020F0502020204030204" pitchFamily="34" charset="0"/>
                <a:ea typeface="Calibri" panose="020F0502020204030204" pitchFamily="34" charset="0"/>
                <a:cs typeface="Times New Roman" panose="02020603050405020304" pitchFamily="18" charset="0"/>
              </a:rPr>
              <a:t> – It is a memorial continually observed as commanded to remind them of deliverance from the physical death inflicted by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destroyer.”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was a feast which was observed through Israel’s history, that they would always remember this deliverance – </a:t>
            </a:r>
            <a:r>
              <a:rPr lang="en-US" b="1" i="1" dirty="0">
                <a:latin typeface="Calibri" panose="020F0502020204030204" pitchFamily="34" charset="0"/>
                <a:ea typeface="Calibri" panose="020F0502020204030204" pitchFamily="34" charset="0"/>
                <a:cs typeface="Times New Roman" panose="02020603050405020304" pitchFamily="18" charset="0"/>
              </a:rPr>
              <a:t>this is the feast which Jesus observed with His disciples, and when He instituted a new memorial </a:t>
            </a:r>
            <a:r>
              <a:rPr lang="en-US" b="1"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Lord’s Supper</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53A32D-C21D-4C1E-ABD2-E188EB32F9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364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Lord’s Supper</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Memorial</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22:14-18</a:t>
            </a:r>
            <a:r>
              <a:rPr lang="en-US" dirty="0">
                <a:latin typeface="Calibri" panose="020F0502020204030204" pitchFamily="34" charset="0"/>
                <a:ea typeface="Calibri" panose="020F0502020204030204" pitchFamily="34" charset="0"/>
                <a:cs typeface="Times New Roman" panose="02020603050405020304" pitchFamily="18" charset="0"/>
              </a:rPr>
              <a:t> – Jesus greatly anticipated this final supper before His death. (</a:t>
            </a:r>
            <a:r>
              <a:rPr lang="en-US" i="1" dirty="0">
                <a:latin typeface="Calibri" panose="020F0502020204030204" pitchFamily="34" charset="0"/>
                <a:ea typeface="Calibri" panose="020F0502020204030204" pitchFamily="34" charset="0"/>
                <a:cs typeface="Times New Roman" panose="02020603050405020304" pitchFamily="18" charset="0"/>
              </a:rPr>
              <a:t>Both for its own significance, and the special significance of this final, upper-room fellowship with His disciples.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16)</a:t>
            </a:r>
            <a:r>
              <a:rPr lang="en-US" dirty="0">
                <a:latin typeface="Calibri" panose="020F0502020204030204" pitchFamily="34" charset="0"/>
                <a:ea typeface="Calibri" panose="020F0502020204030204" pitchFamily="34" charset="0"/>
                <a:cs typeface="Times New Roman" panose="02020603050405020304" pitchFamily="18" charset="0"/>
              </a:rPr>
              <a:t> – He was especially desirous of this last Passover because of the reason for it being last. (</a:t>
            </a:r>
            <a:r>
              <a:rPr lang="en-US" b="1" dirty="0">
                <a:latin typeface="Calibri" panose="020F0502020204030204" pitchFamily="34" charset="0"/>
                <a:ea typeface="Calibri" panose="020F0502020204030204" pitchFamily="34" charset="0"/>
                <a:cs typeface="Times New Roman" panose="02020603050405020304" pitchFamily="18" charset="0"/>
              </a:rPr>
              <a:t>Last before being fulfilled</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Passover was a memorial, which looked back to the deliverance in Egypt.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However, it also was that which looked forward to the ultimate Passover provided in Jesus’ death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indeed Christ, our Passover, was sacrificed for us” (1 Corinthians 5:7b).</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John about Jesus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“Behold! The Lamb of God who takes away the sin of the world!” (John 1:29)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5:6-9</a:t>
            </a:r>
            <a:r>
              <a:rPr lang="en-US" dirty="0">
                <a:latin typeface="Calibri" panose="020F0502020204030204" pitchFamily="34" charset="0"/>
                <a:ea typeface="Calibri" panose="020F0502020204030204" pitchFamily="34" charset="0"/>
                <a:cs typeface="Times New Roman" panose="02020603050405020304" pitchFamily="18" charset="0"/>
              </a:rPr>
              <a:t> – We are saved from the wrath of God by the justification in Jesus blood.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God said He would pass over the houses with blood</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“that you may know that the Lord does make a difference between the Egyptians and Israel” (Exodus 11:7).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Similarly, God makes a distinction between those washed in Jesus’ blood, and those that are not: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Revelation 7:14-17</a:t>
            </a:r>
            <a:r>
              <a:rPr lang="en-US" dirty="0">
                <a:latin typeface="Calibri" panose="020F0502020204030204" pitchFamily="34" charset="0"/>
                <a:ea typeface="Calibri" panose="020F0502020204030204" pitchFamily="34" charset="0"/>
                <a:cs typeface="Times New Roman" panose="02020603050405020304" pitchFamily="18" charset="0"/>
              </a:rPr>
              <a:t> – Of the 144,000 worshiping God and the Lamb.</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Revelation 14:4-5</a:t>
            </a:r>
            <a:r>
              <a:rPr lang="en-US" dirty="0">
                <a:latin typeface="Calibri" panose="020F0502020204030204" pitchFamily="34" charset="0"/>
                <a:ea typeface="Calibri" panose="020F0502020204030204" pitchFamily="34" charset="0"/>
                <a:cs typeface="Times New Roman" panose="02020603050405020304" pitchFamily="18" charset="0"/>
              </a:rPr>
              <a:t> – Redeemed among men, without fault before God.</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as they were eating” (Matthew 26:26; Mark 14:22)</a:t>
            </a:r>
            <a:r>
              <a:rPr lang="en-US" dirty="0">
                <a:latin typeface="Calibri" panose="020F0502020204030204" pitchFamily="34" charset="0"/>
                <a:ea typeface="Calibri" panose="020F0502020204030204" pitchFamily="34" charset="0"/>
                <a:cs typeface="Times New Roman" panose="02020603050405020304" pitchFamily="18" charset="0"/>
              </a:rPr>
              <a:t> – Instituted during the Passover, and is a Passover itself, </a:t>
            </a:r>
            <a:r>
              <a:rPr lang="en-US" i="1" dirty="0">
                <a:latin typeface="Calibri" panose="020F0502020204030204" pitchFamily="34" charset="0"/>
                <a:ea typeface="Calibri" panose="020F0502020204030204" pitchFamily="34" charset="0"/>
                <a:cs typeface="Times New Roman" panose="02020603050405020304" pitchFamily="18" charset="0"/>
              </a:rPr>
              <a:t>but not the same Passover. </a:t>
            </a:r>
            <a:r>
              <a:rPr lang="en-US" b="1" i="1" u="sng" dirty="0">
                <a:latin typeface="Calibri" panose="020F0502020204030204" pitchFamily="34" charset="0"/>
                <a:ea typeface="Calibri" panose="020F0502020204030204" pitchFamily="34" charset="0"/>
                <a:cs typeface="Times New Roman" panose="02020603050405020304" pitchFamily="18" charset="0"/>
              </a:rPr>
              <a:t>(A memorial of Himself as Passover, or the sacrificial Lamb of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Not taken again by Jesus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“until the kingdom of God comes” (Luke 22:18</a:t>
            </a:r>
            <a:r>
              <a:rPr lang="en-US" dirty="0">
                <a:latin typeface="Calibri" panose="020F0502020204030204" pitchFamily="34" charset="0"/>
                <a:ea typeface="Calibri" panose="020F0502020204030204" pitchFamily="34" charset="0"/>
                <a:cs typeface="Times New Roman" panose="02020603050405020304" pitchFamily="18" charset="0"/>
              </a:rPr>
              <a:t> – Spiritually speaking – kingdom spiritual).</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Emblems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22:19-20)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Bread (Unleavened – no leaven in the Passover)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19)</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Jesus’ Body: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Represented by unleavened bread – leaven symbolizes impurity</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Corinthians 5:6-8</a:t>
            </a:r>
            <a:r>
              <a:rPr lang="en-US" dirty="0">
                <a:latin typeface="Calibri" panose="020F0502020204030204" pitchFamily="34" charset="0"/>
                <a:ea typeface="Calibri" panose="020F0502020204030204" pitchFamily="34" charset="0"/>
                <a:cs typeface="Times New Roman" panose="02020603050405020304" pitchFamily="18" charset="0"/>
              </a:rPr>
              <a:t> – concerning the need to withdraw from the sinful brother – SIN AMONG YOU!</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Christ was sinless, thus, the sufficient sacrifice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7:26-28</a:t>
            </a:r>
            <a:r>
              <a:rPr lang="en-US" dirty="0">
                <a:latin typeface="Calibri" panose="020F0502020204030204" pitchFamily="34" charset="0"/>
                <a:ea typeface="Calibri" panose="020F0502020204030204" pitchFamily="34" charset="0"/>
                <a:cs typeface="Times New Roman" panose="02020603050405020304" pitchFamily="18" charset="0"/>
              </a:rPr>
              <a:t> (speaking of Jesus as High Priest;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“offered up Himself”</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Given for you;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“broken for you” (1 Corinthians 11:24):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“who Himself bore our sins in His own body on the tree, that we, having died to sins, might live for righteousness – by whose stripes you were healed” (1 Peter 2:24).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Not in the sense of taking our sins into Himself, but bearing the punishment of our sins – treated as a sinner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He made Him who knew no sin to be sin for us” (2 Corinthians 5:21).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Isaiah 53:4-12</a:t>
            </a:r>
            <a:r>
              <a:rPr lang="en-US" dirty="0">
                <a:latin typeface="Calibri" panose="020F0502020204030204" pitchFamily="34" charset="0"/>
                <a:ea typeface="Calibri" panose="020F0502020204030204" pitchFamily="34" charset="0"/>
                <a:cs typeface="Times New Roman" panose="02020603050405020304" pitchFamily="18" charset="0"/>
              </a:rPr>
              <a:t> – His body was beaten, torn, and tortured for OUR SINS!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Cup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(“fruit of the vine” Matthew 26:29</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New Covenant in My blood: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8:7-8</a:t>
            </a:r>
            <a:r>
              <a:rPr lang="en-US" dirty="0">
                <a:latin typeface="Calibri" panose="020F0502020204030204" pitchFamily="34" charset="0"/>
                <a:ea typeface="Calibri" panose="020F0502020204030204" pitchFamily="34" charset="0"/>
                <a:cs typeface="Times New Roman" panose="02020603050405020304" pitchFamily="18" charset="0"/>
              </a:rPr>
              <a:t> – First not faultless, because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“finding fault with them”</a:t>
            </a:r>
            <a:r>
              <a:rPr lang="en-US" dirty="0">
                <a:latin typeface="Calibri" panose="020F0502020204030204" pitchFamily="34" charset="0"/>
                <a:ea typeface="Calibri" panose="020F0502020204030204" pitchFamily="34" charset="0"/>
                <a:cs typeface="Times New Roman" panose="02020603050405020304" pitchFamily="18" charset="0"/>
              </a:rPr>
              <a:t> – we sinned, OT could not take sin away.</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9:15-18, 22</a:t>
            </a:r>
            <a:r>
              <a:rPr lang="en-US" dirty="0">
                <a:latin typeface="Calibri" panose="020F0502020204030204" pitchFamily="34" charset="0"/>
                <a:ea typeface="Calibri" panose="020F0502020204030204" pitchFamily="34" charset="0"/>
                <a:cs typeface="Times New Roman" panose="02020603050405020304" pitchFamily="18" charset="0"/>
              </a:rPr>
              <a:t> – Mediator of New, no remission without blood.</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10:4</a:t>
            </a:r>
            <a:r>
              <a:rPr lang="en-US" dirty="0">
                <a:latin typeface="Calibri" panose="020F0502020204030204" pitchFamily="34" charset="0"/>
                <a:ea typeface="Calibri" panose="020F0502020204030204" pitchFamily="34" charset="0"/>
                <a:cs typeface="Times New Roman" panose="02020603050405020304" pitchFamily="18" charset="0"/>
              </a:rPr>
              <a:t> – blood of animals not enough.</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10:11-18</a:t>
            </a:r>
            <a:r>
              <a:rPr lang="en-US" dirty="0">
                <a:latin typeface="Calibri" panose="020F0502020204030204" pitchFamily="34" charset="0"/>
                <a:ea typeface="Calibri" panose="020F0502020204030204" pitchFamily="34" charset="0"/>
                <a:cs typeface="Times New Roman" panose="02020603050405020304" pitchFamily="18" charset="0"/>
              </a:rPr>
              <a:t> – Jesus’ offering, His blood is sufficient for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“forever”</a:t>
            </a:r>
            <a:r>
              <a:rPr lang="en-US" dirty="0">
                <a:latin typeface="Calibri" panose="020F0502020204030204" pitchFamily="34" charset="0"/>
                <a:ea typeface="Calibri" panose="020F0502020204030204" pitchFamily="34" charset="0"/>
                <a:cs typeface="Times New Roman" panose="02020603050405020304" pitchFamily="18" charset="0"/>
              </a:rPr>
              <a:t> – established a new covenant wherein is forgiveness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this is My blood of the new covenant, which is shed for many for the remission of sins” (Matthew 26:28).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Observance – how are we to observe?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Corinthians 11:17-34)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17-22)</a:t>
            </a:r>
            <a:r>
              <a:rPr lang="en-US" dirty="0">
                <a:latin typeface="Calibri" panose="020F0502020204030204" pitchFamily="34" charset="0"/>
                <a:ea typeface="Calibri" panose="020F0502020204030204" pitchFamily="34" charset="0"/>
                <a:cs typeface="Times New Roman" panose="02020603050405020304" pitchFamily="18" charset="0"/>
              </a:rPr>
              <a:t> – They were not observing the Lord’s Supper – because they had made it into something it was never intended to be.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Factions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Common meal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23-25)</a:t>
            </a:r>
            <a:r>
              <a:rPr lang="en-US" dirty="0">
                <a:latin typeface="Calibri" panose="020F0502020204030204" pitchFamily="34" charset="0"/>
                <a:ea typeface="Calibri" panose="020F0502020204030204" pitchFamily="34" charset="0"/>
                <a:cs typeface="Times New Roman" panose="02020603050405020304" pitchFamily="18" charset="0"/>
              </a:rPr>
              <a:t> – Paul gives the instructions he received himself from the Lord.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It is not a common meal.</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It is a remembrance – memorial of Jesus sacrifice – body, and blood.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27-30)</a:t>
            </a:r>
            <a:r>
              <a:rPr lang="en-US" dirty="0">
                <a:latin typeface="Calibri" panose="020F0502020204030204" pitchFamily="34" charset="0"/>
                <a:ea typeface="Calibri" panose="020F0502020204030204" pitchFamily="34" charset="0"/>
                <a:cs typeface="Times New Roman" panose="02020603050405020304" pitchFamily="18" charset="0"/>
              </a:rPr>
              <a:t> – The correct way to observe the Lord’s Supper.</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28)</a:t>
            </a:r>
            <a:r>
              <a:rPr lang="en-US" dirty="0">
                <a:latin typeface="Calibri" panose="020F0502020204030204" pitchFamily="34" charset="0"/>
                <a:ea typeface="Calibri" panose="020F0502020204030204" pitchFamily="34" charset="0"/>
                <a:cs typeface="Times New Roman" panose="02020603050405020304" pitchFamily="18" charset="0"/>
              </a:rPr>
              <a:t> – Self-examination as to whether you are taking properly.</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29)</a:t>
            </a:r>
            <a:r>
              <a:rPr lang="en-US" dirty="0">
                <a:latin typeface="Calibri" panose="020F0502020204030204" pitchFamily="34" charset="0"/>
                <a:ea typeface="Calibri" panose="020F0502020204030204" pitchFamily="34" charset="0"/>
                <a:cs typeface="Times New Roman" panose="02020603050405020304" pitchFamily="18" charset="0"/>
              </a:rPr>
              <a:t> – Proper observance is a DISCERNING of the Lord’s body.</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27, 30)</a:t>
            </a:r>
            <a:r>
              <a:rPr lang="en-US" dirty="0">
                <a:latin typeface="Calibri" panose="020F0502020204030204" pitchFamily="34" charset="0"/>
                <a:ea typeface="Calibri" panose="020F0502020204030204" pitchFamily="34" charset="0"/>
                <a:cs typeface="Times New Roman" panose="02020603050405020304" pitchFamily="18" charset="0"/>
              </a:rPr>
              <a:t> – Improper observance is not an offense toward emblems, but guilt of Jesus’ body and blood! – This brings condemnation, or spiritual death!</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IT IS A GRAVE MATTER – NOT A TIME TO THINK ABOUT OTHER THINGS, OR DO OTHER THINGS.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NOTE: It is bad enough to partake in an unworthy manner. What about FORSAKING it altogether?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10:25</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Communion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Corinthians 10:16-17)</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53A32D-C21D-4C1E-ABD2-E188EB32F9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8774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Communion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Corinthians 10:16-17)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Context: Using Lord’s Supper as an example of communing with others. Don’t eat in an idols temple, because you commune with idolaters and demons, just as you commune with others in the Lord’s Supper.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Communion</a:t>
            </a:r>
            <a:r>
              <a:rPr lang="en-US" dirty="0">
                <a:latin typeface="Calibri" panose="020F0502020204030204" pitchFamily="34" charset="0"/>
                <a:ea typeface="Calibri" panose="020F0502020204030204" pitchFamily="34" charset="0"/>
                <a:cs typeface="Times New Roman" panose="02020603050405020304" pitchFamily="18" charset="0"/>
              </a:rPr>
              <a:t> – sharing; joint participation. </a:t>
            </a:r>
            <a:r>
              <a:rPr lang="en-US" b="1" dirty="0">
                <a:latin typeface="Calibri" panose="020F0502020204030204" pitchFamily="34" charset="0"/>
                <a:ea typeface="Calibri" panose="020F0502020204030204" pitchFamily="34" charset="0"/>
                <a:cs typeface="Times New Roman" panose="02020603050405020304" pitchFamily="18" charset="0"/>
              </a:rPr>
              <a:t>(SHOWS YOU ARE UNITED WITH CHRIST, AND THOSE WHO SHARE IN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16a)</a:t>
            </a:r>
            <a:r>
              <a:rPr lang="en-US" dirty="0">
                <a:latin typeface="Calibri" panose="020F0502020204030204" pitchFamily="34" charset="0"/>
                <a:ea typeface="Calibri" panose="020F0502020204030204" pitchFamily="34" charset="0"/>
                <a:cs typeface="Times New Roman" panose="02020603050405020304" pitchFamily="18" charset="0"/>
              </a:rPr>
              <a:t> – In the benefits of His blood shed. With those who also receive the benefits.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16b)</a:t>
            </a:r>
            <a:r>
              <a:rPr lang="en-US" dirty="0">
                <a:latin typeface="Calibri" panose="020F0502020204030204" pitchFamily="34" charset="0"/>
                <a:ea typeface="Calibri" panose="020F0502020204030204" pitchFamily="34" charset="0"/>
                <a:cs typeface="Times New Roman" panose="02020603050405020304" pitchFamily="18" charset="0"/>
              </a:rPr>
              <a:t> – In the benefits of His body given. With those who also receive the benefits.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17)</a:t>
            </a:r>
            <a:r>
              <a:rPr lang="en-US" dirty="0">
                <a:latin typeface="Calibri" panose="020F0502020204030204" pitchFamily="34" charset="0"/>
                <a:ea typeface="Calibri" panose="020F0502020204030204" pitchFamily="34" charset="0"/>
                <a:cs typeface="Times New Roman" panose="02020603050405020304" pitchFamily="18" charset="0"/>
              </a:rPr>
              <a:t> – Become one when we take of the Lord’s Supper – Sharing.</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NOTE: Not how we receive the benefits of His sacrifice, but a proclamation that you have received such, and a privilege enjoyed in such a memorial.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Proclamation</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as often as you eat this bread and drink this cup, you proclaim the Lord’s death till He comes” (1 Corinthians 11:26).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Proclamation of His death</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 (1)</a:t>
            </a:r>
            <a:r>
              <a:rPr lang="en-US" dirty="0">
                <a:latin typeface="Calibri" panose="020F0502020204030204" pitchFamily="34" charset="0"/>
                <a:ea typeface="Calibri" panose="020F0502020204030204" pitchFamily="34" charset="0"/>
                <a:cs typeface="Times New Roman" panose="02020603050405020304" pitchFamily="18" charset="0"/>
              </a:rPr>
              <a:t> That He died for you, and you have been forgiven through His sacrifice. </a:t>
            </a:r>
            <a:r>
              <a:rPr lang="en-US" b="1" dirty="0">
                <a:latin typeface="Calibri" panose="020F0502020204030204" pitchFamily="34" charset="0"/>
                <a:ea typeface="Calibri" panose="020F0502020204030204" pitchFamily="34" charset="0"/>
                <a:cs typeface="Times New Roman" panose="02020603050405020304" pitchFamily="18" charset="0"/>
              </a:rPr>
              <a:t>(2)</a:t>
            </a:r>
            <a:r>
              <a:rPr lang="en-US" dirty="0">
                <a:latin typeface="Calibri" panose="020F0502020204030204" pitchFamily="34" charset="0"/>
                <a:ea typeface="Calibri" panose="020F0502020204030204" pitchFamily="34" charset="0"/>
                <a:cs typeface="Times New Roman" panose="02020603050405020304" pitchFamily="18" charset="0"/>
              </a:rPr>
              <a:t> That His atoning sacrifice is available to all!</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“till He comes”</a:t>
            </a:r>
            <a:r>
              <a:rPr lang="en-US" dirty="0">
                <a:latin typeface="Calibri" panose="020F0502020204030204" pitchFamily="34" charset="0"/>
                <a:ea typeface="Calibri" panose="020F0502020204030204" pitchFamily="34" charset="0"/>
                <a:cs typeface="Times New Roman" panose="02020603050405020304" pitchFamily="18" charset="0"/>
              </a:rPr>
              <a:t> – Proclamation of His resurrection, and return – He is eventually coming back.</a:t>
            </a:r>
          </a:p>
          <a:p>
            <a:pPr marL="742950" marR="0" lvl="1" indent="-285750">
              <a:lnSpc>
                <a:spcPct val="107000"/>
              </a:lnSpc>
              <a:spcBef>
                <a:spcPts val="0"/>
              </a:spcBef>
              <a:spcAft>
                <a:spcPts val="80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In the LS we ANNOUNCE to the world that we believe in the atoning death of Jesus, are partakers of it, and that He is coming back to reward us openly, and punish those who are against Him.</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53A32D-C21D-4C1E-ABD2-E188EB32F9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6302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In the upper room, Jesus instituted the Lord’s Supper – a memorial of His atoning death on the cross.</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Those who are His, just as those in the first century, MUST NOT FORSAKE such a memorial, MUST NOT ABUSE such a memorial, and MUST CHERISH such a memorial, and all that it includes.</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53A32D-C21D-4C1E-ABD2-E188EB32F9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5964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B5BB04-6116-495A-9997-AD41C27B0D9A}" type="datetimeFigureOut">
              <a:rPr lang="en-US" smtClean="0"/>
              <a:t>8/13/2017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5B631-1AB2-4D2A-AAB5-1A25B5A66428}" type="slidenum">
              <a:rPr lang="en-US" smtClean="0"/>
              <a:t>‹#›</a:t>
            </a:fld>
            <a:endParaRPr lang="en-US"/>
          </a:p>
        </p:txBody>
      </p:sp>
    </p:spTree>
    <p:extLst>
      <p:ext uri="{BB962C8B-B14F-4D97-AF65-F5344CB8AC3E}">
        <p14:creationId xmlns:p14="http://schemas.microsoft.com/office/powerpoint/2010/main" val="745779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B5BB04-6116-495A-9997-AD41C27B0D9A}" type="datetimeFigureOut">
              <a:rPr lang="en-US" smtClean="0"/>
              <a:t>8/13/2017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5B631-1AB2-4D2A-AAB5-1A25B5A66428}" type="slidenum">
              <a:rPr lang="en-US" smtClean="0"/>
              <a:t>‹#›</a:t>
            </a:fld>
            <a:endParaRPr lang="en-US"/>
          </a:p>
        </p:txBody>
      </p:sp>
    </p:spTree>
    <p:extLst>
      <p:ext uri="{BB962C8B-B14F-4D97-AF65-F5344CB8AC3E}">
        <p14:creationId xmlns:p14="http://schemas.microsoft.com/office/powerpoint/2010/main" val="498301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B5BB04-6116-495A-9997-AD41C27B0D9A}" type="datetimeFigureOut">
              <a:rPr lang="en-US" smtClean="0"/>
              <a:t>8/13/2017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5B631-1AB2-4D2A-AAB5-1A25B5A66428}" type="slidenum">
              <a:rPr lang="en-US" smtClean="0"/>
              <a:t>‹#›</a:t>
            </a:fld>
            <a:endParaRPr lang="en-US"/>
          </a:p>
        </p:txBody>
      </p:sp>
    </p:spTree>
    <p:extLst>
      <p:ext uri="{BB962C8B-B14F-4D97-AF65-F5344CB8AC3E}">
        <p14:creationId xmlns:p14="http://schemas.microsoft.com/office/powerpoint/2010/main" val="362511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3B55500A-FDC0-4345-9A14-2B8A72986C39}" type="datetimeFigureOut">
              <a:rPr lang="en-US" smtClean="0"/>
              <a:t>8/13/2017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3416220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55500A-FDC0-4345-9A14-2B8A72986C39}" type="datetimeFigureOut">
              <a:rPr lang="en-US" smtClean="0"/>
              <a:t>8/13/2017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2646414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55500A-FDC0-4345-9A14-2B8A72986C39}" type="datetimeFigureOut">
              <a:rPr lang="en-US" smtClean="0"/>
              <a:t>8/13/2017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2487338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55500A-FDC0-4345-9A14-2B8A72986C39}" type="datetimeFigureOut">
              <a:rPr lang="en-US" smtClean="0"/>
              <a:t>8/13/2017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1688859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55500A-FDC0-4345-9A14-2B8A72986C39}" type="datetimeFigureOut">
              <a:rPr lang="en-US" smtClean="0"/>
              <a:t>8/13/2017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35596628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55500A-FDC0-4345-9A14-2B8A72986C39}" type="datetimeFigureOut">
              <a:rPr lang="en-US" smtClean="0"/>
              <a:t>8/13/2017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14532334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5500A-FDC0-4345-9A14-2B8A72986C39}" type="datetimeFigureOut">
              <a:rPr lang="en-US" smtClean="0"/>
              <a:t>8/13/2017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10385116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B55500A-FDC0-4345-9A14-2B8A72986C39}" type="datetimeFigureOut">
              <a:rPr lang="en-US" smtClean="0"/>
              <a:t>8/13/2017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2174156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B5BB04-6116-495A-9997-AD41C27B0D9A}" type="datetimeFigureOut">
              <a:rPr lang="en-US" smtClean="0"/>
              <a:t>8/13/2017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5B631-1AB2-4D2A-AAB5-1A25B5A66428}" type="slidenum">
              <a:rPr lang="en-US" smtClean="0"/>
              <a:t>‹#›</a:t>
            </a:fld>
            <a:endParaRPr lang="en-US"/>
          </a:p>
        </p:txBody>
      </p:sp>
    </p:spTree>
    <p:extLst>
      <p:ext uri="{BB962C8B-B14F-4D97-AF65-F5344CB8AC3E}">
        <p14:creationId xmlns:p14="http://schemas.microsoft.com/office/powerpoint/2010/main" val="14583872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B55500A-FDC0-4345-9A14-2B8A72986C39}" type="datetimeFigureOut">
              <a:rPr lang="en-US" smtClean="0"/>
              <a:t>8/13/2017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247742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55500A-FDC0-4345-9A14-2B8A72986C39}" type="datetimeFigureOut">
              <a:rPr lang="en-US" smtClean="0"/>
              <a:t>8/13/2017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39100782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55500A-FDC0-4345-9A14-2B8A72986C39}" type="datetimeFigureOut">
              <a:rPr lang="en-US" smtClean="0"/>
              <a:t>8/13/2017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3183788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B5BB04-6116-495A-9997-AD41C27B0D9A}" type="datetimeFigureOut">
              <a:rPr lang="en-US" smtClean="0"/>
              <a:t>8/13/2017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5B631-1AB2-4D2A-AAB5-1A25B5A66428}" type="slidenum">
              <a:rPr lang="en-US" smtClean="0"/>
              <a:t>‹#›</a:t>
            </a:fld>
            <a:endParaRPr lang="en-US"/>
          </a:p>
        </p:txBody>
      </p:sp>
    </p:spTree>
    <p:extLst>
      <p:ext uri="{BB962C8B-B14F-4D97-AF65-F5344CB8AC3E}">
        <p14:creationId xmlns:p14="http://schemas.microsoft.com/office/powerpoint/2010/main" val="2345955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B5BB04-6116-495A-9997-AD41C27B0D9A}" type="datetimeFigureOut">
              <a:rPr lang="en-US" smtClean="0"/>
              <a:t>8/13/2017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5B631-1AB2-4D2A-AAB5-1A25B5A66428}" type="slidenum">
              <a:rPr lang="en-US" smtClean="0"/>
              <a:t>‹#›</a:t>
            </a:fld>
            <a:endParaRPr lang="en-US"/>
          </a:p>
        </p:txBody>
      </p:sp>
    </p:spTree>
    <p:extLst>
      <p:ext uri="{BB962C8B-B14F-4D97-AF65-F5344CB8AC3E}">
        <p14:creationId xmlns:p14="http://schemas.microsoft.com/office/powerpoint/2010/main" val="628921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B5BB04-6116-495A-9997-AD41C27B0D9A}" type="datetimeFigureOut">
              <a:rPr lang="en-US" smtClean="0"/>
              <a:t>8/13/2017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25B631-1AB2-4D2A-AAB5-1A25B5A66428}" type="slidenum">
              <a:rPr lang="en-US" smtClean="0"/>
              <a:t>‹#›</a:t>
            </a:fld>
            <a:endParaRPr lang="en-US"/>
          </a:p>
        </p:txBody>
      </p:sp>
    </p:spTree>
    <p:extLst>
      <p:ext uri="{BB962C8B-B14F-4D97-AF65-F5344CB8AC3E}">
        <p14:creationId xmlns:p14="http://schemas.microsoft.com/office/powerpoint/2010/main" val="2140786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B5BB04-6116-495A-9997-AD41C27B0D9A}" type="datetimeFigureOut">
              <a:rPr lang="en-US" smtClean="0"/>
              <a:t>8/13/2017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25B631-1AB2-4D2A-AAB5-1A25B5A66428}" type="slidenum">
              <a:rPr lang="en-US" smtClean="0"/>
              <a:t>‹#›</a:t>
            </a:fld>
            <a:endParaRPr lang="en-US"/>
          </a:p>
        </p:txBody>
      </p:sp>
    </p:spTree>
    <p:extLst>
      <p:ext uri="{BB962C8B-B14F-4D97-AF65-F5344CB8AC3E}">
        <p14:creationId xmlns:p14="http://schemas.microsoft.com/office/powerpoint/2010/main" val="2367128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B5BB04-6116-495A-9997-AD41C27B0D9A}" type="datetimeFigureOut">
              <a:rPr lang="en-US" smtClean="0"/>
              <a:t>8/13/2017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25B631-1AB2-4D2A-AAB5-1A25B5A66428}" type="slidenum">
              <a:rPr lang="en-US" smtClean="0"/>
              <a:t>‹#›</a:t>
            </a:fld>
            <a:endParaRPr lang="en-US"/>
          </a:p>
        </p:txBody>
      </p:sp>
    </p:spTree>
    <p:extLst>
      <p:ext uri="{BB962C8B-B14F-4D97-AF65-F5344CB8AC3E}">
        <p14:creationId xmlns:p14="http://schemas.microsoft.com/office/powerpoint/2010/main" val="3165763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B5BB04-6116-495A-9997-AD41C27B0D9A}" type="datetimeFigureOut">
              <a:rPr lang="en-US" smtClean="0"/>
              <a:t>8/13/2017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5B631-1AB2-4D2A-AAB5-1A25B5A66428}" type="slidenum">
              <a:rPr lang="en-US" smtClean="0"/>
              <a:t>‹#›</a:t>
            </a:fld>
            <a:endParaRPr lang="en-US"/>
          </a:p>
        </p:txBody>
      </p:sp>
    </p:spTree>
    <p:extLst>
      <p:ext uri="{BB962C8B-B14F-4D97-AF65-F5344CB8AC3E}">
        <p14:creationId xmlns:p14="http://schemas.microsoft.com/office/powerpoint/2010/main" val="3572314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B5BB04-6116-495A-9997-AD41C27B0D9A}" type="datetimeFigureOut">
              <a:rPr lang="en-US" smtClean="0"/>
              <a:t>8/13/2017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5B631-1AB2-4D2A-AAB5-1A25B5A66428}" type="slidenum">
              <a:rPr lang="en-US" smtClean="0"/>
              <a:t>‹#›</a:t>
            </a:fld>
            <a:endParaRPr lang="en-US"/>
          </a:p>
        </p:txBody>
      </p:sp>
    </p:spTree>
    <p:extLst>
      <p:ext uri="{BB962C8B-B14F-4D97-AF65-F5344CB8AC3E}">
        <p14:creationId xmlns:p14="http://schemas.microsoft.com/office/powerpoint/2010/main" val="3368265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B5BB04-6116-495A-9997-AD41C27B0D9A}" type="datetimeFigureOut">
              <a:rPr lang="en-US" smtClean="0"/>
              <a:t>8/13/2017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25B631-1AB2-4D2A-AAB5-1A25B5A66428}" type="slidenum">
              <a:rPr lang="en-US" smtClean="0"/>
              <a:t>‹#›</a:t>
            </a:fld>
            <a:endParaRPr lang="en-US"/>
          </a:p>
        </p:txBody>
      </p:sp>
    </p:spTree>
    <p:extLst>
      <p:ext uri="{BB962C8B-B14F-4D97-AF65-F5344CB8AC3E}">
        <p14:creationId xmlns:p14="http://schemas.microsoft.com/office/powerpoint/2010/main" val="12328781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B55500A-FDC0-4345-9A14-2B8A72986C39}" type="datetimeFigureOut">
              <a:rPr lang="en-US" smtClean="0"/>
              <a:t>8/13/2017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8FB8624-D439-4223-A59B-097269786674}" type="slidenum">
              <a:rPr lang="en-US" smtClean="0"/>
              <a:t>‹#›</a:t>
            </a:fld>
            <a:endParaRPr lang="en-US"/>
          </a:p>
        </p:txBody>
      </p:sp>
    </p:spTree>
    <p:extLst>
      <p:ext uri="{BB962C8B-B14F-4D97-AF65-F5344CB8AC3E}">
        <p14:creationId xmlns:p14="http://schemas.microsoft.com/office/powerpoint/2010/main" val="38477825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04395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 t="199" r="8" b="24539"/>
          <a:stretch/>
        </p:blipFill>
        <p:spPr>
          <a:xfrm>
            <a:off x="3061716" y="-480"/>
            <a:ext cx="6082284" cy="6858479"/>
          </a:xfrm>
          <a:prstGeom prst="rect">
            <a:avLst/>
          </a:prstGeom>
        </p:spPr>
      </p:pic>
      <p:sp>
        <p:nvSpPr>
          <p:cNvPr id="10" name="Freeform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 y="-479"/>
            <a:ext cx="7101525"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 y="-479"/>
            <a:ext cx="6058539"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222483" y="2389310"/>
            <a:ext cx="3532398" cy="3320973"/>
          </a:xfrm>
        </p:spPr>
        <p:txBody>
          <a:bodyPr anchor="t">
            <a:normAutofit/>
          </a:bodyPr>
          <a:lstStyle/>
          <a:p>
            <a:pPr algn="l"/>
            <a:r>
              <a:rPr lang="en-US" sz="5400" dirty="0">
                <a:latin typeface="Algerian" panose="04020705040A02060702" pitchFamily="82" charset="0"/>
              </a:rPr>
              <a:t>In the Upper  Room</a:t>
            </a:r>
            <a:br>
              <a:rPr lang="en-US" sz="4700" dirty="0"/>
            </a:br>
            <a:r>
              <a:rPr lang="en-US" sz="3600" b="1" i="1" dirty="0"/>
              <a:t>The Lord’s Supper</a:t>
            </a:r>
            <a:endParaRPr lang="en-US" sz="4700" b="1" i="1" dirty="0"/>
          </a:p>
        </p:txBody>
      </p:sp>
      <p:sp>
        <p:nvSpPr>
          <p:cNvPr id="3" name="Subtitle 2"/>
          <p:cNvSpPr>
            <a:spLocks noGrp="1"/>
          </p:cNvSpPr>
          <p:nvPr>
            <p:ph type="subTitle" idx="1"/>
          </p:nvPr>
        </p:nvSpPr>
        <p:spPr>
          <a:xfrm>
            <a:off x="1222483" y="1230114"/>
            <a:ext cx="3125532" cy="1155525"/>
          </a:xfrm>
        </p:spPr>
        <p:txBody>
          <a:bodyPr anchor="b">
            <a:normAutofit/>
          </a:bodyPr>
          <a:lstStyle/>
          <a:p>
            <a:pPr algn="l"/>
            <a:r>
              <a:rPr lang="en-US" sz="3200" i="1" dirty="0"/>
              <a:t>Luke 22:7-20</a:t>
            </a:r>
          </a:p>
        </p:txBody>
      </p:sp>
    </p:spTree>
    <p:extLst>
      <p:ext uri="{BB962C8B-B14F-4D97-AF65-F5344CB8AC3E}">
        <p14:creationId xmlns:p14="http://schemas.microsoft.com/office/powerpoint/2010/main" val="132879891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895212"/>
            <a:ext cx="7886700" cy="1325563"/>
          </a:xfrm>
        </p:spPr>
        <p:txBody>
          <a:bodyPr>
            <a:noAutofit/>
          </a:bodyPr>
          <a:lstStyle/>
          <a:p>
            <a:pPr algn="ctr"/>
            <a:r>
              <a:rPr lang="en-US" sz="4400" dirty="0">
                <a:solidFill>
                  <a:prstClr val="white"/>
                </a:solidFill>
                <a:latin typeface="Algerian" panose="04020705040A02060702" pitchFamily="82" charset="0"/>
              </a:rPr>
              <a:t>Setting of the Institution</a:t>
            </a:r>
            <a:br>
              <a:rPr lang="en-US" sz="4400" dirty="0">
                <a:solidFill>
                  <a:prstClr val="white"/>
                </a:solidFill>
                <a:latin typeface="Algerian" panose="04020705040A02060702" pitchFamily="82" charset="0"/>
              </a:rPr>
            </a:br>
            <a:r>
              <a:rPr lang="en-US" sz="3600" b="1" i="1" dirty="0">
                <a:solidFill>
                  <a:prstClr val="white"/>
                </a:solidFill>
              </a:rPr>
              <a:t>– The Passover Feast –</a:t>
            </a:r>
            <a:endParaRPr lang="en-US" sz="2400" b="1" i="1" dirty="0"/>
          </a:p>
        </p:txBody>
      </p:sp>
      <p:sp>
        <p:nvSpPr>
          <p:cNvPr id="3" name="Content Placeholder 2"/>
          <p:cNvSpPr>
            <a:spLocks noGrp="1"/>
          </p:cNvSpPr>
          <p:nvPr>
            <p:ph idx="1"/>
          </p:nvPr>
        </p:nvSpPr>
        <p:spPr/>
        <p:txBody>
          <a:bodyPr>
            <a:normAutofit/>
          </a:bodyPr>
          <a:lstStyle/>
          <a:p>
            <a:pPr marL="0" indent="0" algn="ctr">
              <a:buNone/>
            </a:pPr>
            <a:endParaRPr lang="en-US" sz="4800" b="1" dirty="0">
              <a:solidFill>
                <a:schemeClr val="bg1"/>
              </a:solidFill>
            </a:endParaRPr>
          </a:p>
          <a:p>
            <a:pPr marL="0" indent="0" algn="ctr">
              <a:buNone/>
            </a:pPr>
            <a:r>
              <a:rPr lang="en-US" sz="3600" b="1" dirty="0">
                <a:solidFill>
                  <a:schemeClr val="bg1"/>
                </a:solidFill>
              </a:rPr>
              <a:t>Feast of Unleavened Bread                          – The Passover –</a:t>
            </a:r>
          </a:p>
          <a:p>
            <a:pPr marL="0" indent="0" algn="ctr">
              <a:buNone/>
            </a:pPr>
            <a:r>
              <a:rPr lang="en-US" sz="3200" i="1" dirty="0">
                <a:solidFill>
                  <a:schemeClr val="bg1"/>
                </a:solidFill>
              </a:rPr>
              <a:t>– Luke 22:1, 7-14; Leviticus 23:4-6 –</a:t>
            </a:r>
          </a:p>
          <a:p>
            <a:pPr marL="0" indent="0" algn="ctr">
              <a:buNone/>
            </a:pPr>
            <a:r>
              <a:rPr lang="en-US" sz="3600" b="1" dirty="0">
                <a:solidFill>
                  <a:schemeClr val="bg1"/>
                </a:solidFill>
              </a:rPr>
              <a:t>The Original Passover</a:t>
            </a:r>
          </a:p>
          <a:p>
            <a:pPr marL="0" indent="0" algn="ctr">
              <a:buNone/>
            </a:pPr>
            <a:r>
              <a:rPr lang="en-US" sz="3200" i="1" dirty="0">
                <a:solidFill>
                  <a:schemeClr val="bg1"/>
                </a:solidFill>
              </a:rPr>
              <a:t>– Exodus 11, 12 –</a:t>
            </a:r>
          </a:p>
        </p:txBody>
      </p:sp>
    </p:spTree>
    <p:extLst>
      <p:ext uri="{BB962C8B-B14F-4D97-AF65-F5344CB8AC3E}">
        <p14:creationId xmlns:p14="http://schemas.microsoft.com/office/powerpoint/2010/main" val="2322261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895212"/>
            <a:ext cx="7886700" cy="1325563"/>
          </a:xfrm>
        </p:spPr>
        <p:txBody>
          <a:bodyPr>
            <a:noAutofit/>
          </a:bodyPr>
          <a:lstStyle/>
          <a:p>
            <a:pPr algn="ctr"/>
            <a:r>
              <a:rPr lang="en-US" sz="4400" dirty="0">
                <a:solidFill>
                  <a:prstClr val="white"/>
                </a:solidFill>
                <a:latin typeface="Algerian" panose="04020705040A02060702" pitchFamily="82" charset="0"/>
              </a:rPr>
              <a:t>The Lord’s Supper</a:t>
            </a:r>
            <a:endParaRPr lang="en-US" sz="2400" b="1" i="1" dirty="0"/>
          </a:p>
        </p:txBody>
      </p:sp>
      <p:sp>
        <p:nvSpPr>
          <p:cNvPr id="3" name="Content Placeholder 2"/>
          <p:cNvSpPr>
            <a:spLocks noGrp="1"/>
          </p:cNvSpPr>
          <p:nvPr>
            <p:ph idx="1"/>
          </p:nvPr>
        </p:nvSpPr>
        <p:spPr/>
        <p:txBody>
          <a:bodyPr>
            <a:normAutofit/>
          </a:bodyPr>
          <a:lstStyle/>
          <a:p>
            <a:pPr marL="0" indent="0" algn="ctr">
              <a:buNone/>
            </a:pPr>
            <a:endParaRPr lang="en-US" sz="2000" b="1" dirty="0">
              <a:solidFill>
                <a:schemeClr val="bg1"/>
              </a:solidFill>
            </a:endParaRPr>
          </a:p>
          <a:p>
            <a:pPr marL="0" indent="0" algn="ctr">
              <a:buNone/>
            </a:pPr>
            <a:r>
              <a:rPr lang="en-US" sz="3600" b="1" dirty="0">
                <a:solidFill>
                  <a:schemeClr val="bg1"/>
                </a:solidFill>
              </a:rPr>
              <a:t>Memorial</a:t>
            </a:r>
          </a:p>
          <a:p>
            <a:pPr marL="0" indent="0" algn="ctr">
              <a:buNone/>
            </a:pPr>
            <a:r>
              <a:rPr lang="en-US" sz="3200" i="1" dirty="0">
                <a:solidFill>
                  <a:schemeClr val="bg1"/>
                </a:solidFill>
              </a:rPr>
              <a:t>– Luke 22:14-18; Romans 5:6-9 –</a:t>
            </a:r>
            <a:endParaRPr lang="en-US" sz="3600" b="1" dirty="0">
              <a:solidFill>
                <a:schemeClr val="bg1"/>
              </a:solidFill>
            </a:endParaRPr>
          </a:p>
          <a:p>
            <a:pPr marL="0" indent="0" algn="ctr">
              <a:buNone/>
            </a:pPr>
            <a:r>
              <a:rPr lang="en-US" sz="3200" i="1" u="sng" dirty="0">
                <a:solidFill>
                  <a:schemeClr val="bg1"/>
                </a:solidFill>
              </a:rPr>
              <a:t>Emblems</a:t>
            </a:r>
            <a:r>
              <a:rPr lang="en-US" sz="3600" b="1" i="1" dirty="0">
                <a:solidFill>
                  <a:schemeClr val="bg1"/>
                </a:solidFill>
              </a:rPr>
              <a:t> – </a:t>
            </a:r>
            <a:r>
              <a:rPr lang="en-US" sz="3200" b="1" dirty="0">
                <a:solidFill>
                  <a:schemeClr val="bg1"/>
                </a:solidFill>
              </a:rPr>
              <a:t>Bread (body</a:t>
            </a:r>
            <a:r>
              <a:rPr lang="en-US" sz="3200" dirty="0">
                <a:solidFill>
                  <a:schemeClr val="bg1"/>
                </a:solidFill>
              </a:rPr>
              <a:t> – </a:t>
            </a:r>
            <a:r>
              <a:rPr lang="en-US" sz="3200" i="1" dirty="0">
                <a:solidFill>
                  <a:schemeClr val="bg1"/>
                </a:solidFill>
              </a:rPr>
              <a:t>Hebrews 7:26-28;    1 Peter 2:24; Isaiah 53:4-12</a:t>
            </a:r>
            <a:r>
              <a:rPr lang="en-US" sz="3200" dirty="0">
                <a:solidFill>
                  <a:schemeClr val="bg1"/>
                </a:solidFill>
              </a:rPr>
              <a:t>); </a:t>
            </a:r>
            <a:r>
              <a:rPr lang="en-US" sz="3200" b="1" dirty="0">
                <a:solidFill>
                  <a:schemeClr val="bg1"/>
                </a:solidFill>
              </a:rPr>
              <a:t>Cup (blood</a:t>
            </a:r>
            <a:r>
              <a:rPr lang="en-US" sz="3200" dirty="0">
                <a:solidFill>
                  <a:schemeClr val="bg1"/>
                </a:solidFill>
              </a:rPr>
              <a:t> – </a:t>
            </a:r>
            <a:r>
              <a:rPr lang="en-US" sz="3200" i="1" dirty="0">
                <a:solidFill>
                  <a:schemeClr val="bg1"/>
                </a:solidFill>
              </a:rPr>
              <a:t>Hebrews 8:7-8; 9:15-22; 10:4, 11-18;  Matthew 26:28</a:t>
            </a:r>
            <a:r>
              <a:rPr lang="en-US" sz="3200" dirty="0">
                <a:solidFill>
                  <a:schemeClr val="bg1"/>
                </a:solidFill>
              </a:rPr>
              <a:t>)</a:t>
            </a:r>
          </a:p>
          <a:p>
            <a:pPr marL="0" indent="0" algn="ctr">
              <a:buNone/>
            </a:pPr>
            <a:r>
              <a:rPr lang="en-US" sz="3200" i="1" u="sng" dirty="0">
                <a:solidFill>
                  <a:schemeClr val="bg1"/>
                </a:solidFill>
              </a:rPr>
              <a:t>Observance</a:t>
            </a:r>
            <a:r>
              <a:rPr lang="en-US" sz="3200" dirty="0">
                <a:solidFill>
                  <a:schemeClr val="bg1"/>
                </a:solidFill>
              </a:rPr>
              <a:t> – </a:t>
            </a:r>
            <a:r>
              <a:rPr lang="en-US" sz="3200" i="1" dirty="0">
                <a:solidFill>
                  <a:schemeClr val="bg1"/>
                </a:solidFill>
              </a:rPr>
              <a:t>1 Corinthians 11:17-34</a:t>
            </a:r>
          </a:p>
        </p:txBody>
      </p:sp>
    </p:spTree>
    <p:extLst>
      <p:ext uri="{BB962C8B-B14F-4D97-AF65-F5344CB8AC3E}">
        <p14:creationId xmlns:p14="http://schemas.microsoft.com/office/powerpoint/2010/main" val="2665542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895212"/>
            <a:ext cx="7886700" cy="1325563"/>
          </a:xfrm>
        </p:spPr>
        <p:txBody>
          <a:bodyPr>
            <a:noAutofit/>
          </a:bodyPr>
          <a:lstStyle/>
          <a:p>
            <a:pPr algn="ctr"/>
            <a:r>
              <a:rPr lang="en-US" sz="4400" dirty="0">
                <a:solidFill>
                  <a:prstClr val="white"/>
                </a:solidFill>
                <a:latin typeface="Algerian" panose="04020705040A02060702" pitchFamily="82" charset="0"/>
              </a:rPr>
              <a:t>The Lord’s Supper</a:t>
            </a:r>
            <a:endParaRPr lang="en-US" sz="2400" b="1" i="1" dirty="0"/>
          </a:p>
        </p:txBody>
      </p:sp>
      <p:sp>
        <p:nvSpPr>
          <p:cNvPr id="3" name="Content Placeholder 2"/>
          <p:cNvSpPr>
            <a:spLocks noGrp="1"/>
          </p:cNvSpPr>
          <p:nvPr>
            <p:ph idx="1"/>
          </p:nvPr>
        </p:nvSpPr>
        <p:spPr/>
        <p:txBody>
          <a:bodyPr>
            <a:normAutofit/>
          </a:bodyPr>
          <a:lstStyle/>
          <a:p>
            <a:pPr marL="0" indent="0" algn="ctr">
              <a:buNone/>
            </a:pPr>
            <a:endParaRPr lang="en-US" sz="2000" b="1" dirty="0">
              <a:solidFill>
                <a:schemeClr val="bg1"/>
              </a:solidFill>
            </a:endParaRPr>
          </a:p>
          <a:p>
            <a:pPr marL="0" indent="0" algn="ctr">
              <a:buNone/>
            </a:pPr>
            <a:r>
              <a:rPr lang="en-US" sz="3600" b="1" dirty="0">
                <a:solidFill>
                  <a:schemeClr val="bg1"/>
                </a:solidFill>
              </a:rPr>
              <a:t>Memorial</a:t>
            </a:r>
          </a:p>
          <a:p>
            <a:pPr marL="0" indent="0" algn="ctr">
              <a:buNone/>
            </a:pPr>
            <a:r>
              <a:rPr lang="en-US" sz="3200" i="1" dirty="0">
                <a:solidFill>
                  <a:schemeClr val="bg1"/>
                </a:solidFill>
              </a:rPr>
              <a:t>– Luke 22:14-18; Romans 5:6-9 –</a:t>
            </a:r>
            <a:endParaRPr lang="en-US" sz="3600" b="1" dirty="0">
              <a:solidFill>
                <a:schemeClr val="bg1"/>
              </a:solidFill>
            </a:endParaRPr>
          </a:p>
          <a:p>
            <a:pPr marL="0" indent="0" algn="ctr">
              <a:buNone/>
            </a:pPr>
            <a:r>
              <a:rPr lang="en-US" sz="3600" b="1" dirty="0">
                <a:solidFill>
                  <a:schemeClr val="bg1"/>
                </a:solidFill>
              </a:rPr>
              <a:t>Communion</a:t>
            </a:r>
          </a:p>
          <a:p>
            <a:pPr marL="0" indent="0" algn="ctr">
              <a:buNone/>
            </a:pPr>
            <a:r>
              <a:rPr lang="en-US" sz="3200" i="1" dirty="0">
                <a:solidFill>
                  <a:schemeClr val="bg1"/>
                </a:solidFill>
              </a:rPr>
              <a:t>– 1 Corinthians 10:16-17 –</a:t>
            </a:r>
          </a:p>
          <a:p>
            <a:pPr marL="0" indent="0" algn="ctr">
              <a:buNone/>
            </a:pPr>
            <a:r>
              <a:rPr lang="en-US" sz="3600" b="1" dirty="0">
                <a:solidFill>
                  <a:schemeClr val="bg1"/>
                </a:solidFill>
              </a:rPr>
              <a:t>Proclamation</a:t>
            </a:r>
          </a:p>
          <a:p>
            <a:pPr marL="0" indent="0" algn="ctr">
              <a:buNone/>
            </a:pPr>
            <a:r>
              <a:rPr lang="en-US" sz="3200" i="1" dirty="0">
                <a:solidFill>
                  <a:schemeClr val="bg1"/>
                </a:solidFill>
              </a:rPr>
              <a:t>– 1 Corinthians 11:26 –</a:t>
            </a:r>
          </a:p>
        </p:txBody>
      </p:sp>
    </p:spTree>
    <p:extLst>
      <p:ext uri="{BB962C8B-B14F-4D97-AF65-F5344CB8AC3E}">
        <p14:creationId xmlns:p14="http://schemas.microsoft.com/office/powerpoint/2010/main" val="4178252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 t="199" r="8" b="24539"/>
          <a:stretch/>
        </p:blipFill>
        <p:spPr>
          <a:xfrm>
            <a:off x="3061716" y="-480"/>
            <a:ext cx="6082284" cy="6858479"/>
          </a:xfrm>
          <a:prstGeom prst="rect">
            <a:avLst/>
          </a:prstGeom>
        </p:spPr>
      </p:pic>
      <p:sp>
        <p:nvSpPr>
          <p:cNvPr id="10" name="Freeform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 y="-479"/>
            <a:ext cx="7101525"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 y="-479"/>
            <a:ext cx="6058539"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222483" y="2389310"/>
            <a:ext cx="3532398" cy="3320973"/>
          </a:xfrm>
        </p:spPr>
        <p:txBody>
          <a:bodyPr anchor="t">
            <a:normAutofit/>
          </a:bodyPr>
          <a:lstStyle/>
          <a:p>
            <a:pPr algn="l"/>
            <a:r>
              <a:rPr lang="en-US" sz="5400" dirty="0">
                <a:latin typeface="Algerian" panose="04020705040A02060702" pitchFamily="82" charset="0"/>
              </a:rPr>
              <a:t>In the Upper  Room</a:t>
            </a:r>
            <a:br>
              <a:rPr lang="en-US" sz="4700" dirty="0"/>
            </a:br>
            <a:r>
              <a:rPr lang="en-US" sz="3600" b="1" i="1" dirty="0"/>
              <a:t>The Lord’s Supper</a:t>
            </a:r>
            <a:endParaRPr lang="en-US" sz="4700" b="1" i="1" dirty="0"/>
          </a:p>
        </p:txBody>
      </p:sp>
      <p:sp>
        <p:nvSpPr>
          <p:cNvPr id="3" name="Subtitle 2"/>
          <p:cNvSpPr>
            <a:spLocks noGrp="1"/>
          </p:cNvSpPr>
          <p:nvPr>
            <p:ph type="subTitle" idx="1"/>
          </p:nvPr>
        </p:nvSpPr>
        <p:spPr>
          <a:xfrm>
            <a:off x="1222483" y="1230114"/>
            <a:ext cx="3125532" cy="1155525"/>
          </a:xfrm>
        </p:spPr>
        <p:txBody>
          <a:bodyPr anchor="b">
            <a:normAutofit/>
          </a:bodyPr>
          <a:lstStyle/>
          <a:p>
            <a:pPr algn="l"/>
            <a:r>
              <a:rPr lang="en-US" sz="3200" i="1" dirty="0"/>
              <a:t>Luke 22:7-20</a:t>
            </a:r>
          </a:p>
        </p:txBody>
      </p:sp>
    </p:spTree>
    <p:extLst>
      <p:ext uri="{BB962C8B-B14F-4D97-AF65-F5344CB8AC3E}">
        <p14:creationId xmlns:p14="http://schemas.microsoft.com/office/powerpoint/2010/main" val="275286024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1843</Words>
  <Application>Microsoft Office PowerPoint</Application>
  <PresentationFormat>On-screen Show (4:3)</PresentationFormat>
  <Paragraphs>115</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Algerian</vt:lpstr>
      <vt:lpstr>Arial</vt:lpstr>
      <vt:lpstr>Calibri</vt:lpstr>
      <vt:lpstr>Calibri Light</vt:lpstr>
      <vt:lpstr>Times New Roman</vt:lpstr>
      <vt:lpstr>Wingdings</vt:lpstr>
      <vt:lpstr>Office Theme</vt:lpstr>
      <vt:lpstr>1_Office Theme</vt:lpstr>
      <vt:lpstr>PowerPoint Presentation</vt:lpstr>
      <vt:lpstr>In the Upper  Room The Lord’s Supper</vt:lpstr>
      <vt:lpstr>Setting of the Institution – The Passover Feast –</vt:lpstr>
      <vt:lpstr>The Lord’s Supper</vt:lpstr>
      <vt:lpstr>The Lord’s Supper</vt:lpstr>
      <vt:lpstr>In the Upper  Room The Lord’s Supper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9</cp:revision>
  <dcterms:created xsi:type="dcterms:W3CDTF">2017-08-13T20:51:53Z</dcterms:created>
  <dcterms:modified xsi:type="dcterms:W3CDTF">2017-08-13T21:18:50Z</dcterms:modified>
</cp:coreProperties>
</file>