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257" r:id="rId4"/>
    <p:sldId id="258" r:id="rId5"/>
    <p:sldId id="259" r:id="rId6"/>
    <p:sldId id="260"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notesViewPr>
    <p:cSldViewPr snapToGrid="0">
      <p:cViewPr varScale="1">
        <p:scale>
          <a:sx n="55" d="100"/>
          <a:sy n="55" d="100"/>
        </p:scale>
        <p:origin x="288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7681A2-FC10-417A-B39B-43AB07A16906}" type="datetimeFigureOut">
              <a:rPr lang="en-US" smtClean="0"/>
              <a:t>8/20/2017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46A188-8783-488A-9128-7CDBF21B871E}" type="slidenum">
              <a:rPr lang="en-US" smtClean="0"/>
              <a:t>‹#›</a:t>
            </a:fld>
            <a:endParaRPr lang="en-US"/>
          </a:p>
        </p:txBody>
      </p:sp>
    </p:spTree>
    <p:extLst>
      <p:ext uri="{BB962C8B-B14F-4D97-AF65-F5344CB8AC3E}">
        <p14:creationId xmlns:p14="http://schemas.microsoft.com/office/powerpoint/2010/main" val="968475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b="1" dirty="0">
                <a:latin typeface="Calibri" panose="020F0502020204030204" pitchFamily="34" charset="0"/>
                <a:ea typeface="Calibri" panose="020F0502020204030204" pitchFamily="34" charset="0"/>
                <a:cs typeface="Times New Roman" panose="02020603050405020304" pitchFamily="18" charset="0"/>
              </a:rPr>
              <a:t>In the Upper Room (3) – A New Commandment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i="1" dirty="0">
                <a:latin typeface="Calibri" panose="020F0502020204030204" pitchFamily="34" charset="0"/>
                <a:ea typeface="Calibri" panose="020F0502020204030204" pitchFamily="34" charset="0"/>
                <a:cs typeface="Times New Roman" panose="02020603050405020304" pitchFamily="18" charset="0"/>
              </a:rPr>
              <a:t>John 13:34-35</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Not long after Jesus washed the disciples’ feet, and instituted the Lord’s Supper, He gave what He called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 new commandment”</a:t>
            </a:r>
            <a:r>
              <a:rPr lang="en-US" dirty="0">
                <a:latin typeface="Calibri" panose="020F0502020204030204" pitchFamily="34" charset="0"/>
                <a:ea typeface="Calibri" panose="020F0502020204030204" pitchFamily="34" charset="0"/>
                <a:cs typeface="Times New Roman" panose="02020603050405020304" pitchFamily="18" charset="0"/>
              </a:rPr>
              <a:t> to His disciples.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13:34-35)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commandment is fundamental to discipleship. So much so that, when observed by the world, it serves as a label of our discipleship to Christ.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should know, understand, and practice this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“new commandment.”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A New Commandment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13)</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53A32D-C21D-4C1E-ABD2-E188EB32F97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446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A New Commandment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Context – Jesus Identifies His Betrayer</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a:t>
            </a:r>
            <a:r>
              <a:rPr lang="en-US" dirty="0">
                <a:latin typeface="Calibri" panose="020F0502020204030204" pitchFamily="34" charset="0"/>
                <a:ea typeface="Calibri" panose="020F0502020204030204" pitchFamily="34" charset="0"/>
                <a:cs typeface="Times New Roman" panose="02020603050405020304" pitchFamily="18" charset="0"/>
              </a:rPr>
              <a:t> – Judas already has purposed his heart toward betraying Jesus.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Satan’s role is no different than that he usually plays – temptation.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26:14-16</a:t>
            </a:r>
            <a:r>
              <a:rPr lang="en-US" dirty="0">
                <a:latin typeface="Calibri" panose="020F0502020204030204" pitchFamily="34" charset="0"/>
                <a:ea typeface="Calibri" panose="020F0502020204030204" pitchFamily="34" charset="0"/>
                <a:cs typeface="Times New Roman" panose="02020603050405020304" pitchFamily="18" charset="0"/>
              </a:rPr>
              <a:t> – What are you willing to give me to betray Him?</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9-11)</a:t>
            </a:r>
            <a:r>
              <a:rPr lang="en-US" dirty="0">
                <a:latin typeface="Calibri" panose="020F0502020204030204" pitchFamily="34" charset="0"/>
                <a:ea typeface="Calibri" panose="020F0502020204030204" pitchFamily="34" charset="0"/>
                <a:cs typeface="Times New Roman" panose="02020603050405020304" pitchFamily="18" charset="0"/>
              </a:rPr>
              <a:t> – Used the occasion to note there was one who was SPIRITUALLY unclean in their midst. (Jesus knows the heart.)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17-19)</a:t>
            </a:r>
            <a:r>
              <a:rPr lang="en-US" dirty="0">
                <a:latin typeface="Calibri" panose="020F0502020204030204" pitchFamily="34" charset="0"/>
                <a:ea typeface="Calibri" panose="020F0502020204030204" pitchFamily="34" charset="0"/>
                <a:cs typeface="Times New Roman" panose="02020603050405020304" pitchFamily="18" charset="0"/>
              </a:rPr>
              <a:t> – An exception to what He spoke before – one would not do as Jesus did, but would actually do the opposite.</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 know whom I have chosen”</a:t>
            </a:r>
            <a:r>
              <a:rPr lang="en-US" dirty="0">
                <a:latin typeface="Calibri" panose="020F0502020204030204" pitchFamily="34" charset="0"/>
                <a:ea typeface="Calibri" panose="020F0502020204030204" pitchFamily="34" charset="0"/>
                <a:cs typeface="Times New Roman" panose="02020603050405020304" pitchFamily="18" charset="0"/>
              </a:rPr>
              <a:t> – knows the hearts of the disciples, Judas specifically here.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Scripture must be fulfilled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Son of Man indeed goes just as it is written of Him, but woe to that man by whom the Son of Man is betrayed! It would have been good for that man if he had not been born” (Matthew 26:24).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21-30)</a:t>
            </a:r>
            <a:r>
              <a:rPr lang="en-US" dirty="0">
                <a:latin typeface="Calibri" panose="020F0502020204030204" pitchFamily="34" charset="0"/>
                <a:ea typeface="Calibri" panose="020F0502020204030204" pitchFamily="34" charset="0"/>
                <a:cs typeface="Times New Roman" panose="02020603050405020304" pitchFamily="18" charset="0"/>
              </a:rPr>
              <a:t> – The knowledge of His betrayer sitting at the table with Him and the disciples troubled Him greatly, and evidently needed to change before carrying on with His teaching.</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26, 28, 29)</a:t>
            </a:r>
            <a:r>
              <a:rPr lang="en-US" dirty="0">
                <a:latin typeface="Calibri" panose="020F0502020204030204" pitchFamily="34" charset="0"/>
                <a:ea typeface="Calibri" panose="020F0502020204030204" pitchFamily="34" charset="0"/>
                <a:cs typeface="Times New Roman" panose="02020603050405020304" pitchFamily="18" charset="0"/>
              </a:rPr>
              <a:t> – Evidently it was given to him in secret. (under table as they reclined?) – Other did not know what He was talking about.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Judas was sent out to betray Jesus.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31-33)</a:t>
            </a:r>
            <a:r>
              <a:rPr lang="en-US" dirty="0">
                <a:latin typeface="Calibri" panose="020F0502020204030204" pitchFamily="34" charset="0"/>
                <a:ea typeface="Calibri" panose="020F0502020204030204" pitchFamily="34" charset="0"/>
                <a:cs typeface="Times New Roman" panose="02020603050405020304" pitchFamily="18" charset="0"/>
              </a:rPr>
              <a:t> – Jesus would be glorified in God at the cross, and God in Jesus.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Sending Judas out to do as he intended was the first step on the road to the cross.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Jesus’ mind was made up already to submit to His Father’s will, and now everything simply needed to unfold.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 New Commandment Given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34)</a:t>
            </a:r>
            <a:r>
              <a:rPr lang="en-US" dirty="0">
                <a:latin typeface="Calibri" panose="020F0502020204030204" pitchFamily="34" charset="0"/>
                <a:ea typeface="Calibri" panose="020F0502020204030204" pitchFamily="34" charset="0"/>
                <a:cs typeface="Times New Roman" panose="02020603050405020304" pitchFamily="18" charset="0"/>
              </a:rPr>
              <a:t> – New commandment is to love each other.</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New?</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Leviticus 19:18</a:t>
            </a:r>
            <a:r>
              <a:rPr lang="en-US" dirty="0">
                <a:latin typeface="Calibri" panose="020F0502020204030204" pitchFamily="34" charset="0"/>
                <a:ea typeface="Calibri" panose="020F0502020204030204" pitchFamily="34" charset="0"/>
                <a:cs typeface="Times New Roman" panose="02020603050405020304" pitchFamily="18" charset="0"/>
              </a:rPr>
              <a:t> – love neighbor as self – </a:t>
            </a:r>
            <a:r>
              <a:rPr lang="en-US" i="1" dirty="0">
                <a:latin typeface="Calibri" panose="020F0502020204030204" pitchFamily="34" charset="0"/>
                <a:ea typeface="Calibri" panose="020F0502020204030204" pitchFamily="34" charset="0"/>
                <a:cs typeface="Times New Roman" panose="02020603050405020304" pitchFamily="18" charset="0"/>
              </a:rPr>
              <a:t>royal law</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Matthew 22:37-40; James 2:8)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New in the sense of MOTIVE and STANDARD: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MOTIVE</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“as I have loved you”</a:t>
            </a:r>
            <a:r>
              <a:rPr lang="en-US" dirty="0">
                <a:latin typeface="Calibri" panose="020F0502020204030204" pitchFamily="34" charset="0"/>
                <a:ea typeface="Calibri" panose="020F0502020204030204" pitchFamily="34" charset="0"/>
                <a:cs typeface="Times New Roman" panose="02020603050405020304" pitchFamily="18" charset="0"/>
              </a:rPr>
              <a:t> – having come to know through experience the love of Jesus, and that your brother has experienced the same, you love him.</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John 3:16</a:t>
            </a:r>
            <a:r>
              <a:rPr lang="en-US" dirty="0">
                <a:latin typeface="Calibri" panose="020F0502020204030204" pitchFamily="34" charset="0"/>
                <a:ea typeface="Calibri" panose="020F0502020204030204" pitchFamily="34" charset="0"/>
                <a:cs typeface="Times New Roman" panose="02020603050405020304" pitchFamily="18" charset="0"/>
              </a:rPr>
              <a:t> – BY THIS we know love.</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If that same kind of love experienced is not also practiced toward the brethren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“how does the love of God abide in him?” (v. 17).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New</a:t>
            </a:r>
            <a:r>
              <a:rPr lang="en-US" dirty="0">
                <a:latin typeface="Calibri" panose="020F0502020204030204" pitchFamily="34" charset="0"/>
                <a:ea typeface="Calibri" panose="020F0502020204030204" pitchFamily="34" charset="0"/>
                <a:cs typeface="Times New Roman" panose="02020603050405020304" pitchFamily="18" charset="0"/>
              </a:rPr>
              <a:t> – the love IS NOW motivated by the GREATEST DISPLAY OF LOVE EVER SHOWN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John 3:16),</a:t>
            </a:r>
            <a:r>
              <a:rPr lang="en-US" dirty="0">
                <a:latin typeface="Calibri" panose="020F0502020204030204" pitchFamily="34" charset="0"/>
                <a:ea typeface="Calibri" panose="020F0502020204030204" pitchFamily="34" charset="0"/>
                <a:cs typeface="Times New Roman" panose="02020603050405020304" pitchFamily="18" charset="0"/>
              </a:rPr>
              <a:t> and EXPERIENCED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“Greater love has no one than this, than to lay down one’s life for his friends” (John 15:13).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STANDARD</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“as I have loved you, that you also love one another”</a:t>
            </a:r>
            <a:r>
              <a:rPr lang="en-US" dirty="0">
                <a:latin typeface="Calibri" panose="020F0502020204030204" pitchFamily="34" charset="0"/>
                <a:ea typeface="Calibri" panose="020F0502020204030204" pitchFamily="34" charset="0"/>
                <a:cs typeface="Times New Roman" panose="02020603050405020304" pitchFamily="18" charset="0"/>
              </a:rPr>
              <a:t> – not only is the love of Jesus our MOTIVATION, but is the SUPREME STANDARD of love.</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15:12-13</a:t>
            </a:r>
            <a:r>
              <a:rPr lang="en-US" dirty="0">
                <a:latin typeface="Calibri" panose="020F0502020204030204" pitchFamily="34" charset="0"/>
                <a:ea typeface="Calibri" panose="020F0502020204030204" pitchFamily="34" charset="0"/>
                <a:cs typeface="Times New Roman" panose="02020603050405020304" pitchFamily="18" charset="0"/>
              </a:rPr>
              <a:t> – mentioned again by Jesus – willingness to lay down life for brother.</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John 3:16-17</a:t>
            </a:r>
            <a:r>
              <a:rPr lang="en-US" dirty="0">
                <a:latin typeface="Calibri" panose="020F0502020204030204" pitchFamily="34" charset="0"/>
                <a:ea typeface="Calibri" panose="020F0502020204030204" pitchFamily="34" charset="0"/>
                <a:cs typeface="Times New Roman" panose="02020603050405020304" pitchFamily="18" charset="0"/>
              </a:rPr>
              <a:t> – To many in the 1</a:t>
            </a:r>
            <a:r>
              <a:rPr lang="en-US" baseline="30000" dirty="0">
                <a:latin typeface="Calibri" panose="020F0502020204030204" pitchFamily="34" charset="0"/>
                <a:ea typeface="Calibri" panose="020F0502020204030204" pitchFamily="34" charset="0"/>
                <a:cs typeface="Times New Roman" panose="02020603050405020304" pitchFamily="18" charset="0"/>
              </a:rPr>
              <a:t>st</a:t>
            </a:r>
            <a:r>
              <a:rPr lang="en-US" dirty="0">
                <a:latin typeface="Calibri" panose="020F0502020204030204" pitchFamily="34" charset="0"/>
                <a:ea typeface="Calibri" panose="020F0502020204030204" pitchFamily="34" charset="0"/>
                <a:cs typeface="Times New Roman" panose="02020603050405020304" pitchFamily="18" charset="0"/>
              </a:rPr>
              <a:t> century, such a standard would become a literal reality.</a:t>
            </a:r>
          </a:p>
          <a:p>
            <a:pPr marL="2514600" marR="0" lvl="5"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Regardless, the standard is sacrificial love to the highest degree</a:t>
            </a:r>
            <a:r>
              <a:rPr lang="en-US" dirty="0">
                <a:latin typeface="Calibri" panose="020F0502020204030204" pitchFamily="34" charset="0"/>
                <a:ea typeface="Calibri" panose="020F0502020204030204" pitchFamily="34" charset="0"/>
                <a:cs typeface="Times New Roman" panose="02020603050405020304" pitchFamily="18" charset="0"/>
              </a:rPr>
              <a:t> – have this mindset. (As did Christ for you.)</a:t>
            </a:r>
          </a:p>
          <a:p>
            <a:pPr marL="2514600" marR="0" lvl="5"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17)</a:t>
            </a:r>
            <a:r>
              <a:rPr lang="en-US" dirty="0">
                <a:latin typeface="Calibri" panose="020F0502020204030204" pitchFamily="34" charset="0"/>
                <a:ea typeface="Calibri" panose="020F0502020204030204" pitchFamily="34" charset="0"/>
                <a:cs typeface="Times New Roman" panose="02020603050405020304" pitchFamily="18" charset="0"/>
              </a:rPr>
              <a:t> – when opportunities of sacrifice to a smaller degree present themselves, this mindset, or lack thereof will be uncovered.</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NOTE: Jesus’ love shown was not “self-willed,” but God-willed.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14600" marR="0" lvl="5"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In what way would Jesus love the world – </a:t>
            </a:r>
            <a:r>
              <a:rPr lang="en-US" i="1" dirty="0">
                <a:latin typeface="Calibri" panose="020F0502020204030204" pitchFamily="34" charset="0"/>
                <a:ea typeface="Calibri" panose="020F0502020204030204" pitchFamily="34" charset="0"/>
                <a:cs typeface="Times New Roman" panose="02020603050405020304" pitchFamily="18" charset="0"/>
              </a:rPr>
              <a:t>in no other way than God’s design, His sacrificial death.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14600" marR="0" lvl="5"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Matthew 26:39, 42</a:t>
            </a:r>
            <a:r>
              <a:rPr lang="en-US" dirty="0">
                <a:latin typeface="Calibri" panose="020F0502020204030204" pitchFamily="34" charset="0"/>
                <a:ea typeface="Calibri" panose="020F0502020204030204" pitchFamily="34" charset="0"/>
                <a:cs typeface="Times New Roman" panose="02020603050405020304" pitchFamily="18" charset="0"/>
              </a:rPr>
              <a:t> – Full submission to God’s will.</a:t>
            </a:r>
          </a:p>
          <a:p>
            <a:pPr marL="2514600" marR="0" lvl="5"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We don’t love each other according to our standard of love, but God’s standard of love</a:t>
            </a:r>
            <a:r>
              <a:rPr lang="en-US" dirty="0">
                <a:latin typeface="Calibri" panose="020F0502020204030204" pitchFamily="34" charset="0"/>
                <a:ea typeface="Calibri" panose="020F0502020204030204" pitchFamily="34" charset="0"/>
                <a:cs typeface="Times New Roman" panose="02020603050405020304" pitchFamily="18" charset="0"/>
              </a:rPr>
              <a:t> – this often demands sacrifice on our part!</a:t>
            </a:r>
          </a:p>
          <a:p>
            <a:pPr marL="2514600" marR="0" lvl="5" indent="-228600">
              <a:lnSpc>
                <a:spcPct val="107000"/>
              </a:lnSpc>
              <a:spcBef>
                <a:spcPts val="0"/>
              </a:spcBef>
              <a:spcAft>
                <a:spcPts val="0"/>
              </a:spcAft>
              <a:buFont typeface="+mj-lt"/>
              <a:buAutoNum type="romanLcPeriod"/>
            </a:pPr>
            <a:r>
              <a:rPr lang="en-US" b="1" u="sng" dirty="0">
                <a:latin typeface="Calibri" panose="020F0502020204030204" pitchFamily="34" charset="0"/>
                <a:ea typeface="Calibri" panose="020F0502020204030204" pitchFamily="34" charset="0"/>
                <a:cs typeface="Times New Roman" panose="02020603050405020304" pitchFamily="18" charset="0"/>
              </a:rPr>
              <a:t>To “love” another in a way other than how God instructs is PRESUMPTUOUS, and INEFFECTIVE. (EX: tolerance of sin…)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b="1" dirty="0">
                <a:latin typeface="Calibri" panose="020F0502020204030204" pitchFamily="34" charset="0"/>
                <a:ea typeface="Calibri" panose="020F0502020204030204" pitchFamily="34" charset="0"/>
                <a:cs typeface="Times New Roman" panose="02020603050405020304" pitchFamily="18" charset="0"/>
              </a:rPr>
              <a:t>What are some examples of this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“new commandment”</a:t>
            </a:r>
            <a:r>
              <a:rPr lang="en-US" b="1" dirty="0">
                <a:latin typeface="Calibri" panose="020F0502020204030204" pitchFamily="34" charset="0"/>
                <a:ea typeface="Calibri" panose="020F0502020204030204" pitchFamily="34" charset="0"/>
                <a:cs typeface="Times New Roman" panose="02020603050405020304" pitchFamily="18" charset="0"/>
              </a:rPr>
              <a:t> in practice?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A New Commandment Practiced</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53A32D-C21D-4C1E-ABD2-E188EB32F97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4366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A New Commandment Practiced</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Repaying Evil with Good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12:17-21)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17)</a:t>
            </a:r>
            <a:r>
              <a:rPr lang="en-US" dirty="0">
                <a:latin typeface="Calibri" panose="020F0502020204030204" pitchFamily="34" charset="0"/>
                <a:ea typeface="Calibri" panose="020F0502020204030204" pitchFamily="34" charset="0"/>
                <a:cs typeface="Times New Roman" panose="02020603050405020304" pitchFamily="18" charset="0"/>
              </a:rPr>
              <a:t> – First thought is to retaliate. But don’t!</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the sight of all men”</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“let us do good to all, especially to those who are of the household of faith” (Galatians 6:10).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Yes, our brethren should not act toward us in evil ways, but we must not retaliate with evil!</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18)</a:t>
            </a:r>
            <a:r>
              <a:rPr lang="en-US" dirty="0">
                <a:latin typeface="Calibri" panose="020F0502020204030204" pitchFamily="34" charset="0"/>
                <a:ea typeface="Calibri" panose="020F0502020204030204" pitchFamily="34" charset="0"/>
                <a:cs typeface="Times New Roman" panose="02020603050405020304" pitchFamily="18" charset="0"/>
              </a:rPr>
              <a:t> – The conflict should not come from you!</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19-21)</a:t>
            </a:r>
            <a:r>
              <a:rPr lang="en-US" dirty="0">
                <a:latin typeface="Calibri" panose="020F0502020204030204" pitchFamily="34" charset="0"/>
                <a:ea typeface="Calibri" panose="020F0502020204030204" pitchFamily="34" charset="0"/>
                <a:cs typeface="Times New Roman" panose="02020603050405020304" pitchFamily="18" charset="0"/>
              </a:rPr>
              <a:t> – Recognize it is not your place to mete out vengeance.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Jesus recognized this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Peter 2:23</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Do good – heap coals of fire on his head: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Not do good with the intent to hurt him… (that makes no sense)</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Do good with the intent to move him to sorrow and shame for his wrong doing – so that he can repent!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vv. 1-2</a:t>
            </a:r>
            <a:r>
              <a:rPr lang="en-US" dirty="0">
                <a:latin typeface="Calibri" panose="020F0502020204030204" pitchFamily="34" charset="0"/>
                <a:ea typeface="Calibri" panose="020F0502020204030204" pitchFamily="34" charset="0"/>
                <a:cs typeface="Times New Roman" panose="02020603050405020304" pitchFamily="18" charset="0"/>
              </a:rPr>
              <a:t> – This is part of sacrificial service before God…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20)</a:t>
            </a:r>
            <a:r>
              <a:rPr lang="en-US" dirty="0">
                <a:latin typeface="Calibri" panose="020F0502020204030204" pitchFamily="34" charset="0"/>
                <a:ea typeface="Calibri" panose="020F0502020204030204" pitchFamily="34" charset="0"/>
                <a:cs typeface="Times New Roman" panose="02020603050405020304" pitchFamily="18" charset="0"/>
              </a:rPr>
              <a:t> – In the case of their being moved to sorrow, and making things right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Forgiving Brethren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(Luke 17:1-10)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1-2)</a:t>
            </a:r>
            <a:r>
              <a:rPr lang="en-US" dirty="0">
                <a:latin typeface="Calibri" panose="020F0502020204030204" pitchFamily="34" charset="0"/>
                <a:ea typeface="Calibri" panose="020F0502020204030204" pitchFamily="34" charset="0"/>
                <a:cs typeface="Times New Roman" panose="02020603050405020304" pitchFamily="18" charset="0"/>
              </a:rPr>
              <a:t> – Offenses will come. People will fall short and sin, but don’t be the cause of that sin.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3-4)</a:t>
            </a:r>
            <a:r>
              <a:rPr lang="en-US" dirty="0">
                <a:latin typeface="Calibri" panose="020F0502020204030204" pitchFamily="34" charset="0"/>
                <a:ea typeface="Calibri" panose="020F0502020204030204" pitchFamily="34" charset="0"/>
                <a:cs typeface="Times New Roman" panose="02020603050405020304" pitchFamily="18" charset="0"/>
              </a:rPr>
              <a:t> – Don’t be the cause of the offense, but also, if the offense is against you, take heed that you deal properly – rebuke, then forgive.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7 times in a day = a complete amount.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It doesn’t matter how many times! – You should always be willing to forgive the penitent.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a:t>
            </a:r>
            <a:r>
              <a:rPr lang="en-US" dirty="0">
                <a:latin typeface="Calibri" panose="020F0502020204030204" pitchFamily="34" charset="0"/>
                <a:ea typeface="Calibri" panose="020F0502020204030204" pitchFamily="34" charset="0"/>
                <a:cs typeface="Times New Roman" panose="02020603050405020304" pitchFamily="18" charset="0"/>
              </a:rPr>
              <a:t> – How difficult!!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Not always easy to love our brethren in this way – especially when they fail so much in this regard!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We must be willing! – As the disciples displayed here.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6)</a:t>
            </a:r>
            <a:r>
              <a:rPr lang="en-US" dirty="0">
                <a:latin typeface="Calibri" panose="020F0502020204030204" pitchFamily="34" charset="0"/>
                <a:ea typeface="Calibri" panose="020F0502020204030204" pitchFamily="34" charset="0"/>
                <a:cs typeface="Times New Roman" panose="02020603050405020304" pitchFamily="18" charset="0"/>
              </a:rPr>
              <a:t> – It isn’t a matter of the quantity of faith – you have any faith? You can forgive in this way!</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Faith comes by hearing God’s word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10:17).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If God commands it, and you trust in Him (have faith) it can be done!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it is God who works in you both to will and to do for His good pleasure” (Philippians 2:13).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This is His will – that you forgive your brother – AND YOU MUST DO IT, SO IT CAN BE DONE! (No excuses!)</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Is it difficult! – Of course!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But can it be done? IT MUST!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7-10)</a:t>
            </a:r>
            <a:r>
              <a:rPr lang="en-US" dirty="0">
                <a:latin typeface="Calibri" panose="020F0502020204030204" pitchFamily="34" charset="0"/>
                <a:ea typeface="Calibri" panose="020F0502020204030204" pitchFamily="34" charset="0"/>
                <a:cs typeface="Times New Roman" panose="02020603050405020304" pitchFamily="18" charset="0"/>
              </a:rPr>
              <a:t> – When you thus submit to God’s standard, do not think yourself high and mighty – stay humble! </a:t>
            </a:r>
            <a:r>
              <a:rPr lang="en-US" b="1" dirty="0">
                <a:latin typeface="Calibri" panose="020F0502020204030204" pitchFamily="34" charset="0"/>
                <a:ea typeface="Calibri" panose="020F0502020204030204" pitchFamily="34" charset="0"/>
                <a:cs typeface="Times New Roman" panose="02020603050405020304" pitchFamily="18" charset="0"/>
              </a:rPr>
              <a:t>(You simply did what God requires you to do!)</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a:t>
            </a:r>
            <a:r>
              <a:rPr lang="en-US" b="1" dirty="0">
                <a:latin typeface="Calibri" panose="020F0502020204030204" pitchFamily="34" charset="0"/>
                <a:ea typeface="Calibri" panose="020F0502020204030204" pitchFamily="34" charset="0"/>
                <a:cs typeface="Times New Roman" panose="02020603050405020304" pitchFamily="18" charset="0"/>
              </a:rPr>
              <a:t> – Rebuke the one who sinned against you. To bring him to repentance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Restoring the Erring</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James 5:19-20</a:t>
            </a:r>
            <a:r>
              <a:rPr lang="en-US" dirty="0">
                <a:latin typeface="Calibri" panose="020F0502020204030204" pitchFamily="34" charset="0"/>
                <a:ea typeface="Calibri" panose="020F0502020204030204" pitchFamily="34" charset="0"/>
                <a:cs typeface="Times New Roman" panose="02020603050405020304" pitchFamily="18" charset="0"/>
              </a:rPr>
              <a:t> – know the importance!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“save a soul from death.”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Why do people balk at such an important thing?</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It’s uncomfortable, and often intimidating – how will they react? Will they dislike me? (Sacrifice that you must be willing to make…)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Galatians 6:1-2</a:t>
            </a:r>
            <a:r>
              <a:rPr lang="en-US" dirty="0">
                <a:latin typeface="Calibri" panose="020F0502020204030204" pitchFamily="34" charset="0"/>
                <a:ea typeface="Calibri" panose="020F0502020204030204" pitchFamily="34" charset="0"/>
                <a:cs typeface="Times New Roman" panose="02020603050405020304" pitchFamily="18" charset="0"/>
              </a:rPr>
              <a:t> – This is a command – fulfill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“law of Christ.”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Do you think toleration, or ignoring the sin is better for the person? – Don’t want to make them feel bad, or come off as self-righteous, or scare them away?</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God says, “Spiritual person (faithful), restore the fallen!”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18:15-17</a:t>
            </a:r>
            <a:r>
              <a:rPr lang="en-US" dirty="0">
                <a:latin typeface="Calibri" panose="020F0502020204030204" pitchFamily="34" charset="0"/>
                <a:ea typeface="Calibri" panose="020F0502020204030204" pitchFamily="34" charset="0"/>
                <a:cs typeface="Times New Roman" panose="02020603050405020304" pitchFamily="18" charset="0"/>
              </a:rPr>
              <a:t> – You’re trying to gain a brother!</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No matter how uncomfortable, and unfortunate the situation, you are to try to restore him!</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17)</a:t>
            </a:r>
            <a:r>
              <a:rPr lang="en-US" dirty="0">
                <a:latin typeface="Calibri" panose="020F0502020204030204" pitchFamily="34" charset="0"/>
                <a:ea typeface="Calibri" panose="020F0502020204030204" pitchFamily="34" charset="0"/>
                <a:cs typeface="Times New Roman" panose="02020603050405020304" pitchFamily="18" charset="0"/>
              </a:rPr>
              <a:t> – This is toward the same end:</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“deliver such a one to Satan for the destruction of the flesh, that his spirit may be saved in the day of the Lord Jesus” (1 Corinthians 5:5).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80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Love as Christ loved you – submitted to God’s will, not love with self-will; sacrificial love (Many kinds of sacrifices…).</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53A32D-C21D-4C1E-ABD2-E188EB32F97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9703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Jesus laid His life down for us, and gave us a commandment to love each other.</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We must be motivated to such by the love we ourselves have received from Christ, and our love for each other should seek to live up to that standard of Christ’s love.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“By this all will know that you are My disciples, if you have love for one another” (Romans 13:35).</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53A32D-C21D-4C1E-ABD2-E188EB32F97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2366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4B6183-1BF0-4EE2-B8AB-B8CBB23FBC02}"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D5305-F75E-410A-ABCB-771BAC026701}" type="slidenum">
              <a:rPr lang="en-US" smtClean="0"/>
              <a:t>‹#›</a:t>
            </a:fld>
            <a:endParaRPr lang="en-US"/>
          </a:p>
        </p:txBody>
      </p:sp>
    </p:spTree>
    <p:extLst>
      <p:ext uri="{BB962C8B-B14F-4D97-AF65-F5344CB8AC3E}">
        <p14:creationId xmlns:p14="http://schemas.microsoft.com/office/powerpoint/2010/main" val="2084294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4B6183-1BF0-4EE2-B8AB-B8CBB23FBC02}"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D5305-F75E-410A-ABCB-771BAC026701}" type="slidenum">
              <a:rPr lang="en-US" smtClean="0"/>
              <a:t>‹#›</a:t>
            </a:fld>
            <a:endParaRPr lang="en-US"/>
          </a:p>
        </p:txBody>
      </p:sp>
    </p:spTree>
    <p:extLst>
      <p:ext uri="{BB962C8B-B14F-4D97-AF65-F5344CB8AC3E}">
        <p14:creationId xmlns:p14="http://schemas.microsoft.com/office/powerpoint/2010/main" val="2164143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4B6183-1BF0-4EE2-B8AB-B8CBB23FBC02}"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D5305-F75E-410A-ABCB-771BAC026701}" type="slidenum">
              <a:rPr lang="en-US" smtClean="0"/>
              <a:t>‹#›</a:t>
            </a:fld>
            <a:endParaRPr lang="en-US"/>
          </a:p>
        </p:txBody>
      </p:sp>
    </p:spTree>
    <p:extLst>
      <p:ext uri="{BB962C8B-B14F-4D97-AF65-F5344CB8AC3E}">
        <p14:creationId xmlns:p14="http://schemas.microsoft.com/office/powerpoint/2010/main" val="3491472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3B55500A-FDC0-4345-9A14-2B8A72986C39}"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42901304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55500A-FDC0-4345-9A14-2B8A72986C39}"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779612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55500A-FDC0-4345-9A14-2B8A72986C39}"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4332810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55500A-FDC0-4345-9A14-2B8A72986C39}" type="datetimeFigureOut">
              <a:rPr lang="en-US" smtClean="0"/>
              <a:t>8/20/2017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41642862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55500A-FDC0-4345-9A14-2B8A72986C39}" type="datetimeFigureOut">
              <a:rPr lang="en-US" smtClean="0"/>
              <a:t>8/20/2017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35767816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B55500A-FDC0-4345-9A14-2B8A72986C39}" type="datetimeFigureOut">
              <a:rPr lang="en-US" smtClean="0"/>
              <a:t>8/20/2017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34855100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55500A-FDC0-4345-9A14-2B8A72986C39}" type="datetimeFigureOut">
              <a:rPr lang="en-US" smtClean="0"/>
              <a:t>8/20/2017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6067155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B55500A-FDC0-4345-9A14-2B8A72986C39}" type="datetimeFigureOut">
              <a:rPr lang="en-US" smtClean="0"/>
              <a:t>8/20/2017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3770411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4B6183-1BF0-4EE2-B8AB-B8CBB23FBC02}"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D5305-F75E-410A-ABCB-771BAC026701}" type="slidenum">
              <a:rPr lang="en-US" smtClean="0"/>
              <a:t>‹#›</a:t>
            </a:fld>
            <a:endParaRPr lang="en-US"/>
          </a:p>
        </p:txBody>
      </p:sp>
    </p:spTree>
    <p:extLst>
      <p:ext uri="{BB962C8B-B14F-4D97-AF65-F5344CB8AC3E}">
        <p14:creationId xmlns:p14="http://schemas.microsoft.com/office/powerpoint/2010/main" val="17904621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B55500A-FDC0-4345-9A14-2B8A72986C39}" type="datetimeFigureOut">
              <a:rPr lang="en-US" smtClean="0"/>
              <a:t>8/20/2017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20202943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55500A-FDC0-4345-9A14-2B8A72986C39}"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3190743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55500A-FDC0-4345-9A14-2B8A72986C39}"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1991160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F4B6183-1BF0-4EE2-B8AB-B8CBB23FBC02}"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D5305-F75E-410A-ABCB-771BAC026701}" type="slidenum">
              <a:rPr lang="en-US" smtClean="0"/>
              <a:t>‹#›</a:t>
            </a:fld>
            <a:endParaRPr lang="en-US"/>
          </a:p>
        </p:txBody>
      </p:sp>
    </p:spTree>
    <p:extLst>
      <p:ext uri="{BB962C8B-B14F-4D97-AF65-F5344CB8AC3E}">
        <p14:creationId xmlns:p14="http://schemas.microsoft.com/office/powerpoint/2010/main" val="599101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4B6183-1BF0-4EE2-B8AB-B8CBB23FBC02}" type="datetimeFigureOut">
              <a:rPr lang="en-US" smtClean="0"/>
              <a:t>8/20/2017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7D5305-F75E-410A-ABCB-771BAC026701}" type="slidenum">
              <a:rPr lang="en-US" smtClean="0"/>
              <a:t>‹#›</a:t>
            </a:fld>
            <a:endParaRPr lang="en-US"/>
          </a:p>
        </p:txBody>
      </p:sp>
    </p:spTree>
    <p:extLst>
      <p:ext uri="{BB962C8B-B14F-4D97-AF65-F5344CB8AC3E}">
        <p14:creationId xmlns:p14="http://schemas.microsoft.com/office/powerpoint/2010/main" val="4131325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4B6183-1BF0-4EE2-B8AB-B8CBB23FBC02}" type="datetimeFigureOut">
              <a:rPr lang="en-US" smtClean="0"/>
              <a:t>8/20/2017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7D5305-F75E-410A-ABCB-771BAC026701}" type="slidenum">
              <a:rPr lang="en-US" smtClean="0"/>
              <a:t>‹#›</a:t>
            </a:fld>
            <a:endParaRPr lang="en-US"/>
          </a:p>
        </p:txBody>
      </p:sp>
    </p:spTree>
    <p:extLst>
      <p:ext uri="{BB962C8B-B14F-4D97-AF65-F5344CB8AC3E}">
        <p14:creationId xmlns:p14="http://schemas.microsoft.com/office/powerpoint/2010/main" val="2903982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4B6183-1BF0-4EE2-B8AB-B8CBB23FBC02}" type="datetimeFigureOut">
              <a:rPr lang="en-US" smtClean="0"/>
              <a:t>8/20/2017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7D5305-F75E-410A-ABCB-771BAC026701}" type="slidenum">
              <a:rPr lang="en-US" smtClean="0"/>
              <a:t>‹#›</a:t>
            </a:fld>
            <a:endParaRPr lang="en-US"/>
          </a:p>
        </p:txBody>
      </p:sp>
    </p:spTree>
    <p:extLst>
      <p:ext uri="{BB962C8B-B14F-4D97-AF65-F5344CB8AC3E}">
        <p14:creationId xmlns:p14="http://schemas.microsoft.com/office/powerpoint/2010/main" val="1552055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4B6183-1BF0-4EE2-B8AB-B8CBB23FBC02}" type="datetimeFigureOut">
              <a:rPr lang="en-US" smtClean="0"/>
              <a:t>8/20/2017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7D5305-F75E-410A-ABCB-771BAC026701}" type="slidenum">
              <a:rPr lang="en-US" smtClean="0"/>
              <a:t>‹#›</a:t>
            </a:fld>
            <a:endParaRPr lang="en-US"/>
          </a:p>
        </p:txBody>
      </p:sp>
    </p:spTree>
    <p:extLst>
      <p:ext uri="{BB962C8B-B14F-4D97-AF65-F5344CB8AC3E}">
        <p14:creationId xmlns:p14="http://schemas.microsoft.com/office/powerpoint/2010/main" val="1960611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F4B6183-1BF0-4EE2-B8AB-B8CBB23FBC02}" type="datetimeFigureOut">
              <a:rPr lang="en-US" smtClean="0"/>
              <a:t>8/20/2017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7D5305-F75E-410A-ABCB-771BAC026701}" type="slidenum">
              <a:rPr lang="en-US" smtClean="0"/>
              <a:t>‹#›</a:t>
            </a:fld>
            <a:endParaRPr lang="en-US"/>
          </a:p>
        </p:txBody>
      </p:sp>
    </p:spTree>
    <p:extLst>
      <p:ext uri="{BB962C8B-B14F-4D97-AF65-F5344CB8AC3E}">
        <p14:creationId xmlns:p14="http://schemas.microsoft.com/office/powerpoint/2010/main" val="967423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F4B6183-1BF0-4EE2-B8AB-B8CBB23FBC02}" type="datetimeFigureOut">
              <a:rPr lang="en-US" smtClean="0"/>
              <a:t>8/20/2017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7D5305-F75E-410A-ABCB-771BAC026701}" type="slidenum">
              <a:rPr lang="en-US" smtClean="0"/>
              <a:t>‹#›</a:t>
            </a:fld>
            <a:endParaRPr lang="en-US"/>
          </a:p>
        </p:txBody>
      </p:sp>
    </p:spTree>
    <p:extLst>
      <p:ext uri="{BB962C8B-B14F-4D97-AF65-F5344CB8AC3E}">
        <p14:creationId xmlns:p14="http://schemas.microsoft.com/office/powerpoint/2010/main" val="451848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4B6183-1BF0-4EE2-B8AB-B8CBB23FBC02}" type="datetimeFigureOut">
              <a:rPr lang="en-US" smtClean="0"/>
              <a:t>8/20/2017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D5305-F75E-410A-ABCB-771BAC026701}" type="slidenum">
              <a:rPr lang="en-US" smtClean="0"/>
              <a:t>‹#›</a:t>
            </a:fld>
            <a:endParaRPr lang="en-US"/>
          </a:p>
        </p:txBody>
      </p:sp>
    </p:spTree>
    <p:extLst>
      <p:ext uri="{BB962C8B-B14F-4D97-AF65-F5344CB8AC3E}">
        <p14:creationId xmlns:p14="http://schemas.microsoft.com/office/powerpoint/2010/main" val="19023456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B55500A-FDC0-4345-9A14-2B8A72986C39}" type="datetimeFigureOut">
              <a:rPr lang="en-US" smtClean="0"/>
              <a:t>8/20/2017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8FB8624-D439-4223-A59B-097269786674}" type="slidenum">
              <a:rPr lang="en-US" smtClean="0"/>
              <a:t>‹#›</a:t>
            </a:fld>
            <a:endParaRPr lang="en-US"/>
          </a:p>
        </p:txBody>
      </p:sp>
    </p:spTree>
    <p:extLst>
      <p:ext uri="{BB962C8B-B14F-4D97-AF65-F5344CB8AC3E}">
        <p14:creationId xmlns:p14="http://schemas.microsoft.com/office/powerpoint/2010/main" val="16946857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44601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1" t="199" r="8" b="24539"/>
          <a:stretch/>
        </p:blipFill>
        <p:spPr>
          <a:xfrm>
            <a:off x="3061716" y="-480"/>
            <a:ext cx="6082284" cy="6858479"/>
          </a:xfrm>
          <a:prstGeom prst="rect">
            <a:avLst/>
          </a:prstGeom>
        </p:spPr>
      </p:pic>
      <p:sp>
        <p:nvSpPr>
          <p:cNvPr id="10" name="Freeform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 y="-479"/>
            <a:ext cx="7101525"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 y="-479"/>
            <a:ext cx="6058539"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1222483" y="2389310"/>
            <a:ext cx="3532398" cy="3320973"/>
          </a:xfrm>
        </p:spPr>
        <p:txBody>
          <a:bodyPr anchor="t">
            <a:normAutofit/>
          </a:bodyPr>
          <a:lstStyle/>
          <a:p>
            <a:pPr algn="l"/>
            <a:r>
              <a:rPr lang="en-US" sz="5400" dirty="0">
                <a:latin typeface="Algerian" panose="04020705040A02060702" pitchFamily="82" charset="0"/>
              </a:rPr>
              <a:t>In the Upper  Room</a:t>
            </a:r>
            <a:br>
              <a:rPr lang="en-US" sz="4700" dirty="0"/>
            </a:br>
            <a:r>
              <a:rPr lang="en-US" sz="3600" b="1" i="1" dirty="0"/>
              <a:t>A New Commandment</a:t>
            </a:r>
            <a:endParaRPr lang="en-US" sz="4700" b="1" i="1" dirty="0"/>
          </a:p>
        </p:txBody>
      </p:sp>
      <p:sp>
        <p:nvSpPr>
          <p:cNvPr id="3" name="Subtitle 2"/>
          <p:cNvSpPr>
            <a:spLocks noGrp="1"/>
          </p:cNvSpPr>
          <p:nvPr>
            <p:ph type="subTitle" idx="1"/>
          </p:nvPr>
        </p:nvSpPr>
        <p:spPr>
          <a:xfrm>
            <a:off x="1222483" y="1230114"/>
            <a:ext cx="3125532" cy="1155525"/>
          </a:xfrm>
        </p:spPr>
        <p:txBody>
          <a:bodyPr anchor="b">
            <a:normAutofit/>
          </a:bodyPr>
          <a:lstStyle/>
          <a:p>
            <a:pPr algn="l"/>
            <a:r>
              <a:rPr lang="en-US" sz="3200" i="1" dirty="0"/>
              <a:t>John 13:34-35</a:t>
            </a:r>
          </a:p>
        </p:txBody>
      </p:sp>
    </p:spTree>
    <p:extLst>
      <p:ext uri="{BB962C8B-B14F-4D97-AF65-F5344CB8AC3E}">
        <p14:creationId xmlns:p14="http://schemas.microsoft.com/office/powerpoint/2010/main" val="132879891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895212"/>
            <a:ext cx="7886700" cy="1325563"/>
          </a:xfrm>
        </p:spPr>
        <p:txBody>
          <a:bodyPr>
            <a:noAutofit/>
          </a:bodyPr>
          <a:lstStyle/>
          <a:p>
            <a:pPr algn="ctr"/>
            <a:r>
              <a:rPr lang="en-US" sz="4400" dirty="0">
                <a:solidFill>
                  <a:prstClr val="white"/>
                </a:solidFill>
                <a:latin typeface="Algerian" panose="04020705040A02060702" pitchFamily="82" charset="0"/>
              </a:rPr>
              <a:t>A New Commandment</a:t>
            </a:r>
            <a:br>
              <a:rPr lang="en-US" sz="4400" dirty="0">
                <a:solidFill>
                  <a:prstClr val="white"/>
                </a:solidFill>
                <a:latin typeface="Algerian" panose="04020705040A02060702" pitchFamily="82" charset="0"/>
              </a:rPr>
            </a:br>
            <a:r>
              <a:rPr lang="en-US" sz="3600" b="1" i="1" dirty="0">
                <a:solidFill>
                  <a:prstClr val="white"/>
                </a:solidFill>
              </a:rPr>
              <a:t>– John 13 –</a:t>
            </a:r>
            <a:endParaRPr lang="en-US" sz="2400" b="1" i="1" dirty="0"/>
          </a:p>
        </p:txBody>
      </p:sp>
      <p:sp>
        <p:nvSpPr>
          <p:cNvPr id="3" name="Content Placeholder 2"/>
          <p:cNvSpPr>
            <a:spLocks noGrp="1"/>
          </p:cNvSpPr>
          <p:nvPr>
            <p:ph idx="1"/>
          </p:nvPr>
        </p:nvSpPr>
        <p:spPr/>
        <p:txBody>
          <a:bodyPr>
            <a:normAutofit/>
          </a:bodyPr>
          <a:lstStyle/>
          <a:p>
            <a:pPr marL="0" indent="0" algn="ctr">
              <a:buNone/>
            </a:pPr>
            <a:endParaRPr lang="en-US" sz="4800" b="1" dirty="0">
              <a:solidFill>
                <a:schemeClr val="bg1"/>
              </a:solidFill>
            </a:endParaRPr>
          </a:p>
          <a:p>
            <a:pPr marL="0" indent="0" algn="ctr">
              <a:buNone/>
            </a:pPr>
            <a:r>
              <a:rPr lang="en-US" sz="3600" b="1" dirty="0">
                <a:solidFill>
                  <a:schemeClr val="bg1"/>
                </a:solidFill>
              </a:rPr>
              <a:t>Context – Jesus Identifies His Betrayer</a:t>
            </a:r>
          </a:p>
          <a:p>
            <a:pPr marL="0" indent="0" algn="ctr">
              <a:buNone/>
            </a:pPr>
            <a:r>
              <a:rPr lang="en-US" sz="3200" i="1" dirty="0">
                <a:solidFill>
                  <a:schemeClr val="bg1"/>
                </a:solidFill>
              </a:rPr>
              <a:t>– vv. 2-33 –</a:t>
            </a:r>
          </a:p>
          <a:p>
            <a:pPr marL="0" indent="0" algn="ctr">
              <a:buNone/>
            </a:pPr>
            <a:r>
              <a:rPr lang="en-US" sz="3600" b="1" dirty="0">
                <a:solidFill>
                  <a:schemeClr val="bg1"/>
                </a:solidFill>
              </a:rPr>
              <a:t>A New Commandment Given</a:t>
            </a:r>
          </a:p>
          <a:p>
            <a:pPr marL="0" indent="0" algn="ctr">
              <a:buNone/>
            </a:pPr>
            <a:r>
              <a:rPr lang="en-US" sz="3200" i="1" dirty="0">
                <a:solidFill>
                  <a:schemeClr val="bg1"/>
                </a:solidFill>
              </a:rPr>
              <a:t>– vv. 34-35; 1 John 3:16-17; John 15:12-13; Matthew 26:39, 42 –</a:t>
            </a:r>
          </a:p>
        </p:txBody>
      </p:sp>
    </p:spTree>
    <p:extLst>
      <p:ext uri="{BB962C8B-B14F-4D97-AF65-F5344CB8AC3E}">
        <p14:creationId xmlns:p14="http://schemas.microsoft.com/office/powerpoint/2010/main" val="2322261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895212"/>
            <a:ext cx="7886700" cy="1325563"/>
          </a:xfrm>
        </p:spPr>
        <p:txBody>
          <a:bodyPr>
            <a:noAutofit/>
          </a:bodyPr>
          <a:lstStyle/>
          <a:p>
            <a:pPr algn="ctr"/>
            <a:r>
              <a:rPr lang="en-US" sz="4400" dirty="0">
                <a:solidFill>
                  <a:prstClr val="white"/>
                </a:solidFill>
                <a:latin typeface="Algerian" panose="04020705040A02060702" pitchFamily="82" charset="0"/>
              </a:rPr>
              <a:t>A New Commandment Practiced</a:t>
            </a:r>
            <a:endParaRPr lang="en-US" sz="2400" b="1" i="1" dirty="0"/>
          </a:p>
        </p:txBody>
      </p:sp>
      <p:sp>
        <p:nvSpPr>
          <p:cNvPr id="3" name="Content Placeholder 2"/>
          <p:cNvSpPr>
            <a:spLocks noGrp="1"/>
          </p:cNvSpPr>
          <p:nvPr>
            <p:ph idx="1"/>
          </p:nvPr>
        </p:nvSpPr>
        <p:spPr/>
        <p:txBody>
          <a:bodyPr>
            <a:normAutofit/>
          </a:bodyPr>
          <a:lstStyle/>
          <a:p>
            <a:pPr marL="0" indent="0" algn="ctr">
              <a:buNone/>
            </a:pPr>
            <a:endParaRPr lang="en-US" sz="2000" b="1" dirty="0">
              <a:solidFill>
                <a:schemeClr val="bg1"/>
              </a:solidFill>
            </a:endParaRPr>
          </a:p>
          <a:p>
            <a:pPr marL="0" indent="0" algn="ctr">
              <a:buNone/>
            </a:pPr>
            <a:r>
              <a:rPr lang="en-US" sz="3600" b="1" dirty="0">
                <a:solidFill>
                  <a:schemeClr val="bg1"/>
                </a:solidFill>
              </a:rPr>
              <a:t>Repaying Evil with Good</a:t>
            </a:r>
          </a:p>
          <a:p>
            <a:pPr marL="0" indent="0" algn="ctr">
              <a:buNone/>
            </a:pPr>
            <a:r>
              <a:rPr lang="en-US" sz="3200" i="1" dirty="0">
                <a:solidFill>
                  <a:schemeClr val="bg1"/>
                </a:solidFill>
              </a:rPr>
              <a:t>– Romans 12:17-21; 1 Peter 2:23 –</a:t>
            </a:r>
          </a:p>
          <a:p>
            <a:pPr marL="0" indent="0" algn="ctr">
              <a:buNone/>
            </a:pPr>
            <a:r>
              <a:rPr lang="en-US" sz="3600" b="1" dirty="0">
                <a:solidFill>
                  <a:schemeClr val="bg1"/>
                </a:solidFill>
              </a:rPr>
              <a:t>Forgiving Brethren</a:t>
            </a:r>
          </a:p>
          <a:p>
            <a:pPr marL="0" indent="0" algn="ctr">
              <a:buNone/>
            </a:pPr>
            <a:r>
              <a:rPr lang="en-US" sz="3200" i="1" dirty="0">
                <a:solidFill>
                  <a:schemeClr val="bg1"/>
                </a:solidFill>
              </a:rPr>
              <a:t>– Luke 17:1-10 –</a:t>
            </a:r>
          </a:p>
          <a:p>
            <a:pPr marL="0" indent="0" algn="ctr">
              <a:buNone/>
            </a:pPr>
            <a:r>
              <a:rPr lang="en-US" sz="3600" b="1" dirty="0">
                <a:solidFill>
                  <a:schemeClr val="bg1"/>
                </a:solidFill>
              </a:rPr>
              <a:t>Restoring the Erring</a:t>
            </a:r>
          </a:p>
          <a:p>
            <a:pPr marL="0" indent="0" algn="ctr">
              <a:buNone/>
            </a:pPr>
            <a:r>
              <a:rPr lang="en-US" sz="3200" i="1" dirty="0">
                <a:solidFill>
                  <a:schemeClr val="bg1"/>
                </a:solidFill>
              </a:rPr>
              <a:t>– James 5:19-20; Galatians 6:1-2;               Matthew 18:15-17 –</a:t>
            </a:r>
          </a:p>
        </p:txBody>
      </p:sp>
    </p:spTree>
    <p:extLst>
      <p:ext uri="{BB962C8B-B14F-4D97-AF65-F5344CB8AC3E}">
        <p14:creationId xmlns:p14="http://schemas.microsoft.com/office/powerpoint/2010/main" val="3490111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1" t="199" r="8" b="24539"/>
          <a:stretch/>
        </p:blipFill>
        <p:spPr>
          <a:xfrm>
            <a:off x="3061716" y="-480"/>
            <a:ext cx="6082284" cy="6858479"/>
          </a:xfrm>
          <a:prstGeom prst="rect">
            <a:avLst/>
          </a:prstGeom>
        </p:spPr>
      </p:pic>
      <p:sp>
        <p:nvSpPr>
          <p:cNvPr id="10" name="Freeform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 y="-479"/>
            <a:ext cx="7101525"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 y="-479"/>
            <a:ext cx="6058539"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1222483" y="2389310"/>
            <a:ext cx="3532398" cy="3320973"/>
          </a:xfrm>
        </p:spPr>
        <p:txBody>
          <a:bodyPr anchor="t">
            <a:normAutofit/>
          </a:bodyPr>
          <a:lstStyle/>
          <a:p>
            <a:pPr algn="l"/>
            <a:r>
              <a:rPr lang="en-US" sz="5400" dirty="0">
                <a:latin typeface="Algerian" panose="04020705040A02060702" pitchFamily="82" charset="0"/>
              </a:rPr>
              <a:t>In the Upper  Room</a:t>
            </a:r>
            <a:br>
              <a:rPr lang="en-US" sz="4700" dirty="0"/>
            </a:br>
            <a:r>
              <a:rPr lang="en-US" sz="3600" b="1" i="1" dirty="0"/>
              <a:t>A New Commandment</a:t>
            </a:r>
            <a:endParaRPr lang="en-US" sz="4700" b="1" i="1" dirty="0"/>
          </a:p>
        </p:txBody>
      </p:sp>
      <p:sp>
        <p:nvSpPr>
          <p:cNvPr id="3" name="Subtitle 2"/>
          <p:cNvSpPr>
            <a:spLocks noGrp="1"/>
          </p:cNvSpPr>
          <p:nvPr>
            <p:ph type="subTitle" idx="1"/>
          </p:nvPr>
        </p:nvSpPr>
        <p:spPr>
          <a:xfrm>
            <a:off x="1222483" y="1230114"/>
            <a:ext cx="3125532" cy="1155525"/>
          </a:xfrm>
        </p:spPr>
        <p:txBody>
          <a:bodyPr anchor="b">
            <a:normAutofit/>
          </a:bodyPr>
          <a:lstStyle/>
          <a:p>
            <a:pPr algn="l"/>
            <a:r>
              <a:rPr lang="en-US" sz="3200" i="1" dirty="0"/>
              <a:t>John 13:34-35</a:t>
            </a:r>
          </a:p>
        </p:txBody>
      </p:sp>
    </p:spTree>
    <p:extLst>
      <p:ext uri="{BB962C8B-B14F-4D97-AF65-F5344CB8AC3E}">
        <p14:creationId xmlns:p14="http://schemas.microsoft.com/office/powerpoint/2010/main" val="286397388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226</TotalTime>
  <Words>1751</Words>
  <Application>Microsoft Office PowerPoint</Application>
  <PresentationFormat>On-screen Show (4:3)</PresentationFormat>
  <Paragraphs>110</Paragraphs>
  <Slides>5</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Algerian</vt:lpstr>
      <vt:lpstr>Arial</vt:lpstr>
      <vt:lpstr>Calibri</vt:lpstr>
      <vt:lpstr>Calibri Light</vt:lpstr>
      <vt:lpstr>Times New Roman</vt:lpstr>
      <vt:lpstr>Wingdings</vt:lpstr>
      <vt:lpstr>Office Theme</vt:lpstr>
      <vt:lpstr>1_Office Theme</vt:lpstr>
      <vt:lpstr>PowerPoint Presentation</vt:lpstr>
      <vt:lpstr>In the Upper  Room A New Commandment</vt:lpstr>
      <vt:lpstr>A New Commandment – John 13 –</vt:lpstr>
      <vt:lpstr>A New Commandment Practiced</vt:lpstr>
      <vt:lpstr>In the Upper  Room A New Commandment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2</cp:revision>
  <dcterms:created xsi:type="dcterms:W3CDTF">2017-08-18T21:40:24Z</dcterms:created>
  <dcterms:modified xsi:type="dcterms:W3CDTF">2017-08-20T22:36:55Z</dcterms:modified>
</cp:coreProperties>
</file>