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6" r:id="rId3"/>
    <p:sldId id="260" r:id="rId4"/>
    <p:sldId id="263"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D063"/>
    <a:srgbClr val="3857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C880DE-ADBF-4F41-993C-988BDBB743AD}" type="datetimeFigureOut">
              <a:rPr lang="en-US" smtClean="0"/>
              <a:t>9/16/2017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09AD83-465C-4665-9F76-08589B1DBC93}" type="slidenum">
              <a:rPr lang="en-US" smtClean="0"/>
              <a:t>‹#›</a:t>
            </a:fld>
            <a:endParaRPr lang="en-US"/>
          </a:p>
        </p:txBody>
      </p:sp>
    </p:spTree>
    <p:extLst>
      <p:ext uri="{BB962C8B-B14F-4D97-AF65-F5344CB8AC3E}">
        <p14:creationId xmlns:p14="http://schemas.microsoft.com/office/powerpoint/2010/main" val="370711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Grow!</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2 Peter 3:18</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Peter concludes his second epistle with an exhortation to grow spiritually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Peter 3:18).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is a theme of his epistle – bookends of his epistle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1:5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“giving all diligence, add to your faith”</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main part of the epistle considers false teachers, and a specific heresy they espoused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“Where is the promise of His coming?” (3:3)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growth is necessary because of threats against our faith and salvation.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Grow to prevent apostasy</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3:14-18</a:t>
            </a:r>
            <a:r>
              <a:rPr lang="en-US" dirty="0">
                <a:latin typeface="Calibri" panose="020F0502020204030204" pitchFamily="34" charset="0"/>
                <a:ea typeface="Calibri" panose="020F0502020204030204" pitchFamily="34" charset="0"/>
                <a:cs typeface="Times New Roman" panose="02020603050405020304" pitchFamily="18" charset="0"/>
              </a:rPr>
              <a:t> – False teachers twist Paul’s teaching (about coming of Lord and all it entails) and you need to beware lest you fall.</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GROWTH IS NECESSARY! God requires us to grow:</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Thessalonians 4:1-2</a:t>
            </a:r>
            <a:r>
              <a:rPr lang="en-US" dirty="0">
                <a:latin typeface="Calibri" panose="020F0502020204030204" pitchFamily="34" charset="0"/>
                <a:ea typeface="Calibri" panose="020F0502020204030204" pitchFamily="34" charset="0"/>
                <a:cs typeface="Times New Roman" panose="02020603050405020304" pitchFamily="18" charset="0"/>
              </a:rPr>
              <a:t> – abound more and more.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1:9-10</a:t>
            </a:r>
            <a:r>
              <a:rPr lang="en-US" dirty="0">
                <a:latin typeface="Calibri" panose="020F0502020204030204" pitchFamily="34" charset="0"/>
                <a:ea typeface="Calibri" panose="020F0502020204030204" pitchFamily="34" charset="0"/>
                <a:cs typeface="Times New Roman" panose="02020603050405020304" pitchFamily="18" charset="0"/>
              </a:rPr>
              <a:t> – filled with knowledge, increase in knowledge and bearing fruit.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2:2</a:t>
            </a:r>
            <a:r>
              <a:rPr lang="en-US" dirty="0">
                <a:latin typeface="Calibri" panose="020F0502020204030204" pitchFamily="34" charset="0"/>
                <a:ea typeface="Calibri" panose="020F0502020204030204" pitchFamily="34" charset="0"/>
                <a:cs typeface="Times New Roman" panose="02020603050405020304" pitchFamily="18" charset="0"/>
              </a:rPr>
              <a:t> – desire milk of the word to grow.</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And countless other scriptures which demand, and encourage growth.</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Growth is necessary, but how do we grow?</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Growth Inhibitors</a:t>
            </a:r>
          </a:p>
          <a:p>
            <a:endParaRPr lang="en-US" dirty="0"/>
          </a:p>
        </p:txBody>
      </p:sp>
      <p:sp>
        <p:nvSpPr>
          <p:cNvPr id="4" name="Slide Number Placeholder 3"/>
          <p:cNvSpPr>
            <a:spLocks noGrp="1"/>
          </p:cNvSpPr>
          <p:nvPr>
            <p:ph type="sldNum" sz="quarter" idx="10"/>
          </p:nvPr>
        </p:nvSpPr>
        <p:spPr/>
        <p:txBody>
          <a:bodyPr/>
          <a:lstStyle/>
          <a:p>
            <a:fld id="{C909AD83-465C-4665-9F76-08589B1DBC93}" type="slidenum">
              <a:rPr lang="en-US" smtClean="0"/>
              <a:t>2</a:t>
            </a:fld>
            <a:endParaRPr lang="en-US"/>
          </a:p>
        </p:txBody>
      </p:sp>
    </p:spTree>
    <p:extLst>
      <p:ext uri="{BB962C8B-B14F-4D97-AF65-F5344CB8AC3E}">
        <p14:creationId xmlns:p14="http://schemas.microsoft.com/office/powerpoint/2010/main" val="2870353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Growth Inhibitors</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Indifference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Lamentations 1:8-12</a:t>
            </a:r>
            <a:r>
              <a:rPr lang="en-US" dirty="0">
                <a:latin typeface="Calibri" panose="020F0502020204030204" pitchFamily="34" charset="0"/>
                <a:ea typeface="Calibri" panose="020F0502020204030204" pitchFamily="34" charset="0"/>
                <a:cs typeface="Times New Roman" panose="02020603050405020304" pitchFamily="18" charset="0"/>
              </a:rPr>
              <a:t> – Judah doomed to captivity, and the people act as if it is nothing.</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9)</a:t>
            </a:r>
            <a:r>
              <a:rPr lang="en-US" dirty="0">
                <a:latin typeface="Calibri" panose="020F0502020204030204" pitchFamily="34" charset="0"/>
                <a:ea typeface="Calibri" panose="020F0502020204030204" pitchFamily="34" charset="0"/>
                <a:cs typeface="Times New Roman" panose="02020603050405020304" pitchFamily="18" charset="0"/>
              </a:rPr>
              <a:t> – did not consider her destiny (future)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Jeremiah 5:30-31</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They know there is corruption, but who cares? They get to do what they want – but they don’t consider the inevitable judgment of God.</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12)</a:t>
            </a:r>
            <a:r>
              <a:rPr lang="en-US" dirty="0">
                <a:latin typeface="Calibri" panose="020F0502020204030204" pitchFamily="34" charset="0"/>
                <a:ea typeface="Calibri" panose="020F0502020204030204" pitchFamily="34" charset="0"/>
                <a:cs typeface="Times New Roman" panose="02020603050405020304" pitchFamily="18" charset="0"/>
              </a:rPr>
              <a:t> – is it nothing to you?</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Sadly, there are Christians who possess this mindset.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If there is not the slightest concern for spiritual matters, and your soul, you will not be able to grow.</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Desire to grow shows that at least you are not wholly indifferent.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Worldliness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1:21</a:t>
            </a:r>
            <a:r>
              <a:rPr lang="en-US" dirty="0">
                <a:latin typeface="Calibri" panose="020F0502020204030204" pitchFamily="34" charset="0"/>
                <a:ea typeface="Calibri" panose="020F0502020204030204" pitchFamily="34" charset="0"/>
                <a:cs typeface="Times New Roman" panose="02020603050405020304" pitchFamily="18" charset="0"/>
              </a:rPr>
              <a:t> – The word is able to save us, as we hear it, do it, and grow. However, sin must be left behind!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13:22</a:t>
            </a:r>
            <a:r>
              <a:rPr lang="en-US" dirty="0">
                <a:latin typeface="Calibri" panose="020F0502020204030204" pitchFamily="34" charset="0"/>
                <a:ea typeface="Calibri" panose="020F0502020204030204" pitchFamily="34" charset="0"/>
                <a:cs typeface="Times New Roman" panose="02020603050405020304" pitchFamily="18" charset="0"/>
              </a:rPr>
              <a:t> – Thorny soil (Parable of sower explained).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23)</a:t>
            </a:r>
            <a:r>
              <a:rPr lang="en-US" dirty="0">
                <a:latin typeface="Calibri" panose="020F0502020204030204" pitchFamily="34" charset="0"/>
                <a:ea typeface="Calibri" panose="020F0502020204030204" pitchFamily="34" charset="0"/>
                <a:cs typeface="Times New Roman" panose="02020603050405020304" pitchFamily="18" charset="0"/>
              </a:rPr>
              <a:t> – The aim is for germination and continued growth.</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However, when the mind is worldly, and concerned with matters of the flesh, any attempt at growth is choked out.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3:1-3a</a:t>
            </a:r>
            <a:r>
              <a:rPr lang="en-US" dirty="0">
                <a:latin typeface="Calibri" panose="020F0502020204030204" pitchFamily="34" charset="0"/>
                <a:ea typeface="Calibri" panose="020F0502020204030204" pitchFamily="34" charset="0"/>
                <a:cs typeface="Times New Roman" panose="02020603050405020304" pitchFamily="18" charset="0"/>
              </a:rPr>
              <a:t> – Carnality keeps us from progressing to meat.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Complacency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Revelation 3:14-18</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dirty="0" err="1">
                <a:latin typeface="Calibri" panose="020F0502020204030204" pitchFamily="34" charset="0"/>
                <a:ea typeface="Calibri" panose="020F0502020204030204" pitchFamily="34" charset="0"/>
                <a:cs typeface="Times New Roman" panose="02020603050405020304" pitchFamily="18" charset="0"/>
              </a:rPr>
              <a:t>Laodiceans</a:t>
            </a:r>
            <a:r>
              <a:rPr lang="en-US" dirty="0">
                <a:latin typeface="Calibri" panose="020F0502020204030204" pitchFamily="34" charset="0"/>
                <a:ea typeface="Calibri" panose="020F0502020204030204" pitchFamily="34" charset="0"/>
                <a:cs typeface="Times New Roman" panose="02020603050405020304" pitchFamily="18" charset="0"/>
              </a:rPr>
              <a:t> were lukewarm – they weren’t zealous for God, and service before Him. Why?</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17)</a:t>
            </a:r>
            <a:r>
              <a:rPr lang="en-US" dirty="0">
                <a:latin typeface="Calibri" panose="020F0502020204030204" pitchFamily="34" charset="0"/>
                <a:ea typeface="Calibri" panose="020F0502020204030204" pitchFamily="34" charset="0"/>
                <a:cs typeface="Times New Roman" panose="02020603050405020304" pitchFamily="18" charset="0"/>
              </a:rPr>
              <a:t> – They think they are rich spiritually.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2:9</a:t>
            </a:r>
            <a:r>
              <a:rPr lang="en-US" dirty="0">
                <a:latin typeface="Calibri" panose="020F0502020204030204" pitchFamily="34" charset="0"/>
                <a:ea typeface="Calibri" panose="020F0502020204030204" pitchFamily="34" charset="0"/>
                <a:cs typeface="Times New Roman" panose="02020603050405020304" pitchFamily="18" charset="0"/>
              </a:rPr>
              <a:t> – Smyrna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 know your works, tribulation, and poverty (but you are rich)”</a:t>
            </a:r>
            <a:r>
              <a:rPr lang="en-US" dirty="0">
                <a:latin typeface="Calibri" panose="020F0502020204030204" pitchFamily="34" charset="0"/>
                <a:ea typeface="Calibri" panose="020F0502020204030204" pitchFamily="34" charset="0"/>
                <a:cs typeface="Times New Roman" panose="02020603050405020304" pitchFamily="18" charset="0"/>
              </a:rPr>
              <a:t>) But they weren’t.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a:t>
            </a:r>
            <a:r>
              <a:rPr lang="en-US" dirty="0">
                <a:latin typeface="Calibri" panose="020F0502020204030204" pitchFamily="34" charset="0"/>
                <a:ea typeface="Calibri" panose="020F0502020204030204" pitchFamily="34" charset="0"/>
                <a:cs typeface="Times New Roman" panose="02020603050405020304" pitchFamily="18" charset="0"/>
              </a:rPr>
              <a:t> – You think you don’t need anything, but you actually do!</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There is never a time in your spiritual walk where you should have the mindset of the </a:t>
            </a:r>
            <a:r>
              <a:rPr lang="en-US" dirty="0" err="1">
                <a:latin typeface="Calibri" panose="020F0502020204030204" pitchFamily="34" charset="0"/>
                <a:ea typeface="Calibri" panose="020F0502020204030204" pitchFamily="34" charset="0"/>
                <a:cs typeface="Times New Roman" panose="02020603050405020304" pitchFamily="18" charset="0"/>
              </a:rPr>
              <a:t>Laodiceans</a:t>
            </a:r>
            <a:r>
              <a:rPr lang="en-US" dirty="0">
                <a:latin typeface="Calibri" panose="020F0502020204030204" pitchFamily="34" charset="0"/>
                <a:ea typeface="Calibri" panose="020F0502020204030204" pitchFamily="34" charset="0"/>
                <a:cs typeface="Times New Roman" panose="02020603050405020304" pitchFamily="18" charset="0"/>
              </a:rPr>
              <a:t>. Christians must NEVER grow complacent.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There is always room, and need for growth. As soon as you do not think you can grow anymore, or that you do not need to grow, then you surely never will.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Growth Contributors</a:t>
            </a:r>
          </a:p>
          <a:p>
            <a:endParaRPr lang="en-US" dirty="0"/>
          </a:p>
        </p:txBody>
      </p:sp>
      <p:sp>
        <p:nvSpPr>
          <p:cNvPr id="4" name="Slide Number Placeholder 3"/>
          <p:cNvSpPr>
            <a:spLocks noGrp="1"/>
          </p:cNvSpPr>
          <p:nvPr>
            <p:ph type="sldNum" sz="quarter" idx="10"/>
          </p:nvPr>
        </p:nvSpPr>
        <p:spPr/>
        <p:txBody>
          <a:bodyPr/>
          <a:lstStyle/>
          <a:p>
            <a:fld id="{C909AD83-465C-4665-9F76-08589B1DBC93}" type="slidenum">
              <a:rPr lang="en-US" smtClean="0"/>
              <a:t>3</a:t>
            </a:fld>
            <a:endParaRPr lang="en-US"/>
          </a:p>
        </p:txBody>
      </p:sp>
    </p:spTree>
    <p:extLst>
      <p:ext uri="{BB962C8B-B14F-4D97-AF65-F5344CB8AC3E}">
        <p14:creationId xmlns:p14="http://schemas.microsoft.com/office/powerpoint/2010/main" val="697618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Growth Contributors</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Prayer</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6:14-18</a:t>
            </a:r>
            <a:r>
              <a:rPr lang="en-US" dirty="0">
                <a:latin typeface="Calibri" panose="020F0502020204030204" pitchFamily="34" charset="0"/>
                <a:ea typeface="Calibri" panose="020F0502020204030204" pitchFamily="34" charset="0"/>
                <a:cs typeface="Times New Roman" panose="02020603050405020304" pitchFamily="18" charset="0"/>
              </a:rPr>
              <a:t> – Equipped with the panoply of God, AND CONSTANT PRAYER.</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In order to grow in spiritual things, and be equipped for battle, we must turn to God in prayer.</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You have put on the armor, but you fully recognize that you cannot be victorious without God, so you turn to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Supplication</a:t>
            </a:r>
            <a:r>
              <a:rPr lang="en-US" dirty="0">
                <a:latin typeface="Calibri" panose="020F0502020204030204" pitchFamily="34" charset="0"/>
                <a:ea typeface="Calibri" panose="020F0502020204030204" pitchFamily="34" charset="0"/>
                <a:cs typeface="Times New Roman" panose="02020603050405020304" pitchFamily="18" charset="0"/>
              </a:rPr>
              <a:t> – entreating God in severe need.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5:7 – “who, in the days of His flesh, when He had offered up prayers and supplications, with vehement cries and tears to Him who was able to save Him from death, and was heard because of His godly fear”</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1:2-7</a:t>
            </a:r>
            <a:r>
              <a:rPr lang="en-US" dirty="0">
                <a:latin typeface="Calibri" panose="020F0502020204030204" pitchFamily="34" charset="0"/>
                <a:ea typeface="Calibri" panose="020F0502020204030204" pitchFamily="34" charset="0"/>
                <a:cs typeface="Times New Roman" panose="02020603050405020304" pitchFamily="18" charset="0"/>
              </a:rPr>
              <a:t> – Trials lead to endurance which is necessary to please God.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dirty="0">
                <a:latin typeface="Calibri" panose="020F0502020204030204" pitchFamily="34" charset="0"/>
                <a:ea typeface="Calibri" panose="020F0502020204030204" pitchFamily="34" charset="0"/>
                <a:cs typeface="Times New Roman" panose="02020603050405020304" pitchFamily="18" charset="0"/>
              </a:rPr>
              <a:t> – Wisdom is necessary to endure trials, and we must ask God for it. (Pray for wisdom before study, so that you can appropriate it through study.)</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Understanding the existence of trials.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Wisdom concerning how to overcome the trial and endure.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6)</a:t>
            </a:r>
            <a:r>
              <a:rPr lang="en-US" dirty="0">
                <a:latin typeface="Calibri" panose="020F0502020204030204" pitchFamily="34" charset="0"/>
                <a:ea typeface="Calibri" panose="020F0502020204030204" pitchFamily="34" charset="0"/>
                <a:cs typeface="Times New Roman" panose="02020603050405020304" pitchFamily="18" charset="0"/>
              </a:rPr>
              <a:t> – This prayer must be in faith without doubting.</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Doubting</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diakrino</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to separate thoroughly, i.e. (literally and reflexively) to withdraw from, or (by implication) oppose; figuratively, to discriminate (by implication, decide), or (reflexively) hesitate.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More like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“without [wavering].”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7)</a:t>
            </a:r>
            <a:r>
              <a:rPr lang="en-US" dirty="0">
                <a:latin typeface="Calibri" panose="020F0502020204030204" pitchFamily="34" charset="0"/>
                <a:ea typeface="Calibri" panose="020F0502020204030204" pitchFamily="34" charset="0"/>
                <a:cs typeface="Times New Roman" panose="02020603050405020304" pitchFamily="18" charset="0"/>
              </a:rPr>
              <a:t> – Double-minded – in regard to serving God.</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Pray for wisdom</a:t>
            </a:r>
            <a:r>
              <a:rPr lang="en-US" dirty="0">
                <a:latin typeface="Calibri" panose="020F0502020204030204" pitchFamily="34" charset="0"/>
                <a:ea typeface="Calibri" panose="020F0502020204030204" pitchFamily="34" charset="0"/>
                <a:cs typeface="Times New Roman" panose="02020603050405020304" pitchFamily="18" charset="0"/>
              </a:rPr>
              <a:t> – regarding making it through trials to please God.</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Double-minded</a:t>
            </a:r>
            <a:r>
              <a:rPr lang="en-US" dirty="0">
                <a:latin typeface="Calibri" panose="020F0502020204030204" pitchFamily="34" charset="0"/>
                <a:ea typeface="Calibri" panose="020F0502020204030204" pitchFamily="34" charset="0"/>
                <a:cs typeface="Times New Roman" panose="02020603050405020304" pitchFamily="18" charset="0"/>
              </a:rPr>
              <a:t> – undecided on whether you actually want to take the path God will give you.</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We must pray to God in order to grow, that we may glean the necessary knowledge and wisdom from His word.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However, when we pray for knowledge, wisdom, and instruction, we must not be wavering concerning our devotion to God. </a:t>
            </a:r>
            <a:r>
              <a:rPr lang="en-US" b="1" i="1" dirty="0">
                <a:latin typeface="Calibri" panose="020F0502020204030204" pitchFamily="34" charset="0"/>
                <a:ea typeface="Calibri" panose="020F0502020204030204" pitchFamily="34" charset="0"/>
                <a:cs typeface="Times New Roman" panose="02020603050405020304" pitchFamily="18" charset="0"/>
              </a:rPr>
              <a:t>DO YOU REALLY WANT TO KNOW WHAT HE WANTS YOU TO DO, SO THAT YOU MAY DO 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Bible Reading/Study</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Reading God’s word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Kings 22:10-13</a:t>
            </a:r>
            <a:r>
              <a:rPr lang="en-US" dirty="0">
                <a:latin typeface="Calibri" panose="020F0502020204030204" pitchFamily="34" charset="0"/>
                <a:ea typeface="Calibri" panose="020F0502020204030204" pitchFamily="34" charset="0"/>
                <a:cs typeface="Times New Roman" panose="02020603050405020304" pitchFamily="18" charset="0"/>
              </a:rPr>
              <a:t> – King Josiah is having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“house of the Lord”</a:t>
            </a:r>
            <a:r>
              <a:rPr lang="en-US" dirty="0">
                <a:latin typeface="Calibri" panose="020F0502020204030204" pitchFamily="34" charset="0"/>
                <a:ea typeface="Calibri" panose="020F0502020204030204" pitchFamily="34" charset="0"/>
                <a:cs typeface="Times New Roman" panose="02020603050405020304" pitchFamily="18" charset="0"/>
              </a:rPr>
              <a:t> repaired, and the book of the Law is found.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10)</a:t>
            </a:r>
            <a:r>
              <a:rPr lang="en-US" dirty="0">
                <a:latin typeface="Calibri" panose="020F0502020204030204" pitchFamily="34" charset="0"/>
                <a:ea typeface="Calibri" panose="020F0502020204030204" pitchFamily="34" charset="0"/>
                <a:cs typeface="Times New Roman" panose="02020603050405020304" pitchFamily="18" charset="0"/>
              </a:rPr>
              <a:t> – The book of the Law is read to Josiah.</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11-13)</a:t>
            </a:r>
            <a:r>
              <a:rPr lang="en-US" dirty="0">
                <a:latin typeface="Calibri" panose="020F0502020204030204" pitchFamily="34" charset="0"/>
                <a:ea typeface="Calibri" panose="020F0502020204030204" pitchFamily="34" charset="0"/>
                <a:cs typeface="Times New Roman" panose="02020603050405020304" pitchFamily="18" charset="0"/>
              </a:rPr>
              <a:t> – Hearing the words of the book, Josiah became filled with sorrow.</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Book was lost, but Josiah evidently knew parts of it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he did what was right in the sight of the Lord, and walked in all the ways of his father David; he did not turn aside to the right hand or to the left” (v. 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Ignorant</a:t>
            </a:r>
            <a:r>
              <a:rPr lang="en-US" dirty="0">
                <a:latin typeface="Calibri" panose="020F0502020204030204" pitchFamily="34" charset="0"/>
                <a:ea typeface="Calibri" panose="020F0502020204030204" pitchFamily="34" charset="0"/>
                <a:cs typeface="Times New Roman" panose="02020603050405020304" pitchFamily="18" charset="0"/>
              </a:rPr>
              <a:t> – to a degree, because he did not have the book of the Law to read until now.</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(23:1-2)</a:t>
            </a:r>
            <a:r>
              <a:rPr lang="en-US" dirty="0">
                <a:latin typeface="Calibri" panose="020F0502020204030204" pitchFamily="34" charset="0"/>
                <a:ea typeface="Calibri" panose="020F0502020204030204" pitchFamily="34" charset="0"/>
                <a:cs typeface="Times New Roman" panose="02020603050405020304" pitchFamily="18" charset="0"/>
              </a:rPr>
              <a:t> – Had the book read before all the people. (IT IS NECESSARY TO HAVE A GENERAL KNOWLEDGE OF GOD’S WILL!)</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must be familiar with God’s word if we wish to grow.</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Studying God’s word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Timothy 2:15</a:t>
            </a:r>
            <a:r>
              <a:rPr lang="en-US" dirty="0">
                <a:latin typeface="Calibri" panose="020F0502020204030204" pitchFamily="34" charset="0"/>
                <a:ea typeface="Calibri" panose="020F0502020204030204" pitchFamily="34" charset="0"/>
                <a:cs typeface="Times New Roman" panose="02020603050405020304" pitchFamily="18" charset="0"/>
              </a:rPr>
              <a:t> – rightly dividing the word!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diligence does not merely mean consistent reading, but a deep investigation of that which is read.</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“Study to shew thyself approved unto God” (KJV).</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“accurately handling the word of truth” (NASB).</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NOT ENOUGH TO SIMPLY READ – we must STUDY it to fully understand what it means. </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What is the writer (inspired by the HS) conveying to 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Scripture is meant to be taken in its context, not simply used in any way.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Peter 3:15-16</a:t>
            </a:r>
            <a:r>
              <a:rPr lang="en-US" dirty="0">
                <a:latin typeface="Calibri" panose="020F0502020204030204" pitchFamily="34" charset="0"/>
                <a:ea typeface="Calibri" panose="020F0502020204030204" pitchFamily="34" charset="0"/>
                <a:cs typeface="Times New Roman" panose="02020603050405020304" pitchFamily="18" charset="0"/>
              </a:rPr>
              <a:t> – Untaught and unstable people mishandle the word. (Diligence in study helps prevent such – hence v. 18)</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Meditation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Timothy 4:13, 15</a:t>
            </a:r>
            <a:r>
              <a:rPr lang="en-US" dirty="0">
                <a:latin typeface="Calibri" panose="020F0502020204030204" pitchFamily="34" charset="0"/>
                <a:ea typeface="Calibri" panose="020F0502020204030204" pitchFamily="34" charset="0"/>
                <a:cs typeface="Times New Roman" panose="02020603050405020304" pitchFamily="18" charset="0"/>
              </a:rPr>
              <a:t> – Reading, doctrine (as an action – given to teaching – Timothy – requires study), Meditation.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Meditate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meletao</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to take care of, i.e. (by implication) revolve in the mind. (Fill your mind as opposed to eastern religious meditation which is to empty the mind.)</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“Take pains with these things; be absorbed in them, so that your progress will be evident to all.” (NASB)</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119:15-16</a:t>
            </a:r>
            <a:r>
              <a:rPr lang="en-US" dirty="0">
                <a:latin typeface="Calibri" panose="020F0502020204030204" pitchFamily="34" charset="0"/>
                <a:ea typeface="Calibri" panose="020F0502020204030204" pitchFamily="34" charset="0"/>
                <a:cs typeface="Times New Roman" panose="02020603050405020304" pitchFamily="18" charset="0"/>
              </a:rPr>
              <a:t> – Fill your mind with God’s word, and consider what that means for you. </a:t>
            </a:r>
            <a:r>
              <a:rPr lang="en-US" i="1" dirty="0">
                <a:latin typeface="Calibri" panose="020F0502020204030204" pitchFamily="34" charset="0"/>
                <a:ea typeface="Calibri" panose="020F0502020204030204" pitchFamily="34" charset="0"/>
                <a:cs typeface="Times New Roman" panose="02020603050405020304" pitchFamily="18" charset="0"/>
              </a:rPr>
              <a:t>(How does it apply? The meaning within the context is meant to transform you, and influence your living. How so with each specific passage?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Application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Timothy 4:16</a:t>
            </a:r>
            <a:r>
              <a:rPr lang="en-US" dirty="0">
                <a:latin typeface="Calibri" panose="020F0502020204030204" pitchFamily="34" charset="0"/>
                <a:ea typeface="Calibri" panose="020F0502020204030204" pitchFamily="34" charset="0"/>
                <a:cs typeface="Times New Roman" panose="02020603050405020304" pitchFamily="18" charset="0"/>
              </a:rPr>
              <a:t> – Continue in these things, i.e. in practice! (This will save you!)</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2:12-13</a:t>
            </a:r>
            <a:r>
              <a:rPr lang="en-US" dirty="0">
                <a:latin typeface="Calibri" panose="020F0502020204030204" pitchFamily="34" charset="0"/>
                <a:ea typeface="Calibri" panose="020F0502020204030204" pitchFamily="34" charset="0"/>
                <a:cs typeface="Times New Roman" panose="02020603050405020304" pitchFamily="18" charset="0"/>
              </a:rPr>
              <a:t> – We work out our salvation, trusting that God is helping us in the process.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6:46-49</a:t>
            </a:r>
            <a:r>
              <a:rPr lang="en-US" dirty="0">
                <a:latin typeface="Calibri" panose="020F0502020204030204" pitchFamily="34" charset="0"/>
                <a:ea typeface="Calibri" panose="020F0502020204030204" pitchFamily="34" charset="0"/>
                <a:cs typeface="Times New Roman" panose="02020603050405020304" pitchFamily="18" charset="0"/>
              </a:rPr>
              <a:t> – God’s word is meant to be obeyed, not just heard.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48)</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“dug deep”</a:t>
            </a:r>
            <a:r>
              <a:rPr lang="en-US" dirty="0">
                <a:latin typeface="Calibri" panose="020F0502020204030204" pitchFamily="34" charset="0"/>
                <a:ea typeface="Calibri" panose="020F0502020204030204" pitchFamily="34" charset="0"/>
                <a:cs typeface="Times New Roman" panose="02020603050405020304" pitchFamily="18" charset="0"/>
              </a:rPr>
              <a:t> – hard work on our part (previous things discussed), then lay the foundation on God’s truth.</a:t>
            </a:r>
          </a:p>
          <a:p>
            <a:pPr marL="1143000" marR="0" lvl="2" indent="-228600">
              <a:lnSpc>
                <a:spcPct val="107000"/>
              </a:lnSpc>
              <a:spcBef>
                <a:spcPts val="0"/>
              </a:spcBef>
              <a:spcAft>
                <a:spcPts val="80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Metaphor </a:t>
            </a:r>
            <a:r>
              <a:rPr lang="en-US" dirty="0">
                <a:latin typeface="Calibri" panose="020F0502020204030204" pitchFamily="34" charset="0"/>
                <a:ea typeface="Calibri" panose="020F0502020204030204" pitchFamily="34" charset="0"/>
                <a:cs typeface="Times New Roman" panose="02020603050405020304" pitchFamily="18" charset="0"/>
              </a:rPr>
              <a:t>– considering the spiritual man, the spiritual life – If subservient to God’s will in all things, then trials, tribulation, temptation, etc. will not prevail!</a:t>
            </a:r>
          </a:p>
          <a:p>
            <a:endParaRPr lang="en-US" dirty="0"/>
          </a:p>
        </p:txBody>
      </p:sp>
      <p:sp>
        <p:nvSpPr>
          <p:cNvPr id="4" name="Slide Number Placeholder 3"/>
          <p:cNvSpPr>
            <a:spLocks noGrp="1"/>
          </p:cNvSpPr>
          <p:nvPr>
            <p:ph type="sldNum" sz="quarter" idx="10"/>
          </p:nvPr>
        </p:nvSpPr>
        <p:spPr/>
        <p:txBody>
          <a:bodyPr/>
          <a:lstStyle/>
          <a:p>
            <a:fld id="{C909AD83-465C-4665-9F76-08589B1DBC93}" type="slidenum">
              <a:rPr lang="en-US" smtClean="0"/>
              <a:t>4</a:t>
            </a:fld>
            <a:endParaRPr lang="en-US"/>
          </a:p>
        </p:txBody>
      </p:sp>
    </p:spTree>
    <p:extLst>
      <p:ext uri="{BB962C8B-B14F-4D97-AF65-F5344CB8AC3E}">
        <p14:creationId xmlns:p14="http://schemas.microsoft.com/office/powerpoint/2010/main" val="1231578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Bible is clear about God’s desire, and requirement that we grow as His children.</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not be indifferent about growth, but be seriously concerned.</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Give all diligence to spiritual growth!</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909AD83-465C-4665-9F76-08589B1DBC93}" type="slidenum">
              <a:rPr lang="en-US" smtClean="0"/>
              <a:t>5</a:t>
            </a:fld>
            <a:endParaRPr lang="en-US"/>
          </a:p>
        </p:txBody>
      </p:sp>
    </p:spTree>
    <p:extLst>
      <p:ext uri="{BB962C8B-B14F-4D97-AF65-F5344CB8AC3E}">
        <p14:creationId xmlns:p14="http://schemas.microsoft.com/office/powerpoint/2010/main" val="2650352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79D434-E7E2-40BF-9776-B7004A8E2A30}" type="datetimeFigureOut">
              <a:rPr lang="en-US" smtClean="0"/>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53D8F-40F8-4374-B4E8-201A7EB77028}" type="slidenum">
              <a:rPr lang="en-US" smtClean="0"/>
              <a:t>‹#›</a:t>
            </a:fld>
            <a:endParaRPr lang="en-US"/>
          </a:p>
        </p:txBody>
      </p:sp>
    </p:spTree>
    <p:extLst>
      <p:ext uri="{BB962C8B-B14F-4D97-AF65-F5344CB8AC3E}">
        <p14:creationId xmlns:p14="http://schemas.microsoft.com/office/powerpoint/2010/main" val="3519972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79D434-E7E2-40BF-9776-B7004A8E2A30}" type="datetimeFigureOut">
              <a:rPr lang="en-US" smtClean="0"/>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53D8F-40F8-4374-B4E8-201A7EB77028}" type="slidenum">
              <a:rPr lang="en-US" smtClean="0"/>
              <a:t>‹#›</a:t>
            </a:fld>
            <a:endParaRPr lang="en-US"/>
          </a:p>
        </p:txBody>
      </p:sp>
    </p:spTree>
    <p:extLst>
      <p:ext uri="{BB962C8B-B14F-4D97-AF65-F5344CB8AC3E}">
        <p14:creationId xmlns:p14="http://schemas.microsoft.com/office/powerpoint/2010/main" val="2588938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79D434-E7E2-40BF-9776-B7004A8E2A30}" type="datetimeFigureOut">
              <a:rPr lang="en-US" smtClean="0"/>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53D8F-40F8-4374-B4E8-201A7EB77028}" type="slidenum">
              <a:rPr lang="en-US" smtClean="0"/>
              <a:t>‹#›</a:t>
            </a:fld>
            <a:endParaRPr lang="en-US"/>
          </a:p>
        </p:txBody>
      </p:sp>
    </p:spTree>
    <p:extLst>
      <p:ext uri="{BB962C8B-B14F-4D97-AF65-F5344CB8AC3E}">
        <p14:creationId xmlns:p14="http://schemas.microsoft.com/office/powerpoint/2010/main" val="3676809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79D434-E7E2-40BF-9776-B7004A8E2A30}" type="datetimeFigureOut">
              <a:rPr lang="en-US" smtClean="0"/>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53D8F-40F8-4374-B4E8-201A7EB77028}" type="slidenum">
              <a:rPr lang="en-US" smtClean="0"/>
              <a:t>‹#›</a:t>
            </a:fld>
            <a:endParaRPr lang="en-US"/>
          </a:p>
        </p:txBody>
      </p:sp>
    </p:spTree>
    <p:extLst>
      <p:ext uri="{BB962C8B-B14F-4D97-AF65-F5344CB8AC3E}">
        <p14:creationId xmlns:p14="http://schemas.microsoft.com/office/powerpoint/2010/main" val="94120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C79D434-E7E2-40BF-9776-B7004A8E2A30}" type="datetimeFigureOut">
              <a:rPr lang="en-US" smtClean="0"/>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53D8F-40F8-4374-B4E8-201A7EB77028}" type="slidenum">
              <a:rPr lang="en-US" smtClean="0"/>
              <a:t>‹#›</a:t>
            </a:fld>
            <a:endParaRPr lang="en-US"/>
          </a:p>
        </p:txBody>
      </p:sp>
    </p:spTree>
    <p:extLst>
      <p:ext uri="{BB962C8B-B14F-4D97-AF65-F5344CB8AC3E}">
        <p14:creationId xmlns:p14="http://schemas.microsoft.com/office/powerpoint/2010/main" val="4225413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79D434-E7E2-40BF-9776-B7004A8E2A30}" type="datetimeFigureOut">
              <a:rPr lang="en-US" smtClean="0"/>
              <a:t>9/16/2017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53D8F-40F8-4374-B4E8-201A7EB77028}" type="slidenum">
              <a:rPr lang="en-US" smtClean="0"/>
              <a:t>‹#›</a:t>
            </a:fld>
            <a:endParaRPr lang="en-US"/>
          </a:p>
        </p:txBody>
      </p:sp>
    </p:spTree>
    <p:extLst>
      <p:ext uri="{BB962C8B-B14F-4D97-AF65-F5344CB8AC3E}">
        <p14:creationId xmlns:p14="http://schemas.microsoft.com/office/powerpoint/2010/main" val="3669690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79D434-E7E2-40BF-9776-B7004A8E2A30}" type="datetimeFigureOut">
              <a:rPr lang="en-US" smtClean="0"/>
              <a:t>9/16/2017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853D8F-40F8-4374-B4E8-201A7EB77028}" type="slidenum">
              <a:rPr lang="en-US" smtClean="0"/>
              <a:t>‹#›</a:t>
            </a:fld>
            <a:endParaRPr lang="en-US"/>
          </a:p>
        </p:txBody>
      </p:sp>
    </p:spTree>
    <p:extLst>
      <p:ext uri="{BB962C8B-B14F-4D97-AF65-F5344CB8AC3E}">
        <p14:creationId xmlns:p14="http://schemas.microsoft.com/office/powerpoint/2010/main" val="2248828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79D434-E7E2-40BF-9776-B7004A8E2A30}" type="datetimeFigureOut">
              <a:rPr lang="en-US" smtClean="0"/>
              <a:t>9/16/2017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853D8F-40F8-4374-B4E8-201A7EB77028}" type="slidenum">
              <a:rPr lang="en-US" smtClean="0"/>
              <a:t>‹#›</a:t>
            </a:fld>
            <a:endParaRPr lang="en-US"/>
          </a:p>
        </p:txBody>
      </p:sp>
    </p:spTree>
    <p:extLst>
      <p:ext uri="{BB962C8B-B14F-4D97-AF65-F5344CB8AC3E}">
        <p14:creationId xmlns:p14="http://schemas.microsoft.com/office/powerpoint/2010/main" val="392069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79D434-E7E2-40BF-9776-B7004A8E2A30}" type="datetimeFigureOut">
              <a:rPr lang="en-US" smtClean="0"/>
              <a:t>9/16/2017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853D8F-40F8-4374-B4E8-201A7EB77028}" type="slidenum">
              <a:rPr lang="en-US" smtClean="0"/>
              <a:t>‹#›</a:t>
            </a:fld>
            <a:endParaRPr lang="en-US"/>
          </a:p>
        </p:txBody>
      </p:sp>
    </p:spTree>
    <p:extLst>
      <p:ext uri="{BB962C8B-B14F-4D97-AF65-F5344CB8AC3E}">
        <p14:creationId xmlns:p14="http://schemas.microsoft.com/office/powerpoint/2010/main" val="930097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C79D434-E7E2-40BF-9776-B7004A8E2A30}" type="datetimeFigureOut">
              <a:rPr lang="en-US" smtClean="0"/>
              <a:t>9/16/2017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53D8F-40F8-4374-B4E8-201A7EB77028}" type="slidenum">
              <a:rPr lang="en-US" smtClean="0"/>
              <a:t>‹#›</a:t>
            </a:fld>
            <a:endParaRPr lang="en-US"/>
          </a:p>
        </p:txBody>
      </p:sp>
    </p:spTree>
    <p:extLst>
      <p:ext uri="{BB962C8B-B14F-4D97-AF65-F5344CB8AC3E}">
        <p14:creationId xmlns:p14="http://schemas.microsoft.com/office/powerpoint/2010/main" val="3124347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C79D434-E7E2-40BF-9776-B7004A8E2A30}" type="datetimeFigureOut">
              <a:rPr lang="en-US" smtClean="0"/>
              <a:t>9/16/2017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53D8F-40F8-4374-B4E8-201A7EB77028}" type="slidenum">
              <a:rPr lang="en-US" smtClean="0"/>
              <a:t>‹#›</a:t>
            </a:fld>
            <a:endParaRPr lang="en-US"/>
          </a:p>
        </p:txBody>
      </p:sp>
    </p:spTree>
    <p:extLst>
      <p:ext uri="{BB962C8B-B14F-4D97-AF65-F5344CB8AC3E}">
        <p14:creationId xmlns:p14="http://schemas.microsoft.com/office/powerpoint/2010/main" val="3917794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79D434-E7E2-40BF-9776-B7004A8E2A30}" type="datetimeFigureOut">
              <a:rPr lang="en-US" smtClean="0"/>
              <a:t>9/16/2017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853D8F-40F8-4374-B4E8-201A7EB77028}" type="slidenum">
              <a:rPr lang="en-US" smtClean="0"/>
              <a:t>‹#›</a:t>
            </a:fld>
            <a:endParaRPr lang="en-US"/>
          </a:p>
        </p:txBody>
      </p:sp>
    </p:spTree>
    <p:extLst>
      <p:ext uri="{BB962C8B-B14F-4D97-AF65-F5344CB8AC3E}">
        <p14:creationId xmlns:p14="http://schemas.microsoft.com/office/powerpoint/2010/main" val="33808208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75774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0202" y="4141074"/>
            <a:ext cx="6858000" cy="1655762"/>
          </a:xfrm>
        </p:spPr>
        <p:txBody>
          <a:bodyPr>
            <a:normAutofit/>
          </a:bodyPr>
          <a:lstStyle/>
          <a:p>
            <a:r>
              <a:rPr lang="en-US" sz="4000" i="1" dirty="0">
                <a:solidFill>
                  <a:srgbClr val="A3D063"/>
                </a:solidFill>
                <a:latin typeface="Georgia" panose="02040502050405020303" pitchFamily="18" charset="0"/>
              </a:rPr>
              <a:t>2 Peter 3:18</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8996" y="1363047"/>
            <a:ext cx="5366008" cy="3352172"/>
          </a:xfrm>
          <a:prstGeom prst="rect">
            <a:avLst/>
          </a:prstGeom>
        </p:spPr>
      </p:pic>
    </p:spTree>
    <p:extLst>
      <p:ext uri="{BB962C8B-B14F-4D97-AF65-F5344CB8AC3E}">
        <p14:creationId xmlns:p14="http://schemas.microsoft.com/office/powerpoint/2010/main" val="29134139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12097"/>
            <a:ext cx="7084116" cy="1325563"/>
          </a:xfrm>
        </p:spPr>
        <p:txBody>
          <a:bodyPr>
            <a:normAutofit/>
          </a:bodyPr>
          <a:lstStyle/>
          <a:p>
            <a:pPr algn="r"/>
            <a:r>
              <a:rPr lang="en-US" sz="6000" dirty="0">
                <a:solidFill>
                  <a:srgbClr val="A3D063"/>
                </a:solidFill>
                <a:latin typeface="Georgia" panose="02040502050405020303" pitchFamily="18" charset="0"/>
                <a:cs typeface="Times New Roman" panose="02020603050405020304" pitchFamily="18" charset="0"/>
              </a:rPr>
              <a:t>inhibitors</a:t>
            </a:r>
            <a:endParaRPr lang="en-US" sz="6000" dirty="0">
              <a:solidFill>
                <a:srgbClr val="A3D063"/>
              </a:solidFill>
              <a:latin typeface="Georgia" panose="02040502050405020303" pitchFamily="18" charset="0"/>
              <a:ea typeface="Doulos SIL" panose="02000500070000020004" pitchFamily="2" charset="0"/>
              <a:cs typeface="Nirmala UI Semilight" panose="020B0402040204020203" pitchFamily="34" charset="0"/>
            </a:endParaRPr>
          </a:p>
        </p:txBody>
      </p:sp>
      <p:sp>
        <p:nvSpPr>
          <p:cNvPr id="3" name="Content Placeholder 2"/>
          <p:cNvSpPr>
            <a:spLocks noGrp="1"/>
          </p:cNvSpPr>
          <p:nvPr>
            <p:ph idx="1"/>
          </p:nvPr>
        </p:nvSpPr>
        <p:spPr/>
        <p:txBody>
          <a:bodyPr>
            <a:normAutofit lnSpcReduction="10000"/>
          </a:bodyPr>
          <a:lstStyle/>
          <a:p>
            <a:pPr marL="0" indent="0" algn="ctr">
              <a:buNone/>
            </a:pPr>
            <a:endParaRPr lang="en-US" sz="2000" b="1" dirty="0">
              <a:solidFill>
                <a:srgbClr val="A3D063"/>
              </a:solidFill>
            </a:endParaRPr>
          </a:p>
          <a:p>
            <a:pPr marL="0" indent="0" algn="ctr">
              <a:buNone/>
            </a:pPr>
            <a:r>
              <a:rPr lang="en-US" sz="3600" b="1" dirty="0">
                <a:solidFill>
                  <a:srgbClr val="A3D063"/>
                </a:solidFill>
              </a:rPr>
              <a:t>Indifference</a:t>
            </a:r>
          </a:p>
          <a:p>
            <a:pPr marL="0" indent="0" algn="ctr">
              <a:buNone/>
            </a:pPr>
            <a:r>
              <a:rPr lang="en-US" sz="3200" i="1" dirty="0">
                <a:solidFill>
                  <a:schemeClr val="bg1"/>
                </a:solidFill>
              </a:rPr>
              <a:t>– Lamentations 1:8-12; Jeremiah 5:30-31 –</a:t>
            </a:r>
          </a:p>
          <a:p>
            <a:pPr marL="0" indent="0" algn="ctr">
              <a:buNone/>
            </a:pPr>
            <a:r>
              <a:rPr lang="en-US" sz="3600" b="1" dirty="0">
                <a:solidFill>
                  <a:srgbClr val="A3D063"/>
                </a:solidFill>
              </a:rPr>
              <a:t>Worldliness</a:t>
            </a:r>
          </a:p>
          <a:p>
            <a:pPr marL="0" indent="0" algn="ctr">
              <a:buNone/>
            </a:pPr>
            <a:r>
              <a:rPr lang="en-US" sz="3200" i="1" dirty="0">
                <a:solidFill>
                  <a:schemeClr val="bg1"/>
                </a:solidFill>
              </a:rPr>
              <a:t>– James 1:21; Matthew 13:22;                                      1 Corinthians 3:1-3a –</a:t>
            </a:r>
          </a:p>
          <a:p>
            <a:pPr marL="0" indent="0" algn="ctr">
              <a:buNone/>
            </a:pPr>
            <a:r>
              <a:rPr lang="en-US" sz="3600" b="1" dirty="0">
                <a:solidFill>
                  <a:srgbClr val="A3D063"/>
                </a:solidFill>
              </a:rPr>
              <a:t>Complacency</a:t>
            </a:r>
          </a:p>
          <a:p>
            <a:pPr marL="0" indent="0" algn="ctr">
              <a:buNone/>
            </a:pPr>
            <a:r>
              <a:rPr lang="en-US" sz="3200" i="1" dirty="0">
                <a:solidFill>
                  <a:schemeClr val="bg1"/>
                </a:solidFill>
              </a:rPr>
              <a:t>– Revelation 3:14-18 –</a:t>
            </a:r>
          </a:p>
        </p:txBody>
      </p:sp>
      <p:grpSp>
        <p:nvGrpSpPr>
          <p:cNvPr id="6" name="Group 5"/>
          <p:cNvGrpSpPr/>
          <p:nvPr/>
        </p:nvGrpSpPr>
        <p:grpSpPr>
          <a:xfrm>
            <a:off x="728868" y="318053"/>
            <a:ext cx="3902210" cy="1633431"/>
            <a:chOff x="4333461" y="344557"/>
            <a:chExt cx="3902210" cy="1633431"/>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3461" y="484031"/>
              <a:ext cx="2391461" cy="1493957"/>
            </a:xfrm>
            <a:prstGeom prst="rect">
              <a:avLst/>
            </a:prstGeom>
          </p:spPr>
        </p:pic>
        <p:sp>
          <p:nvSpPr>
            <p:cNvPr id="5" name="TextBox 4"/>
            <p:cNvSpPr txBox="1"/>
            <p:nvPr/>
          </p:nvSpPr>
          <p:spPr>
            <a:xfrm>
              <a:off x="6658662" y="645570"/>
              <a:ext cx="1577009" cy="1292662"/>
            </a:xfrm>
            <a:prstGeom prst="rect">
              <a:avLst/>
            </a:prstGeom>
            <a:noFill/>
          </p:spPr>
          <p:txBody>
            <a:bodyPr wrap="square" rtlCol="0">
              <a:spAutoFit/>
            </a:bodyPr>
            <a:lstStyle/>
            <a:p>
              <a:r>
                <a:rPr lang="en-US" sz="7800" dirty="0">
                  <a:solidFill>
                    <a:srgbClr val="A3D063"/>
                  </a:solidFill>
                  <a:latin typeface="Georgia" panose="02040502050405020303" pitchFamily="18" charset="0"/>
                </a:rPr>
                <a:t>th</a:t>
              </a:r>
            </a:p>
          </p:txBody>
        </p:sp>
        <p:sp>
          <p:nvSpPr>
            <p:cNvPr id="8" name="Rectangle 7"/>
            <p:cNvSpPr/>
            <p:nvPr/>
          </p:nvSpPr>
          <p:spPr>
            <a:xfrm>
              <a:off x="5035826" y="344557"/>
              <a:ext cx="1152939" cy="715617"/>
            </a:xfrm>
            <a:prstGeom prst="rect">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rotWithShape="1">
            <a:blip r:embed="rId4">
              <a:extLst>
                <a:ext uri="{BEBA8EAE-BF5A-486C-A8C5-ECC9F3942E4B}">
                  <a14:imgProps xmlns:a14="http://schemas.microsoft.com/office/drawing/2010/main">
                    <a14:imgLayer r:embed="rId5">
                      <a14:imgEffect>
                        <a14:artisticGlowEdges/>
                      </a14:imgEffect>
                    </a14:imgLayer>
                  </a14:imgProps>
                </a:ext>
                <a:ext uri="{28A0092B-C50C-407E-A947-70E740481C1C}">
                  <a14:useLocalDpi xmlns:a14="http://schemas.microsoft.com/office/drawing/2010/main" val="0"/>
                </a:ext>
              </a:extLst>
            </a:blip>
            <a:srcRect l="31863" r="25214" b="62765"/>
            <a:stretch/>
          </p:blipFill>
          <p:spPr>
            <a:xfrm>
              <a:off x="5336405" y="787549"/>
              <a:ext cx="503080" cy="272625"/>
            </a:xfrm>
            <a:prstGeom prst="rect">
              <a:avLst/>
            </a:prstGeom>
          </p:spPr>
        </p:pic>
      </p:grpSp>
    </p:spTree>
    <p:extLst>
      <p:ext uri="{BB962C8B-B14F-4D97-AF65-F5344CB8AC3E}">
        <p14:creationId xmlns:p14="http://schemas.microsoft.com/office/powerpoint/2010/main" val="3490557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654688"/>
          </a:xfrm>
        </p:spPr>
        <p:txBody>
          <a:bodyPr>
            <a:normAutofit fontScale="92500" lnSpcReduction="10000"/>
          </a:bodyPr>
          <a:lstStyle/>
          <a:p>
            <a:pPr marL="0" indent="0" algn="ctr">
              <a:buNone/>
            </a:pPr>
            <a:endParaRPr lang="en-US" sz="1500" b="1" dirty="0">
              <a:solidFill>
                <a:srgbClr val="A3D063"/>
              </a:solidFill>
            </a:endParaRPr>
          </a:p>
          <a:p>
            <a:pPr marL="0" indent="0" algn="ctr">
              <a:buNone/>
            </a:pPr>
            <a:r>
              <a:rPr lang="en-US" sz="3900" b="1" dirty="0">
                <a:solidFill>
                  <a:srgbClr val="A3D063"/>
                </a:solidFill>
              </a:rPr>
              <a:t>Prayer</a:t>
            </a:r>
            <a:endParaRPr lang="en-US" sz="3600" b="1" dirty="0">
              <a:solidFill>
                <a:srgbClr val="A3D063"/>
              </a:solidFill>
            </a:endParaRPr>
          </a:p>
          <a:p>
            <a:pPr marL="0" indent="0" algn="ctr">
              <a:buNone/>
            </a:pPr>
            <a:r>
              <a:rPr lang="en-US" sz="3500" i="1" dirty="0">
                <a:solidFill>
                  <a:schemeClr val="bg1"/>
                </a:solidFill>
              </a:rPr>
              <a:t>– Ephesians 6:14-18; James 1:2-7 –</a:t>
            </a:r>
          </a:p>
          <a:p>
            <a:pPr marL="0" indent="0" algn="ctr">
              <a:buNone/>
            </a:pPr>
            <a:r>
              <a:rPr lang="en-US" sz="3900" b="1" dirty="0">
                <a:solidFill>
                  <a:srgbClr val="A3D063"/>
                </a:solidFill>
              </a:rPr>
              <a:t>Bible Reading and Study</a:t>
            </a:r>
          </a:p>
          <a:p>
            <a:pPr marL="0" indent="0" algn="ctr">
              <a:buNone/>
            </a:pPr>
            <a:r>
              <a:rPr lang="en-US" sz="3500" i="1" dirty="0">
                <a:solidFill>
                  <a:schemeClr val="bg1"/>
                </a:solidFill>
              </a:rPr>
              <a:t>– 2 Kings 22:10-13; 23:1-2;                                   2 Timothy 2:15;              2 Peter 3:15-16 –</a:t>
            </a:r>
          </a:p>
        </p:txBody>
      </p:sp>
      <p:sp>
        <p:nvSpPr>
          <p:cNvPr id="4" name="Content Placeholder 3"/>
          <p:cNvSpPr>
            <a:spLocks noGrp="1"/>
          </p:cNvSpPr>
          <p:nvPr>
            <p:ph sz="half" idx="2"/>
          </p:nvPr>
        </p:nvSpPr>
        <p:spPr/>
        <p:txBody>
          <a:bodyPr>
            <a:normAutofit fontScale="92500" lnSpcReduction="10000"/>
          </a:bodyPr>
          <a:lstStyle/>
          <a:p>
            <a:pPr marL="0" indent="0" algn="ctr">
              <a:buNone/>
            </a:pPr>
            <a:endParaRPr lang="en-US" sz="1500" b="1" dirty="0">
              <a:solidFill>
                <a:srgbClr val="A3D063"/>
              </a:solidFill>
            </a:endParaRPr>
          </a:p>
          <a:p>
            <a:pPr marL="0" indent="0" algn="ctr">
              <a:buNone/>
            </a:pPr>
            <a:r>
              <a:rPr lang="en-US" sz="3900" b="1" dirty="0">
                <a:solidFill>
                  <a:srgbClr val="A3D063"/>
                </a:solidFill>
              </a:rPr>
              <a:t>Meditation</a:t>
            </a:r>
          </a:p>
          <a:p>
            <a:pPr marL="0" indent="0" algn="ctr">
              <a:buNone/>
            </a:pPr>
            <a:r>
              <a:rPr lang="en-US" sz="3500" i="1" dirty="0">
                <a:solidFill>
                  <a:schemeClr val="bg1"/>
                </a:solidFill>
              </a:rPr>
              <a:t>– 1 Timothy 4:13, 15; Psalm 119:15-16 –</a:t>
            </a:r>
          </a:p>
          <a:p>
            <a:pPr marL="0" indent="0" algn="ctr">
              <a:buNone/>
            </a:pPr>
            <a:r>
              <a:rPr lang="en-US" sz="3900" b="1" dirty="0">
                <a:solidFill>
                  <a:srgbClr val="A3D063"/>
                </a:solidFill>
              </a:rPr>
              <a:t>Application</a:t>
            </a:r>
          </a:p>
          <a:p>
            <a:pPr marL="0" indent="0" algn="ctr">
              <a:buNone/>
            </a:pPr>
            <a:r>
              <a:rPr lang="en-US" sz="3500" i="1" dirty="0">
                <a:solidFill>
                  <a:schemeClr val="bg1"/>
                </a:solidFill>
              </a:rPr>
              <a:t>– 1 Timothy 4:16; Philippians 2:12-13; Luke 6:46-49 –</a:t>
            </a:r>
          </a:p>
        </p:txBody>
      </p:sp>
      <p:sp>
        <p:nvSpPr>
          <p:cNvPr id="5" name="Title 1"/>
          <p:cNvSpPr txBox="1">
            <a:spLocks/>
          </p:cNvSpPr>
          <p:nvPr/>
        </p:nvSpPr>
        <p:spPr>
          <a:xfrm>
            <a:off x="628649" y="712097"/>
            <a:ext cx="788670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6000">
                <a:solidFill>
                  <a:srgbClr val="A3D063"/>
                </a:solidFill>
                <a:latin typeface="Georgia" panose="02040502050405020303" pitchFamily="18" charset="0"/>
                <a:cs typeface="Times New Roman" panose="02020603050405020304" pitchFamily="18" charset="0"/>
              </a:rPr>
              <a:t>contributors</a:t>
            </a:r>
            <a:endParaRPr lang="en-US" sz="6000" dirty="0">
              <a:solidFill>
                <a:srgbClr val="A3D063"/>
              </a:solidFill>
              <a:latin typeface="Georgia" panose="02040502050405020303" pitchFamily="18" charset="0"/>
              <a:ea typeface="Doulos SIL" panose="02000500070000020004" pitchFamily="2" charset="0"/>
              <a:cs typeface="Nirmala UI Semilight" panose="020B0402040204020203"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868" y="457527"/>
            <a:ext cx="2391461" cy="1493957"/>
          </a:xfrm>
          <a:prstGeom prst="rect">
            <a:avLst/>
          </a:prstGeom>
        </p:spPr>
      </p:pic>
      <p:sp>
        <p:nvSpPr>
          <p:cNvPr id="7" name="TextBox 6"/>
          <p:cNvSpPr txBox="1"/>
          <p:nvPr/>
        </p:nvSpPr>
        <p:spPr>
          <a:xfrm>
            <a:off x="3054069" y="619066"/>
            <a:ext cx="1577009" cy="1292662"/>
          </a:xfrm>
          <a:prstGeom prst="rect">
            <a:avLst/>
          </a:prstGeom>
          <a:noFill/>
        </p:spPr>
        <p:txBody>
          <a:bodyPr wrap="square" rtlCol="0">
            <a:spAutoFit/>
          </a:bodyPr>
          <a:lstStyle/>
          <a:p>
            <a:r>
              <a:rPr lang="en-US" sz="7800" dirty="0">
                <a:solidFill>
                  <a:srgbClr val="A3D063"/>
                </a:solidFill>
                <a:latin typeface="Georgia" panose="02040502050405020303" pitchFamily="18" charset="0"/>
              </a:rPr>
              <a:t>th</a:t>
            </a:r>
          </a:p>
        </p:txBody>
      </p:sp>
    </p:spTree>
    <p:extLst>
      <p:ext uri="{BB962C8B-B14F-4D97-AF65-F5344CB8AC3E}">
        <p14:creationId xmlns:p14="http://schemas.microsoft.com/office/powerpoint/2010/main" val="33856575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Effect transition="in" filter="fade">
                                      <p:cBhvr>
                                        <p:cTn id="31" dur="1000"/>
                                        <p:tgtEl>
                                          <p:spTgt spid="4">
                                            <p:txEl>
                                              <p:pRg st="1" end="1"/>
                                            </p:txEl>
                                          </p:spTgt>
                                        </p:tgtEl>
                                      </p:cBhvr>
                                    </p:animEffect>
                                    <p:anim calcmode="lin" valueType="num">
                                      <p:cBhvr>
                                        <p:cTn id="3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1" end="1"/>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xEl>
                                              <p:pRg st="2" end="2"/>
                                            </p:txEl>
                                          </p:spTgt>
                                        </p:tgtEl>
                                        <p:attrNameLst>
                                          <p:attrName>style.visibility</p:attrName>
                                        </p:attrNameLst>
                                      </p:cBhvr>
                                      <p:to>
                                        <p:strVal val="visible"/>
                                      </p:to>
                                    </p:set>
                                    <p:animEffect transition="in" filter="fade">
                                      <p:cBhvr>
                                        <p:cTn id="36" dur="1000"/>
                                        <p:tgtEl>
                                          <p:spTgt spid="4">
                                            <p:txEl>
                                              <p:pRg st="2" end="2"/>
                                            </p:txEl>
                                          </p:spTgt>
                                        </p:tgtEl>
                                      </p:cBhvr>
                                    </p:animEffect>
                                    <p:anim calcmode="lin" valueType="num">
                                      <p:cBhvr>
                                        <p:cTn id="3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Effect transition="in" filter="fade">
                                      <p:cBhvr>
                                        <p:cTn id="43" dur="1000"/>
                                        <p:tgtEl>
                                          <p:spTgt spid="4">
                                            <p:txEl>
                                              <p:pRg st="3" end="3"/>
                                            </p:txEl>
                                          </p:spTgt>
                                        </p:tgtEl>
                                      </p:cBhvr>
                                    </p:animEffect>
                                    <p:anim calcmode="lin" valueType="num">
                                      <p:cBhvr>
                                        <p:cTn id="4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3" end="3"/>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4">
                                            <p:txEl>
                                              <p:pRg st="4" end="4"/>
                                            </p:txEl>
                                          </p:spTgt>
                                        </p:tgtEl>
                                        <p:attrNameLst>
                                          <p:attrName>style.visibility</p:attrName>
                                        </p:attrNameLst>
                                      </p:cBhvr>
                                      <p:to>
                                        <p:strVal val="visible"/>
                                      </p:to>
                                    </p:set>
                                    <p:animEffect transition="in" filter="fade">
                                      <p:cBhvr>
                                        <p:cTn id="48" dur="1000"/>
                                        <p:tgtEl>
                                          <p:spTgt spid="4">
                                            <p:txEl>
                                              <p:pRg st="4" end="4"/>
                                            </p:txEl>
                                          </p:spTgt>
                                        </p:tgtEl>
                                      </p:cBhvr>
                                    </p:animEffect>
                                    <p:anim calcmode="lin" valueType="num">
                                      <p:cBhvr>
                                        <p:cTn id="4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0202" y="4141074"/>
            <a:ext cx="6858000" cy="1655762"/>
          </a:xfrm>
        </p:spPr>
        <p:txBody>
          <a:bodyPr>
            <a:normAutofit/>
          </a:bodyPr>
          <a:lstStyle/>
          <a:p>
            <a:r>
              <a:rPr lang="en-US" sz="4000" i="1" dirty="0">
                <a:solidFill>
                  <a:srgbClr val="A3D063"/>
                </a:solidFill>
                <a:latin typeface="Georgia" panose="02040502050405020303" pitchFamily="18" charset="0"/>
              </a:rPr>
              <a:t>2 Peter 3:18</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8996" y="1363047"/>
            <a:ext cx="5366008" cy="3352172"/>
          </a:xfrm>
          <a:prstGeom prst="rect">
            <a:avLst/>
          </a:prstGeom>
        </p:spPr>
      </p:pic>
    </p:spTree>
    <p:extLst>
      <p:ext uri="{BB962C8B-B14F-4D97-AF65-F5344CB8AC3E}">
        <p14:creationId xmlns:p14="http://schemas.microsoft.com/office/powerpoint/2010/main" val="5977801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332</TotalTime>
  <Words>1619</Words>
  <Application>Microsoft Office PowerPoint</Application>
  <PresentationFormat>On-screen Show (4:3)</PresentationFormat>
  <Paragraphs>112</Paragraphs>
  <Slides>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Calibri Light</vt:lpstr>
      <vt:lpstr>Doulos SIL</vt:lpstr>
      <vt:lpstr>Georgia</vt:lpstr>
      <vt:lpstr>Nirmala UI Semilight</vt:lpstr>
      <vt:lpstr>Times New Roman</vt:lpstr>
      <vt:lpstr>Office Theme</vt:lpstr>
      <vt:lpstr>PowerPoint Presentation</vt:lpstr>
      <vt:lpstr>PowerPoint Presentation</vt:lpstr>
      <vt:lpstr>inhibitors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10</cp:revision>
  <dcterms:created xsi:type="dcterms:W3CDTF">2017-09-15T22:20:55Z</dcterms:created>
  <dcterms:modified xsi:type="dcterms:W3CDTF">2017-09-16T21:28:12Z</dcterms:modified>
</cp:coreProperties>
</file>