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256" r:id="rId3"/>
    <p:sldId id="257" r:id="rId4"/>
    <p:sldId id="258" r:id="rId5"/>
    <p:sldId id="259"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3" d="2"/>
        <a:sy n="3" d="2"/>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07FC6-9B16-41A3-A405-F7EADC816965}" type="datetimeFigureOut">
              <a:rPr lang="en-US" smtClean="0"/>
              <a:t>9/9/2017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E77B6-DCBE-4683-8F36-5FB1B0F75BDC}" type="slidenum">
              <a:rPr lang="en-US" smtClean="0"/>
              <a:t>‹#›</a:t>
            </a:fld>
            <a:endParaRPr lang="en-US"/>
          </a:p>
        </p:txBody>
      </p:sp>
    </p:spTree>
    <p:extLst>
      <p:ext uri="{BB962C8B-B14F-4D97-AF65-F5344CB8AC3E}">
        <p14:creationId xmlns:p14="http://schemas.microsoft.com/office/powerpoint/2010/main" val="390753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BE77B6-DCBE-4683-8F36-5FB1B0F75BDC}" type="slidenum">
              <a:rPr lang="en-US" smtClean="0"/>
              <a:t>1</a:t>
            </a:fld>
            <a:endParaRPr lang="en-US"/>
          </a:p>
        </p:txBody>
      </p:sp>
    </p:spTree>
    <p:extLst>
      <p:ext uri="{BB962C8B-B14F-4D97-AF65-F5344CB8AC3E}">
        <p14:creationId xmlns:p14="http://schemas.microsoft.com/office/powerpoint/2010/main" val="23539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latin typeface="Calibri" panose="020F0502020204030204" pitchFamily="34" charset="0"/>
                <a:ea typeface="Calibri" panose="020F0502020204030204" pitchFamily="34" charset="0"/>
                <a:cs typeface="Times New Roman" panose="02020603050405020304" pitchFamily="18" charset="0"/>
              </a:rPr>
              <a:t>Identifying the One Church (6) – Organization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is not the author of confusion, rather, He demands order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Corinthians 14:33, 40).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Moses was given a pattern to follow in the construction of the copy and shadow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8:5)</a:t>
            </a:r>
            <a:r>
              <a:rPr lang="en-US" dirty="0">
                <a:latin typeface="Calibri" panose="020F0502020204030204" pitchFamily="34" charset="0"/>
                <a:ea typeface="Calibri" panose="020F0502020204030204" pitchFamily="34" charset="0"/>
                <a:cs typeface="Times New Roman" panose="02020603050405020304" pitchFamily="18" charset="0"/>
              </a:rPr>
              <a:t>, and we are supposed to follow the pattern for the church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Timothy 3:15;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“Hold fast the pattern of sound words” 2 Timothy 1:13</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Denominations have various “councils,” “conferences,” “general assemblies,” etc., along with the “pastoral system.” The Catholic Church has its Hierarchy, on top of which sits the Pope. Are these patterns of organization scriptural?</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How is the one church of the NT organized?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Monarchical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096638-E5D2-40C1-85FD-C04DF36548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93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Monarchical</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King</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1:8-9</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Jesus in contrast to angels – God speaks through His Son</a:t>
            </a:r>
            <a:r>
              <a:rPr lang="en-US" dirty="0">
                <a:latin typeface="Calibri" panose="020F0502020204030204" pitchFamily="34" charset="0"/>
                <a:ea typeface="Calibri" panose="020F0502020204030204" pitchFamily="34" charset="0"/>
                <a:cs typeface="Times New Roman" panose="02020603050405020304" pitchFamily="18" charset="0"/>
              </a:rPr>
              <a:t>) – Called God, by God, and given a kingdom.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Scepter</a:t>
            </a:r>
            <a:r>
              <a:rPr lang="en-US" dirty="0">
                <a:latin typeface="Calibri" panose="020F0502020204030204" pitchFamily="34" charset="0"/>
                <a:ea typeface="Calibri" panose="020F0502020204030204" pitchFamily="34" charset="0"/>
                <a:cs typeface="Times New Roman" panose="02020603050405020304" pitchFamily="18" charset="0"/>
              </a:rPr>
              <a:t> – symbol of personal authority – the one who holds the scepter holds the authority.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9)</a:t>
            </a:r>
            <a:r>
              <a:rPr lang="en-US" dirty="0">
                <a:latin typeface="Calibri" panose="020F0502020204030204" pitchFamily="34" charset="0"/>
                <a:ea typeface="Calibri" panose="020F0502020204030204" pitchFamily="34" charset="0"/>
                <a:cs typeface="Times New Roman" panose="02020603050405020304" pitchFamily="18" charset="0"/>
              </a:rPr>
              <a:t> – Supreme in righteousness, and resolve to uphold righteousness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“more than Your companions”</a:t>
            </a:r>
            <a:r>
              <a:rPr lang="en-US" dirty="0">
                <a:latin typeface="Calibri" panose="020F0502020204030204" pitchFamily="34" charset="0"/>
                <a:ea typeface="Calibri" panose="020F0502020204030204" pitchFamily="34" charset="0"/>
                <a:cs typeface="Times New Roman" panose="02020603050405020304" pitchFamily="18" charset="0"/>
              </a:rPr>
              <a:t> – more than any other who held a kingly office.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28:18</a:t>
            </a:r>
            <a:r>
              <a:rPr lang="en-US" dirty="0">
                <a:latin typeface="Calibri" panose="020F0502020204030204" pitchFamily="34" charset="0"/>
                <a:ea typeface="Calibri" panose="020F0502020204030204" pitchFamily="34" charset="0"/>
                <a:cs typeface="Times New Roman" panose="02020603050405020304" pitchFamily="18" charset="0"/>
              </a:rPr>
              <a:t> – Possesses all authority.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1:22-23</a:t>
            </a:r>
            <a:r>
              <a:rPr lang="en-US" dirty="0">
                <a:latin typeface="Calibri" panose="020F0502020204030204" pitchFamily="34" charset="0"/>
                <a:ea typeface="Calibri" panose="020F0502020204030204" pitchFamily="34" charset="0"/>
                <a:cs typeface="Times New Roman" panose="02020603050405020304" pitchFamily="18" charset="0"/>
              </a:rPr>
              <a:t> – The body is subservient to Him, the Head.</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no other foundation can anyone lay than that which is laid, which is Jesus Christ” (1 Corinthians 3:11)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Delegates – Apostles and Prophets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2:19-22</a:t>
            </a:r>
            <a:r>
              <a:rPr lang="en-US" dirty="0">
                <a:latin typeface="Calibri" panose="020F0502020204030204" pitchFamily="34" charset="0"/>
                <a:ea typeface="Calibri" panose="020F0502020204030204" pitchFamily="34" charset="0"/>
                <a:cs typeface="Times New Roman" panose="02020603050405020304" pitchFamily="18" charset="0"/>
              </a:rPr>
              <a:t> – The household of God, which is the church of God, is built upon the foundation of the apostles and prophets.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20)</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The whole foundation is directed by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“cornerstone”</a:t>
            </a:r>
            <a:r>
              <a:rPr lang="en-US" dirty="0">
                <a:latin typeface="Calibri" panose="020F0502020204030204" pitchFamily="34" charset="0"/>
                <a:ea typeface="Calibri" panose="020F0502020204030204" pitchFamily="34" charset="0"/>
                <a:cs typeface="Times New Roman" panose="02020603050405020304" pitchFamily="18" charset="0"/>
              </a:rPr>
              <a:t> – standard by which all other elements of the building are measured.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21-22)</a:t>
            </a:r>
            <a:r>
              <a:rPr lang="en-US" dirty="0">
                <a:latin typeface="Calibri" panose="020F0502020204030204" pitchFamily="34" charset="0"/>
                <a:ea typeface="Calibri" panose="020F0502020204030204" pitchFamily="34" charset="0"/>
                <a:cs typeface="Times New Roman" panose="02020603050405020304" pitchFamily="18" charset="0"/>
              </a:rPr>
              <a:t> – It is still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the Lord”</a:t>
            </a:r>
            <a:r>
              <a:rPr lang="en-US" dirty="0">
                <a:latin typeface="Calibri" panose="020F0502020204030204" pitchFamily="34" charset="0"/>
                <a:ea typeface="Calibri" panose="020F0502020204030204" pitchFamily="34" charset="0"/>
                <a:cs typeface="Times New Roman" panose="02020603050405020304" pitchFamily="18" charset="0"/>
              </a:rPr>
              <a:t> that the church is built, and dwells.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apostles and prophets are not a separate authority from Christ, but Christ speaking through them as inspired delegates – </a:t>
            </a:r>
            <a:r>
              <a:rPr lang="en-US" b="1" dirty="0">
                <a:latin typeface="Calibri" panose="020F0502020204030204" pitchFamily="34" charset="0"/>
                <a:ea typeface="Calibri" panose="020F0502020204030204" pitchFamily="34" charset="0"/>
                <a:cs typeface="Times New Roman" panose="02020603050405020304" pitchFamily="18" charset="0"/>
              </a:rPr>
              <a:t>church is a dwelling place of God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the Spirit”</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3:1-5</a:t>
            </a:r>
            <a:r>
              <a:rPr lang="en-US" dirty="0">
                <a:latin typeface="Calibri" panose="020F0502020204030204" pitchFamily="34" charset="0"/>
                <a:ea typeface="Calibri" panose="020F0502020204030204" pitchFamily="34" charset="0"/>
                <a:cs typeface="Times New Roman" panose="02020603050405020304" pitchFamily="18" charset="0"/>
              </a:rPr>
              <a:t> – God made known the mystery by revelation, by the Spirit through the Holy apostles and prophets.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These are not men deciding how the church will function, and what doctrines she will believe and teach.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These are INSPIRED MEN, through whom Christ is speaking.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i="1" dirty="0">
                <a:latin typeface="Calibri" panose="020F0502020204030204" pitchFamily="34" charset="0"/>
                <a:ea typeface="Calibri" panose="020F0502020204030204" pitchFamily="34" charset="0"/>
                <a:cs typeface="Times New Roman" panose="02020603050405020304" pitchFamily="18" charset="0"/>
              </a:rPr>
              <a:t>The church is a MONARCHY, and the King has ALL AUTHORITY. This is continually the foundation of the church’s organization.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Autonomous – Local Church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D6EE88-D982-4677-AEE6-28B4E5FCF7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612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Autonomous – Local Church</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Autonomy – self-governing.</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5:2a</a:t>
            </a:r>
            <a:r>
              <a:rPr lang="en-US" dirty="0">
                <a:latin typeface="Calibri" panose="020F0502020204030204" pitchFamily="34" charset="0"/>
                <a:ea typeface="Calibri" panose="020F0502020204030204" pitchFamily="34" charset="0"/>
                <a:cs typeface="Times New Roman" panose="02020603050405020304" pitchFamily="18" charset="0"/>
              </a:rPr>
              <a:t> – The church universal exists, but other than the foundation, the church is organized on a local level.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All congregations are subject to the Head/King, and have the same standard to abide by.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However, each congregation functions independently of each other as they function under the authority of Christ.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Example of autonomy in the seven churches of Asia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Revelation 2-3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Revelation 1:20-2:1</a:t>
            </a:r>
            <a:r>
              <a:rPr lang="en-US" dirty="0">
                <a:latin typeface="Calibri" panose="020F0502020204030204" pitchFamily="34" charset="0"/>
                <a:ea typeface="Calibri" panose="020F0502020204030204" pitchFamily="34" charset="0"/>
                <a:cs typeface="Times New Roman" panose="02020603050405020304" pitchFamily="18" charset="0"/>
              </a:rPr>
              <a:t> – Seven stars (angels of the churches) in right hand (protection, authority, direction), seven lampstands (churches) Jesus in their midst (knows their works, keeps them accountable).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Autonomy at work: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2:1, 8, 12, 18; 3:1, 7, 14</a:t>
            </a:r>
            <a:r>
              <a:rPr lang="en-US" dirty="0">
                <a:latin typeface="Calibri" panose="020F0502020204030204" pitchFamily="34" charset="0"/>
                <a:ea typeface="Calibri" panose="020F0502020204030204" pitchFamily="34" charset="0"/>
                <a:cs typeface="Times New Roman" panose="02020603050405020304" pitchFamily="18" charset="0"/>
              </a:rPr>
              <a:t> – Separate churches, all in Asia.</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No “Convention of Asian Churches.”</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All autonomous in their governing, but answer to the same Head.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Different works: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Rebuked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Ephesus </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2:4</a:t>
            </a:r>
            <a:r>
              <a:rPr lang="en-US" dirty="0">
                <a:latin typeface="Calibri" panose="020F0502020204030204" pitchFamily="34" charset="0"/>
                <a:ea typeface="Calibri" panose="020F0502020204030204" pitchFamily="34" charset="0"/>
                <a:cs typeface="Times New Roman" panose="02020603050405020304" pitchFamily="18" charset="0"/>
              </a:rPr>
              <a:t> – Left first love); </a:t>
            </a:r>
            <a:r>
              <a:rPr lang="en-US" i="1" dirty="0">
                <a:latin typeface="Calibri" panose="020F0502020204030204" pitchFamily="34" charset="0"/>
                <a:ea typeface="Calibri" panose="020F0502020204030204" pitchFamily="34" charset="0"/>
                <a:cs typeface="Times New Roman" panose="02020603050405020304" pitchFamily="18" charset="0"/>
              </a:rPr>
              <a:t>Pergamos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2:14-15</a:t>
            </a:r>
            <a:r>
              <a:rPr lang="en-US" dirty="0">
                <a:latin typeface="Calibri" panose="020F0502020204030204" pitchFamily="34" charset="0"/>
                <a:ea typeface="Calibri" panose="020F0502020204030204" pitchFamily="34" charset="0"/>
                <a:cs typeface="Times New Roman" panose="02020603050405020304" pitchFamily="18" charset="0"/>
              </a:rPr>
              <a:t> – Compromise with false teachers); </a:t>
            </a:r>
            <a:r>
              <a:rPr lang="en-US" i="1" dirty="0">
                <a:latin typeface="Calibri" panose="020F0502020204030204" pitchFamily="34" charset="0"/>
                <a:ea typeface="Calibri" panose="020F0502020204030204" pitchFamily="34" charset="0"/>
                <a:cs typeface="Times New Roman" panose="02020603050405020304" pitchFamily="18" charset="0"/>
              </a:rPr>
              <a:t>Thyatira </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2:20</a:t>
            </a:r>
            <a:r>
              <a:rPr lang="en-US" dirty="0">
                <a:latin typeface="Calibri" panose="020F0502020204030204" pitchFamily="34" charset="0"/>
                <a:ea typeface="Calibri" panose="020F0502020204030204" pitchFamily="34" charset="0"/>
                <a:cs typeface="Times New Roman" panose="02020603050405020304" pitchFamily="18" charset="0"/>
              </a:rPr>
              <a:t> – Corrupt, immorality); </a:t>
            </a:r>
            <a:r>
              <a:rPr lang="en-US" i="1" dirty="0">
                <a:latin typeface="Calibri" panose="020F0502020204030204" pitchFamily="34" charset="0"/>
                <a:ea typeface="Calibri" panose="020F0502020204030204" pitchFamily="34" charset="0"/>
                <a:cs typeface="Times New Roman" panose="02020603050405020304" pitchFamily="18" charset="0"/>
              </a:rPr>
              <a:t>Sardis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(3:1</a:t>
            </a:r>
            <a:r>
              <a:rPr lang="en-US" dirty="0">
                <a:latin typeface="Calibri" panose="020F0502020204030204" pitchFamily="34" charset="0"/>
                <a:ea typeface="Calibri" panose="020F0502020204030204" pitchFamily="34" charset="0"/>
                <a:cs typeface="Times New Roman" panose="02020603050405020304" pitchFamily="18" charset="0"/>
              </a:rPr>
              <a:t> – dead, works imperfect); </a:t>
            </a:r>
            <a:r>
              <a:rPr lang="en-US" i="1" dirty="0">
                <a:latin typeface="Calibri" panose="020F0502020204030204" pitchFamily="34" charset="0"/>
                <a:ea typeface="Calibri" panose="020F0502020204030204" pitchFamily="34" charset="0"/>
                <a:cs typeface="Times New Roman" panose="02020603050405020304" pitchFamily="18" charset="0"/>
              </a:rPr>
              <a:t>Laodicea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3:15-16</a:t>
            </a:r>
            <a:r>
              <a:rPr lang="en-US" dirty="0">
                <a:latin typeface="Calibri" panose="020F0502020204030204" pitchFamily="34" charset="0"/>
                <a:ea typeface="Calibri" panose="020F0502020204030204" pitchFamily="34" charset="0"/>
                <a:cs typeface="Times New Roman" panose="02020603050405020304" pitchFamily="18" charset="0"/>
              </a:rPr>
              <a:t> – Lukewarm, not zealous).</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Encouraged to remain faithful</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Smyrna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(2:9-10</a:t>
            </a:r>
            <a:r>
              <a:rPr lang="en-US" dirty="0">
                <a:latin typeface="Calibri" panose="020F0502020204030204" pitchFamily="34" charset="0"/>
                <a:ea typeface="Calibri" panose="020F0502020204030204" pitchFamily="34" charset="0"/>
                <a:cs typeface="Times New Roman" panose="02020603050405020304" pitchFamily="18" charset="0"/>
              </a:rPr>
              <a:t> – Persecuted – you are rich); </a:t>
            </a:r>
            <a:r>
              <a:rPr lang="en-US" i="1" dirty="0">
                <a:latin typeface="Calibri" panose="020F0502020204030204" pitchFamily="34" charset="0"/>
                <a:ea typeface="Calibri" panose="020F0502020204030204" pitchFamily="34" charset="0"/>
                <a:cs typeface="Times New Roman" panose="02020603050405020304" pitchFamily="18" charset="0"/>
              </a:rPr>
              <a:t>Philadelphia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(3:8</a:t>
            </a:r>
            <a:r>
              <a:rPr lang="en-US" dirty="0">
                <a:latin typeface="Calibri" panose="020F0502020204030204" pitchFamily="34" charset="0"/>
                <a:ea typeface="Calibri" panose="020F0502020204030204" pitchFamily="34" charset="0"/>
                <a:cs typeface="Times New Roman" panose="02020603050405020304" pitchFamily="18" charset="0"/>
              </a:rPr>
              <a:t> – Faithful – have kept My word – continue to keep it).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Wisdom of autonomous design by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unfaithful churches, being independent from the others, did not cause WHOLESALE APOSTASY.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2:5</a:t>
            </a:r>
            <a:r>
              <a:rPr lang="en-US" dirty="0">
                <a:latin typeface="Calibri" panose="020F0502020204030204" pitchFamily="34" charset="0"/>
                <a:ea typeface="Calibri" panose="020F0502020204030204" pitchFamily="34" charset="0"/>
                <a:cs typeface="Times New Roman" panose="02020603050405020304" pitchFamily="18" charset="0"/>
              </a:rPr>
              <a:t> – The removal of the lampstand from one church does not affect the next, but is a local judgment.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Established Law Enforced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Acts 15</a:t>
            </a:r>
            <a:r>
              <a:rPr lang="en-US" dirty="0">
                <a:latin typeface="Calibri" panose="020F0502020204030204" pitchFamily="34" charset="0"/>
                <a:ea typeface="Calibri" panose="020F0502020204030204" pitchFamily="34" charset="0"/>
                <a:cs typeface="Times New Roman" panose="02020603050405020304" pitchFamily="18" charset="0"/>
              </a:rPr>
              <a:t> – not changed; no arbitrary decisions on doctrine and associated practice).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15:1-2</a:t>
            </a:r>
            <a:r>
              <a:rPr lang="en-US" dirty="0">
                <a:latin typeface="Calibri" panose="020F0502020204030204" pitchFamily="34" charset="0"/>
                <a:ea typeface="Calibri" panose="020F0502020204030204" pitchFamily="34" charset="0"/>
                <a:cs typeface="Times New Roman" panose="02020603050405020304" pitchFamily="18" charset="0"/>
              </a:rPr>
              <a:t> – Judaizing teachers binding Law of Moses on Gentile Christians in Antioch. Paul went to discuss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question.”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Was this a combination of congregations in a “convention” or with a “board of directors?”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Galatians 2:1-2</a:t>
            </a:r>
            <a:r>
              <a:rPr lang="en-US" dirty="0">
                <a:latin typeface="Calibri" panose="020F0502020204030204" pitchFamily="34" charset="0"/>
                <a:ea typeface="Calibri" panose="020F0502020204030204" pitchFamily="34" charset="0"/>
                <a:cs typeface="Times New Roman" panose="02020603050405020304" pitchFamily="18" charset="0"/>
              </a:rPr>
              <a:t> (By revelation – commanded by God);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2:14-18</a:t>
            </a:r>
            <a:r>
              <a:rPr lang="en-US" dirty="0">
                <a:latin typeface="Calibri" panose="020F0502020204030204" pitchFamily="34" charset="0"/>
                <a:ea typeface="Calibri" panose="020F0502020204030204" pitchFamily="34" charset="0"/>
                <a:cs typeface="Times New Roman" panose="02020603050405020304" pitchFamily="18" charset="0"/>
              </a:rPr>
              <a:t> (Gospel truth already established).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Paul, commanded by God to enforce the gospel truth, was sent to Jerusalem to defend the truth already established on the matter. (Paul was an apostle, part of the foundation).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Truth already established was defended and obeyed (no arbitrary decision, or popular vote):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7-9)</a:t>
            </a:r>
            <a:r>
              <a:rPr lang="en-US" dirty="0">
                <a:latin typeface="Calibri" panose="020F0502020204030204" pitchFamily="34" charset="0"/>
                <a:ea typeface="Calibri" panose="020F0502020204030204" pitchFamily="34" charset="0"/>
                <a:cs typeface="Times New Roman" panose="02020603050405020304" pitchFamily="18" charset="0"/>
              </a:rPr>
              <a:t> – Peter, and the reception of HS by Gentiles. (God’s teaching.)</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a:t>
            </a:r>
            <a:r>
              <a:rPr lang="en-US" dirty="0">
                <a:latin typeface="Calibri" panose="020F0502020204030204" pitchFamily="34" charset="0"/>
                <a:ea typeface="Calibri" panose="020F0502020204030204" pitchFamily="34" charset="0"/>
                <a:cs typeface="Times New Roman" panose="02020603050405020304" pitchFamily="18" charset="0"/>
              </a:rPr>
              <a:t> – Paul and Barnabas, and miracles worked among Gentiles. (God bearing witness.)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13-18)</a:t>
            </a:r>
            <a:r>
              <a:rPr lang="en-US" dirty="0">
                <a:latin typeface="Calibri" panose="020F0502020204030204" pitchFamily="34" charset="0"/>
                <a:ea typeface="Calibri" panose="020F0502020204030204" pitchFamily="34" charset="0"/>
                <a:cs typeface="Times New Roman" panose="02020603050405020304" pitchFamily="18" charset="0"/>
              </a:rPr>
              <a:t> – James, and appeal to the teaching of Scripture. (God’s law.)</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Conclusion from the inspired revelation of God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19-20</a:t>
            </a:r>
            <a:r>
              <a:rPr lang="en-US" dirty="0">
                <a:latin typeface="Calibri" panose="020F0502020204030204" pitchFamily="34" charset="0"/>
                <a:ea typeface="Calibri" panose="020F0502020204030204" pitchFamily="34" charset="0"/>
                <a:cs typeface="Times New Roman" panose="02020603050405020304" pitchFamily="18" charset="0"/>
              </a:rPr>
              <a:t> – then they wrote a letter to send to churches).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16:4-5</a:t>
            </a:r>
            <a:r>
              <a:rPr lang="en-US" dirty="0">
                <a:latin typeface="Calibri" panose="020F0502020204030204" pitchFamily="34" charset="0"/>
                <a:ea typeface="Calibri" panose="020F0502020204030204" pitchFamily="34" charset="0"/>
                <a:cs typeface="Times New Roman" panose="02020603050405020304" pitchFamily="18" charset="0"/>
              </a:rPr>
              <a:t> – The letter consisted of the teachings of the HS – </a:t>
            </a:r>
            <a:r>
              <a:rPr lang="en-US" b="1" dirty="0">
                <a:latin typeface="Calibri" panose="020F0502020204030204" pitchFamily="34" charset="0"/>
                <a:ea typeface="Calibri" panose="020F0502020204030204" pitchFamily="34" charset="0"/>
                <a:cs typeface="Times New Roman" panose="02020603050405020304" pitchFamily="18" charset="0"/>
              </a:rPr>
              <a:t>THE WORD OF GOD, not the decree of some council of men, or democratic decision.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i="1" dirty="0">
                <a:latin typeface="Calibri" panose="020F0502020204030204" pitchFamily="34" charset="0"/>
                <a:ea typeface="Calibri" panose="020F0502020204030204" pitchFamily="34" charset="0"/>
                <a:cs typeface="Times New Roman" panose="02020603050405020304" pitchFamily="18" charset="0"/>
              </a:rPr>
              <a:t>Each congregation functions independently, but all are subject to Christ. There is not change of doctrine or practice. Those who do such are estranged from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Local Church</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Elders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14:23</a:t>
            </a:r>
            <a:r>
              <a:rPr lang="en-US" dirty="0">
                <a:latin typeface="Calibri" panose="020F0502020204030204" pitchFamily="34" charset="0"/>
                <a:ea typeface="Calibri" panose="020F0502020204030204" pitchFamily="34" charset="0"/>
                <a:cs typeface="Times New Roman" panose="02020603050405020304" pitchFamily="18" charset="0"/>
              </a:rPr>
              <a:t> – appointed elders in every church. (PLURAL)</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Titus 1:5</a:t>
            </a:r>
            <a:r>
              <a:rPr lang="en-US" dirty="0">
                <a:latin typeface="Calibri" panose="020F0502020204030204" pitchFamily="34" charset="0"/>
                <a:ea typeface="Calibri" panose="020F0502020204030204" pitchFamily="34" charset="0"/>
                <a:cs typeface="Times New Roman" panose="02020603050405020304" pitchFamily="18" charset="0"/>
              </a:rPr>
              <a:t> – set in order things lacking – appoint elders. (PLURAL) (NOT ONE elder, or pastor, to a church).</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20:28</a:t>
            </a:r>
            <a:r>
              <a:rPr lang="en-US" dirty="0">
                <a:latin typeface="Calibri" panose="020F0502020204030204" pitchFamily="34" charset="0"/>
                <a:ea typeface="Calibri" panose="020F0502020204030204" pitchFamily="34" charset="0"/>
                <a:cs typeface="Times New Roman" panose="02020603050405020304" pitchFamily="18" charset="0"/>
              </a:rPr>
              <a:t> – Paul to Ephesian elders.</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“overseers”</a:t>
            </a:r>
            <a:r>
              <a:rPr lang="en-US" dirty="0">
                <a:latin typeface="Calibri" panose="020F0502020204030204" pitchFamily="34" charset="0"/>
                <a:ea typeface="Calibri" panose="020F0502020204030204" pitchFamily="34" charset="0"/>
                <a:cs typeface="Times New Roman" panose="02020603050405020304" pitchFamily="18" charset="0"/>
              </a:rPr>
              <a:t> (NKJV);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“bishops”</a:t>
            </a:r>
            <a:r>
              <a:rPr lang="en-US" dirty="0">
                <a:latin typeface="Calibri" panose="020F0502020204030204" pitchFamily="34" charset="0"/>
                <a:ea typeface="Calibri" panose="020F0502020204030204" pitchFamily="34" charset="0"/>
                <a:cs typeface="Times New Roman" panose="02020603050405020304" pitchFamily="18" charset="0"/>
              </a:rPr>
              <a:t> (ASV) – a superintendent (Strong).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4:11 – “pastors”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29-32)</a:t>
            </a:r>
            <a:r>
              <a:rPr lang="en-US" dirty="0">
                <a:latin typeface="Calibri" panose="020F0502020204030204" pitchFamily="34" charset="0"/>
                <a:ea typeface="Calibri" panose="020F0502020204030204" pitchFamily="34" charset="0"/>
                <a:cs typeface="Times New Roman" panose="02020603050405020304" pitchFamily="18" charset="0"/>
              </a:rPr>
              <a:t> – Spiritual work, enforcing God’s word.</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Titus 1:10-14</a:t>
            </a:r>
            <a:r>
              <a:rPr lang="en-US" dirty="0">
                <a:latin typeface="Calibri" panose="020F0502020204030204" pitchFamily="34" charset="0"/>
                <a:ea typeface="Calibri" panose="020F0502020204030204" pitchFamily="34" charset="0"/>
                <a:cs typeface="Times New Roman" panose="02020603050405020304" pitchFamily="18" charset="0"/>
              </a:rPr>
              <a:t> – realm of authority, and superintendence does not go beyond the enforcing of God’s established word.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5:1-2</a:t>
            </a:r>
            <a:r>
              <a:rPr lang="en-US" dirty="0">
                <a:latin typeface="Calibri" panose="020F0502020204030204" pitchFamily="34" charset="0"/>
                <a:ea typeface="Calibri" panose="020F0502020204030204" pitchFamily="34" charset="0"/>
                <a:cs typeface="Times New Roman" panose="02020603050405020304" pitchFamily="18" charset="0"/>
              </a:rPr>
              <a:t> – Shepherds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“shepherd”</a:t>
            </a:r>
            <a:r>
              <a:rPr lang="en-US" dirty="0">
                <a:latin typeface="Calibri" panose="020F0502020204030204" pitchFamily="34" charset="0"/>
                <a:ea typeface="Calibri" panose="020F0502020204030204" pitchFamily="34" charset="0"/>
                <a:cs typeface="Times New Roman" panose="02020603050405020304" pitchFamily="18" charset="0"/>
              </a:rPr>
              <a:t> – feed – spiritual feeding.</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NOTE: “the flock of God WHICH IS AMONG YOU”</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Not one bishop to many churches.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MUST BE QUALIFIED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Timothy 3:1-7; Titus 1:5-9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11:29-30</a:t>
            </a:r>
            <a:r>
              <a:rPr lang="en-US" dirty="0">
                <a:latin typeface="Calibri" panose="020F0502020204030204" pitchFamily="34" charset="0"/>
                <a:ea typeface="Calibri" panose="020F0502020204030204" pitchFamily="34" charset="0"/>
                <a:cs typeface="Times New Roman" panose="02020603050405020304" pitchFamily="18" charset="0"/>
              </a:rPr>
              <a:t> – Collection for the needy saints placed under their authority to disperse.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is another work of authority they are given.</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However, this is NOT their primary work. (Primary is spiritual.)</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Other things of a more physical nature fall to the deacons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Deacons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Philippians 1:1</a:t>
            </a:r>
            <a:r>
              <a:rPr lang="en-US" dirty="0">
                <a:latin typeface="Calibri" panose="020F0502020204030204" pitchFamily="34" charset="0"/>
                <a:ea typeface="Calibri" panose="020F0502020204030204" pitchFamily="34" charset="0"/>
                <a:cs typeface="Times New Roman" panose="02020603050405020304" pitchFamily="18" charset="0"/>
              </a:rPr>
              <a:t> – Deacons also in churches, under the authority of the elders.</a:t>
            </a:r>
          </a:p>
          <a:p>
            <a:pPr marL="1600200" marR="0" lvl="3" indent="-228600">
              <a:lnSpc>
                <a:spcPct val="107000"/>
              </a:lnSpc>
              <a:spcBef>
                <a:spcPts val="0"/>
              </a:spcBef>
              <a:spcAft>
                <a:spcPts val="0"/>
              </a:spcAft>
              <a:buFont typeface="+mj-lt"/>
              <a:buAutoNum type="arabicPeriod"/>
            </a:pPr>
            <a:r>
              <a:rPr lang="en-US" i="1" dirty="0" err="1">
                <a:latin typeface="Calibri" panose="020F0502020204030204" pitchFamily="34" charset="0"/>
                <a:ea typeface="Calibri" panose="020F0502020204030204" pitchFamily="34" charset="0"/>
                <a:cs typeface="Times New Roman" panose="02020603050405020304" pitchFamily="18" charset="0"/>
              </a:rPr>
              <a:t>diakonos</a:t>
            </a:r>
            <a:r>
              <a:rPr lang="en-US" dirty="0">
                <a:latin typeface="Calibri" panose="020F0502020204030204" pitchFamily="34" charset="0"/>
                <a:ea typeface="Calibri" panose="020F0502020204030204" pitchFamily="34" charset="0"/>
                <a:cs typeface="Times New Roman" panose="02020603050405020304" pitchFamily="18" charset="0"/>
              </a:rPr>
              <a:t>; an attendant, i.e. (genitive case) a waiter.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“one who executes the commands of another, esp. of a master, a servant, attendant, minister” (Strong).</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6:1-4</a:t>
            </a:r>
            <a:r>
              <a:rPr lang="en-US" dirty="0">
                <a:latin typeface="Calibri" panose="020F0502020204030204" pitchFamily="34" charset="0"/>
                <a:ea typeface="Calibri" panose="020F0502020204030204" pitchFamily="34" charset="0"/>
                <a:cs typeface="Times New Roman" panose="02020603050405020304" pitchFamily="18" charset="0"/>
              </a:rPr>
              <a:t> – Men appointed to serve in the capacity of serving tables.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Apostles’ work – spiritual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 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Elders’ work – spiritual – deacons give attention to serving tables, where elders focus on feeding the flock spiritually.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MUST BE QUALIFIED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Timothy 1:8-13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Members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Members must be submissive to the eldership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Hebrews 13:17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However, they must first be submissive to the Head, who is Christ. The elders are not to go beyond the word, and the members are not to be contrary to Christ.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D6EE88-D982-4677-AEE6-28B4E5FCF7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10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r>
              <a:rPr lang="en-US" dirty="0">
                <a:latin typeface="Calibri" panose="020F0502020204030204" pitchFamily="34" charset="0"/>
                <a:ea typeface="Calibri" panose="020F0502020204030204" pitchFamily="34" charset="0"/>
                <a:cs typeface="Times New Roman" panose="02020603050405020304" pitchFamily="18" charset="0"/>
              </a:rPr>
              <a:t> – God has established a specific organization of His church. All others organized in a different way are not churches which belong to the Lord.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096638-E5D2-40C1-85FD-C04DF36548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85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CFA09A-3D50-49F3-8723-D456BAC6622A}"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AD71E-27A6-454D-B148-D727009F88B6}" type="slidenum">
              <a:rPr lang="en-US" smtClean="0"/>
              <a:t>‹#›</a:t>
            </a:fld>
            <a:endParaRPr lang="en-US"/>
          </a:p>
        </p:txBody>
      </p:sp>
    </p:spTree>
    <p:extLst>
      <p:ext uri="{BB962C8B-B14F-4D97-AF65-F5344CB8AC3E}">
        <p14:creationId xmlns:p14="http://schemas.microsoft.com/office/powerpoint/2010/main" val="175901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FA09A-3D50-49F3-8723-D456BAC6622A}"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AD71E-27A6-454D-B148-D727009F88B6}" type="slidenum">
              <a:rPr lang="en-US" smtClean="0"/>
              <a:t>‹#›</a:t>
            </a:fld>
            <a:endParaRPr lang="en-US"/>
          </a:p>
        </p:txBody>
      </p:sp>
    </p:spTree>
    <p:extLst>
      <p:ext uri="{BB962C8B-B14F-4D97-AF65-F5344CB8AC3E}">
        <p14:creationId xmlns:p14="http://schemas.microsoft.com/office/powerpoint/2010/main" val="36492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FA09A-3D50-49F3-8723-D456BAC6622A}"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AD71E-27A6-454D-B148-D727009F88B6}" type="slidenum">
              <a:rPr lang="en-US" smtClean="0"/>
              <a:t>‹#›</a:t>
            </a:fld>
            <a:endParaRPr lang="en-US"/>
          </a:p>
        </p:txBody>
      </p:sp>
    </p:spTree>
    <p:extLst>
      <p:ext uri="{BB962C8B-B14F-4D97-AF65-F5344CB8AC3E}">
        <p14:creationId xmlns:p14="http://schemas.microsoft.com/office/powerpoint/2010/main" val="3979938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532AE3-0FFA-4BB5-BF7A-0FACD0A56851}"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244951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32AE3-0FFA-4BB5-BF7A-0FACD0A56851}"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190565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532AE3-0FFA-4BB5-BF7A-0FACD0A56851}"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1999896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32AE3-0FFA-4BB5-BF7A-0FACD0A56851}"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4186474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32AE3-0FFA-4BB5-BF7A-0FACD0A56851}" type="datetimeFigureOut">
              <a:rPr lang="en-US" smtClean="0"/>
              <a:t>9/9/2017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984559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32AE3-0FFA-4BB5-BF7A-0FACD0A56851}" type="datetimeFigureOut">
              <a:rPr lang="en-US" smtClean="0"/>
              <a:t>9/9/2017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1722673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32AE3-0FFA-4BB5-BF7A-0FACD0A56851}" type="datetimeFigureOut">
              <a:rPr lang="en-US" smtClean="0"/>
              <a:t>9/9/2017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3984402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532AE3-0FFA-4BB5-BF7A-0FACD0A56851}"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357713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FA09A-3D50-49F3-8723-D456BAC6622A}"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AD71E-27A6-454D-B148-D727009F88B6}" type="slidenum">
              <a:rPr lang="en-US" smtClean="0"/>
              <a:t>‹#›</a:t>
            </a:fld>
            <a:endParaRPr lang="en-US"/>
          </a:p>
        </p:txBody>
      </p:sp>
    </p:spTree>
    <p:extLst>
      <p:ext uri="{BB962C8B-B14F-4D97-AF65-F5344CB8AC3E}">
        <p14:creationId xmlns:p14="http://schemas.microsoft.com/office/powerpoint/2010/main" val="591909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532AE3-0FFA-4BB5-BF7A-0FACD0A56851}"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3825678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32AE3-0FFA-4BB5-BF7A-0FACD0A56851}"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3175898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32AE3-0FFA-4BB5-BF7A-0FACD0A56851}"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BB9A5-6979-4856-953A-387D146F1759}" type="slidenum">
              <a:rPr lang="en-US" smtClean="0"/>
              <a:t>‹#›</a:t>
            </a:fld>
            <a:endParaRPr lang="en-US"/>
          </a:p>
        </p:txBody>
      </p:sp>
    </p:spTree>
    <p:extLst>
      <p:ext uri="{BB962C8B-B14F-4D97-AF65-F5344CB8AC3E}">
        <p14:creationId xmlns:p14="http://schemas.microsoft.com/office/powerpoint/2010/main" val="69229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CFA09A-3D50-49F3-8723-D456BAC6622A}"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AD71E-27A6-454D-B148-D727009F88B6}" type="slidenum">
              <a:rPr lang="en-US" smtClean="0"/>
              <a:t>‹#›</a:t>
            </a:fld>
            <a:endParaRPr lang="en-US"/>
          </a:p>
        </p:txBody>
      </p:sp>
    </p:spTree>
    <p:extLst>
      <p:ext uri="{BB962C8B-B14F-4D97-AF65-F5344CB8AC3E}">
        <p14:creationId xmlns:p14="http://schemas.microsoft.com/office/powerpoint/2010/main" val="103090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FA09A-3D50-49F3-8723-D456BAC6622A}"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AD71E-27A6-454D-B148-D727009F88B6}" type="slidenum">
              <a:rPr lang="en-US" smtClean="0"/>
              <a:t>‹#›</a:t>
            </a:fld>
            <a:endParaRPr lang="en-US"/>
          </a:p>
        </p:txBody>
      </p:sp>
    </p:spTree>
    <p:extLst>
      <p:ext uri="{BB962C8B-B14F-4D97-AF65-F5344CB8AC3E}">
        <p14:creationId xmlns:p14="http://schemas.microsoft.com/office/powerpoint/2010/main" val="90626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CFA09A-3D50-49F3-8723-D456BAC6622A}" type="datetimeFigureOut">
              <a:rPr lang="en-US" smtClean="0"/>
              <a:t>9/9/2017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CAD71E-27A6-454D-B148-D727009F88B6}" type="slidenum">
              <a:rPr lang="en-US" smtClean="0"/>
              <a:t>‹#›</a:t>
            </a:fld>
            <a:endParaRPr lang="en-US"/>
          </a:p>
        </p:txBody>
      </p:sp>
    </p:spTree>
    <p:extLst>
      <p:ext uri="{BB962C8B-B14F-4D97-AF65-F5344CB8AC3E}">
        <p14:creationId xmlns:p14="http://schemas.microsoft.com/office/powerpoint/2010/main" val="8944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CFA09A-3D50-49F3-8723-D456BAC6622A}" type="datetimeFigureOut">
              <a:rPr lang="en-US" smtClean="0"/>
              <a:t>9/9/2017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AD71E-27A6-454D-B148-D727009F88B6}" type="slidenum">
              <a:rPr lang="en-US" smtClean="0"/>
              <a:t>‹#›</a:t>
            </a:fld>
            <a:endParaRPr lang="en-US"/>
          </a:p>
        </p:txBody>
      </p:sp>
    </p:spTree>
    <p:extLst>
      <p:ext uri="{BB962C8B-B14F-4D97-AF65-F5344CB8AC3E}">
        <p14:creationId xmlns:p14="http://schemas.microsoft.com/office/powerpoint/2010/main" val="78384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FA09A-3D50-49F3-8723-D456BAC6622A}" type="datetimeFigureOut">
              <a:rPr lang="en-US" smtClean="0"/>
              <a:t>9/9/2017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CAD71E-27A6-454D-B148-D727009F88B6}" type="slidenum">
              <a:rPr lang="en-US" smtClean="0"/>
              <a:t>‹#›</a:t>
            </a:fld>
            <a:endParaRPr lang="en-US"/>
          </a:p>
        </p:txBody>
      </p:sp>
    </p:spTree>
    <p:extLst>
      <p:ext uri="{BB962C8B-B14F-4D97-AF65-F5344CB8AC3E}">
        <p14:creationId xmlns:p14="http://schemas.microsoft.com/office/powerpoint/2010/main" val="115030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CFA09A-3D50-49F3-8723-D456BAC6622A}"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AD71E-27A6-454D-B148-D727009F88B6}" type="slidenum">
              <a:rPr lang="en-US" smtClean="0"/>
              <a:t>‹#›</a:t>
            </a:fld>
            <a:endParaRPr lang="en-US"/>
          </a:p>
        </p:txBody>
      </p:sp>
    </p:spTree>
    <p:extLst>
      <p:ext uri="{BB962C8B-B14F-4D97-AF65-F5344CB8AC3E}">
        <p14:creationId xmlns:p14="http://schemas.microsoft.com/office/powerpoint/2010/main" val="335097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CFA09A-3D50-49F3-8723-D456BAC6622A}"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AD71E-27A6-454D-B148-D727009F88B6}" type="slidenum">
              <a:rPr lang="en-US" smtClean="0"/>
              <a:t>‹#›</a:t>
            </a:fld>
            <a:endParaRPr lang="en-US"/>
          </a:p>
        </p:txBody>
      </p:sp>
    </p:spTree>
    <p:extLst>
      <p:ext uri="{BB962C8B-B14F-4D97-AF65-F5344CB8AC3E}">
        <p14:creationId xmlns:p14="http://schemas.microsoft.com/office/powerpoint/2010/main" val="404308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FA09A-3D50-49F3-8723-D456BAC6622A}" type="datetimeFigureOut">
              <a:rPr lang="en-US" smtClean="0"/>
              <a:t>9/9/2017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AD71E-27A6-454D-B148-D727009F88B6}" type="slidenum">
              <a:rPr lang="en-US" smtClean="0"/>
              <a:t>‹#›</a:t>
            </a:fld>
            <a:endParaRPr lang="en-US"/>
          </a:p>
        </p:txBody>
      </p:sp>
    </p:spTree>
    <p:extLst>
      <p:ext uri="{BB962C8B-B14F-4D97-AF65-F5344CB8AC3E}">
        <p14:creationId xmlns:p14="http://schemas.microsoft.com/office/powerpoint/2010/main" val="3276197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2AE3-0FFA-4BB5-BF7A-0FACD0A56851}" type="datetimeFigureOut">
              <a:rPr lang="en-US" smtClean="0"/>
              <a:t>9/9/2017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BB9A5-6979-4856-953A-387D146F1759}" type="slidenum">
              <a:rPr lang="en-US" smtClean="0"/>
              <a:t>‹#›</a:t>
            </a:fld>
            <a:endParaRPr lang="en-US"/>
          </a:p>
        </p:txBody>
      </p:sp>
    </p:spTree>
    <p:extLst>
      <p:ext uri="{BB962C8B-B14F-4D97-AF65-F5344CB8AC3E}">
        <p14:creationId xmlns:p14="http://schemas.microsoft.com/office/powerpoint/2010/main" val="1896484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8714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3748"/>
            <a:ext cx="7772400" cy="2387600"/>
          </a:xfrm>
        </p:spPr>
        <p:txBody>
          <a:bodyPr>
            <a:noAutofit/>
            <a:scene3d>
              <a:camera prst="orthographicFront"/>
              <a:lightRig rig="threePt" dir="t"/>
            </a:scene3d>
            <a:sp3d extrusionH="57150">
              <a:bevelT w="38100" h="38100"/>
            </a:sp3d>
          </a:bodyPr>
          <a:lstStyle/>
          <a:p>
            <a:r>
              <a:rPr lang="en-US" sz="8800" b="1" dirty="0">
                <a:solidFill>
                  <a:schemeClr val="bg1"/>
                </a:solidFill>
                <a:effectLst>
                  <a:reflection blurRad="6350" stA="40000" endPos="35000" dir="5400000" sy="-100000" algn="bl" rotWithShape="0"/>
                </a:effectLst>
                <a:latin typeface="Agency FB" panose="020B0503020202020204" pitchFamily="34" charset="0"/>
              </a:rPr>
              <a:t>Identifying the              One Church</a:t>
            </a:r>
          </a:p>
        </p:txBody>
      </p:sp>
      <p:sp>
        <p:nvSpPr>
          <p:cNvPr id="3" name="Subtitle 2"/>
          <p:cNvSpPr>
            <a:spLocks noGrp="1"/>
          </p:cNvSpPr>
          <p:nvPr>
            <p:ph type="subTitle" idx="1"/>
          </p:nvPr>
        </p:nvSpPr>
        <p:spPr>
          <a:xfrm>
            <a:off x="1143000" y="4370662"/>
            <a:ext cx="6858000" cy="1655762"/>
          </a:xfrm>
        </p:spPr>
        <p:txBody>
          <a:bodyPr>
            <a:normAutofit/>
          </a:bodyPr>
          <a:lstStyle/>
          <a:p>
            <a:r>
              <a:rPr lang="en-US" sz="4000" b="1" i="1" dirty="0">
                <a:solidFill>
                  <a:schemeClr val="bg1"/>
                </a:solidFill>
              </a:rPr>
              <a:t>– Organization –</a:t>
            </a:r>
          </a:p>
        </p:txBody>
      </p:sp>
    </p:spTree>
    <p:extLst>
      <p:ext uri="{BB962C8B-B14F-4D97-AF65-F5344CB8AC3E}">
        <p14:creationId xmlns:p14="http://schemas.microsoft.com/office/powerpoint/2010/main" val="4026437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pPr algn="ctr"/>
            <a:r>
              <a:rPr lang="en-US" sz="6000" b="1" dirty="0">
                <a:solidFill>
                  <a:schemeClr val="bg1"/>
                </a:solidFill>
                <a:effectLst>
                  <a:reflection blurRad="6350" stA="40000" endPos="35000" dir="5400000" sy="-100000" algn="bl" rotWithShape="0"/>
                </a:effectLst>
                <a:latin typeface="Agency FB" panose="020B0503020202020204" pitchFamily="34" charset="0"/>
              </a:rPr>
              <a:t>Monarchical</a:t>
            </a:r>
            <a:endParaRPr lang="en-US" sz="6000" b="1" i="1" dirty="0">
              <a:effectLst/>
              <a:latin typeface="Agency FB" panose="020B0503020202020204" pitchFamily="34" charset="0"/>
            </a:endParaRPr>
          </a:p>
        </p:txBody>
      </p:sp>
      <p:sp>
        <p:nvSpPr>
          <p:cNvPr id="3" name="Content Placeholder 2"/>
          <p:cNvSpPr>
            <a:spLocks noGrp="1"/>
          </p:cNvSpPr>
          <p:nvPr>
            <p:ph idx="1"/>
          </p:nvPr>
        </p:nvSpPr>
        <p:spPr>
          <a:xfrm>
            <a:off x="628650" y="1825625"/>
            <a:ext cx="7886700" cy="4826966"/>
          </a:xfrm>
        </p:spPr>
        <p:txBody>
          <a:bodyPr>
            <a:normAutofit/>
          </a:bodyPr>
          <a:lstStyle/>
          <a:p>
            <a:pPr marL="0" indent="0" algn="ctr">
              <a:buNone/>
            </a:pPr>
            <a:endParaRPr lang="en-US" sz="3600" b="1" dirty="0">
              <a:solidFill>
                <a:schemeClr val="bg1"/>
              </a:solidFill>
            </a:endParaRPr>
          </a:p>
          <a:p>
            <a:pPr marL="0" indent="0" algn="ctr">
              <a:buNone/>
            </a:pPr>
            <a:r>
              <a:rPr lang="en-US" sz="3600" b="1" dirty="0">
                <a:solidFill>
                  <a:schemeClr val="bg1"/>
                </a:solidFill>
              </a:rPr>
              <a:t>The King</a:t>
            </a:r>
          </a:p>
          <a:p>
            <a:pPr marL="0" indent="0" algn="ctr">
              <a:buNone/>
            </a:pPr>
            <a:r>
              <a:rPr lang="en-US" sz="3200" i="1" dirty="0">
                <a:solidFill>
                  <a:schemeClr val="bg1"/>
                </a:solidFill>
              </a:rPr>
              <a:t>– Hebrews 1:8-9; Matthew 28:18;                 Ephesians 1:22-23; 1 Corinthians 3:11 –</a:t>
            </a:r>
          </a:p>
          <a:p>
            <a:pPr marL="0" indent="0" algn="ctr">
              <a:buNone/>
            </a:pPr>
            <a:r>
              <a:rPr lang="en-US" sz="3600" b="1" dirty="0">
                <a:solidFill>
                  <a:schemeClr val="bg1"/>
                </a:solidFill>
              </a:rPr>
              <a:t>Delegates – Apostles and Prophets</a:t>
            </a:r>
          </a:p>
          <a:p>
            <a:pPr marL="0" indent="0" algn="ctr">
              <a:buNone/>
            </a:pPr>
            <a:r>
              <a:rPr lang="en-US" sz="3200" i="1" dirty="0">
                <a:solidFill>
                  <a:schemeClr val="bg1"/>
                </a:solidFill>
              </a:rPr>
              <a:t>– Ephesians 2:19-22; 3:1-5 –</a:t>
            </a:r>
          </a:p>
        </p:txBody>
      </p:sp>
    </p:spTree>
    <p:extLst>
      <p:ext uri="{BB962C8B-B14F-4D97-AF65-F5344CB8AC3E}">
        <p14:creationId xmlns:p14="http://schemas.microsoft.com/office/powerpoint/2010/main" val="347985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pPr algn="ctr"/>
            <a:r>
              <a:rPr lang="en-US" sz="6000" b="1" dirty="0">
                <a:solidFill>
                  <a:schemeClr val="bg1"/>
                </a:solidFill>
                <a:effectLst>
                  <a:reflection blurRad="6350" stA="40000" endPos="35000" dir="5400000" sy="-100000" algn="bl" rotWithShape="0"/>
                </a:effectLst>
                <a:latin typeface="Agency FB" panose="020B0503020202020204" pitchFamily="34" charset="0"/>
              </a:rPr>
              <a:t>Autonomous – Local Church</a:t>
            </a:r>
            <a:endParaRPr lang="en-US" sz="6000" b="1" i="1" dirty="0">
              <a:effectLst/>
              <a:latin typeface="Agency FB" panose="020B0503020202020204" pitchFamily="34" charset="0"/>
            </a:endParaRPr>
          </a:p>
        </p:txBody>
      </p:sp>
      <p:sp>
        <p:nvSpPr>
          <p:cNvPr id="3" name="Content Placeholder 2"/>
          <p:cNvSpPr>
            <a:spLocks noGrp="1"/>
          </p:cNvSpPr>
          <p:nvPr>
            <p:ph idx="1"/>
          </p:nvPr>
        </p:nvSpPr>
        <p:spPr>
          <a:xfrm>
            <a:off x="628650" y="1825625"/>
            <a:ext cx="7886700" cy="4826966"/>
          </a:xfrm>
        </p:spPr>
        <p:txBody>
          <a:bodyPr>
            <a:normAutofit/>
          </a:bodyPr>
          <a:lstStyle/>
          <a:p>
            <a:pPr marL="0" indent="0" algn="ctr">
              <a:buNone/>
            </a:pPr>
            <a:r>
              <a:rPr lang="en-US" sz="3600" b="1" dirty="0">
                <a:solidFill>
                  <a:schemeClr val="bg1"/>
                </a:solidFill>
              </a:rPr>
              <a:t>Autonomy</a:t>
            </a:r>
          </a:p>
          <a:p>
            <a:pPr marL="0" indent="0" algn="ctr">
              <a:buNone/>
            </a:pPr>
            <a:r>
              <a:rPr lang="en-US" sz="3200" i="1" dirty="0">
                <a:solidFill>
                  <a:schemeClr val="bg1"/>
                </a:solidFill>
              </a:rPr>
              <a:t>– 1 Peter 5:2a; Revelation 2-3 –</a:t>
            </a:r>
          </a:p>
          <a:p>
            <a:pPr marL="0" indent="0" algn="ctr">
              <a:buNone/>
            </a:pPr>
            <a:r>
              <a:rPr lang="en-US" sz="3600" b="1" dirty="0">
                <a:solidFill>
                  <a:schemeClr val="bg1"/>
                </a:solidFill>
              </a:rPr>
              <a:t>Established Law Enforced (cf. Acts 15)</a:t>
            </a:r>
          </a:p>
          <a:p>
            <a:pPr marL="0" indent="0" algn="ctr">
              <a:buNone/>
            </a:pPr>
            <a:r>
              <a:rPr lang="en-US" sz="3600" b="1" dirty="0">
                <a:solidFill>
                  <a:schemeClr val="bg1"/>
                </a:solidFill>
              </a:rPr>
              <a:t>The Local Church</a:t>
            </a:r>
          </a:p>
          <a:p>
            <a:pPr marL="0" indent="0" algn="ctr">
              <a:buNone/>
            </a:pPr>
            <a:r>
              <a:rPr lang="en-US" sz="3200" i="1" dirty="0">
                <a:solidFill>
                  <a:schemeClr val="bg1"/>
                </a:solidFill>
              </a:rPr>
              <a:t>– </a:t>
            </a:r>
            <a:r>
              <a:rPr lang="en-US" sz="3200" b="1" i="1" dirty="0">
                <a:solidFill>
                  <a:srgbClr val="00B0F0"/>
                </a:solidFill>
              </a:rPr>
              <a:t>Elders</a:t>
            </a:r>
            <a:r>
              <a:rPr lang="en-US" sz="3200" i="1" dirty="0">
                <a:solidFill>
                  <a:schemeClr val="bg1"/>
                </a:solidFill>
              </a:rPr>
              <a:t> (Acts 14:23; Titus 1:5; Acts 20:28; Titus 1:10-14; 1 Peter 5:1-2; Acts 11:29-30); </a:t>
            </a:r>
            <a:r>
              <a:rPr lang="en-US" sz="3200" b="1" i="1" dirty="0">
                <a:solidFill>
                  <a:srgbClr val="00B0F0"/>
                </a:solidFill>
              </a:rPr>
              <a:t>Deacons</a:t>
            </a:r>
            <a:r>
              <a:rPr lang="en-US" sz="3200" i="1" dirty="0">
                <a:solidFill>
                  <a:schemeClr val="bg1"/>
                </a:solidFill>
              </a:rPr>
              <a:t> (Philippians 1:1; Acts 6:1-4); </a:t>
            </a:r>
            <a:r>
              <a:rPr lang="en-US" sz="3200" b="1" i="1" dirty="0">
                <a:solidFill>
                  <a:srgbClr val="00B0F0"/>
                </a:solidFill>
              </a:rPr>
              <a:t>Members</a:t>
            </a:r>
            <a:r>
              <a:rPr lang="en-US" sz="3200" i="1" dirty="0">
                <a:solidFill>
                  <a:schemeClr val="bg1"/>
                </a:solidFill>
              </a:rPr>
              <a:t> (Hebrews 13:17) –</a:t>
            </a:r>
          </a:p>
        </p:txBody>
      </p:sp>
    </p:spTree>
    <p:extLst>
      <p:ext uri="{BB962C8B-B14F-4D97-AF65-F5344CB8AC3E}">
        <p14:creationId xmlns:p14="http://schemas.microsoft.com/office/powerpoint/2010/main" val="390426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3748"/>
            <a:ext cx="7772400" cy="2387600"/>
          </a:xfrm>
        </p:spPr>
        <p:txBody>
          <a:bodyPr>
            <a:noAutofit/>
            <a:scene3d>
              <a:camera prst="orthographicFront"/>
              <a:lightRig rig="threePt" dir="t"/>
            </a:scene3d>
            <a:sp3d extrusionH="57150">
              <a:bevelT w="38100" h="38100"/>
            </a:sp3d>
          </a:bodyPr>
          <a:lstStyle/>
          <a:p>
            <a:r>
              <a:rPr lang="en-US" sz="8800" b="1" dirty="0">
                <a:solidFill>
                  <a:schemeClr val="bg1"/>
                </a:solidFill>
                <a:effectLst>
                  <a:reflection blurRad="6350" stA="40000" endPos="35000" dir="5400000" sy="-100000" algn="bl" rotWithShape="0"/>
                </a:effectLst>
                <a:latin typeface="Agency FB" panose="020B0503020202020204" pitchFamily="34" charset="0"/>
              </a:rPr>
              <a:t>Identifying the              One Church</a:t>
            </a:r>
          </a:p>
        </p:txBody>
      </p:sp>
      <p:sp>
        <p:nvSpPr>
          <p:cNvPr id="3" name="Subtitle 2"/>
          <p:cNvSpPr>
            <a:spLocks noGrp="1"/>
          </p:cNvSpPr>
          <p:nvPr>
            <p:ph type="subTitle" idx="1"/>
          </p:nvPr>
        </p:nvSpPr>
        <p:spPr>
          <a:xfrm>
            <a:off x="1143000" y="4370662"/>
            <a:ext cx="6858000" cy="1655762"/>
          </a:xfrm>
        </p:spPr>
        <p:txBody>
          <a:bodyPr>
            <a:normAutofit/>
          </a:bodyPr>
          <a:lstStyle/>
          <a:p>
            <a:r>
              <a:rPr lang="en-US" sz="4000" b="1" i="1" dirty="0">
                <a:solidFill>
                  <a:schemeClr val="bg1"/>
                </a:solidFill>
              </a:rPr>
              <a:t>– Organization –</a:t>
            </a:r>
          </a:p>
        </p:txBody>
      </p:sp>
    </p:spTree>
    <p:extLst>
      <p:ext uri="{BB962C8B-B14F-4D97-AF65-F5344CB8AC3E}">
        <p14:creationId xmlns:p14="http://schemas.microsoft.com/office/powerpoint/2010/main" val="1933551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767</Words>
  <Application>Microsoft Office PowerPoint</Application>
  <PresentationFormat>On-screen Show (4:3)</PresentationFormat>
  <Paragraphs>103</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Agency FB</vt:lpstr>
      <vt:lpstr>Arial</vt:lpstr>
      <vt:lpstr>Calibri</vt:lpstr>
      <vt:lpstr>Calibri Light</vt:lpstr>
      <vt:lpstr>Times New Roman</vt:lpstr>
      <vt:lpstr>Wingdings</vt:lpstr>
      <vt:lpstr>Office Theme</vt:lpstr>
      <vt:lpstr>1_Office Theme</vt:lpstr>
      <vt:lpstr>PowerPoint Presentation</vt:lpstr>
      <vt:lpstr>Identifying the              One Church</vt:lpstr>
      <vt:lpstr>Monarchical</vt:lpstr>
      <vt:lpstr>Autonomous – Local Church</vt:lpstr>
      <vt:lpstr>Identifying the              One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22</cp:revision>
  <dcterms:created xsi:type="dcterms:W3CDTF">2017-08-16T17:30:21Z</dcterms:created>
  <dcterms:modified xsi:type="dcterms:W3CDTF">2017-09-09T18:25:47Z</dcterms:modified>
</cp:coreProperties>
</file>