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257" r:id="rId4"/>
    <p:sldId id="258" r:id="rId5"/>
    <p:sldId id="260" r:id="rId6"/>
    <p:sldId id="261" r:id="rId7"/>
    <p:sldId id="259"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3" d="2"/>
        <a:sy n="3" d="2"/>
      </p:scale>
      <p:origin x="0" y="0"/>
    </p:cViewPr>
  </p:notesText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7681A2-FC10-417A-B39B-43AB07A16906}" type="datetimeFigureOut">
              <a:rPr lang="en-US" smtClean="0"/>
              <a:t>9/10/2017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46A188-8783-488A-9128-7CDBF21B871E}" type="slidenum">
              <a:rPr lang="en-US" smtClean="0"/>
              <a:t>‹#›</a:t>
            </a:fld>
            <a:endParaRPr lang="en-US"/>
          </a:p>
        </p:txBody>
      </p:sp>
    </p:spTree>
    <p:extLst>
      <p:ext uri="{BB962C8B-B14F-4D97-AF65-F5344CB8AC3E}">
        <p14:creationId xmlns:p14="http://schemas.microsoft.com/office/powerpoint/2010/main" val="968475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 the Upper Room (6) – Persecuted Like the Master</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John 15:18-25</a:t>
            </a:r>
            <a:endParaRPr lang="en-US" sz="10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Paul told Timothy,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“Yes, and all who desire to live godly in Christ Jesus will suffer persecution” (2 Timothy 3:12).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was not anything new to that which Jesus had taught previously.</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Jesus was about to experience the most severe persecution imaginable, and He promised His apostles they would have to endure persecution in His name as well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15:18-25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same is true for all who believe in His name.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is one of the many reasons it is imperative that we love one another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world will hate us, and persecute us, and we must be there for each other.</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Why are we persecuted?</a:t>
            </a: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3A32D-C21D-4C1E-ABD2-E188EB32F9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446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Why are we persecuted?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Master Was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18, 20)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15:18, 20</a:t>
            </a:r>
            <a:r>
              <a:rPr lang="en-US" dirty="0">
                <a:latin typeface="Calibri" panose="020F0502020204030204" pitchFamily="34" charset="0"/>
                <a:ea typeface="Calibri" panose="020F0502020204030204" pitchFamily="34" charset="0"/>
                <a:cs typeface="Times New Roman" panose="02020603050405020304" pitchFamily="18" charset="0"/>
              </a:rPr>
              <a:t> – The simplest explanation for persecution of the disciples of Christ is the persecution of Christ Himself.</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20)</a:t>
            </a:r>
            <a:r>
              <a:rPr lang="en-US" dirty="0">
                <a:latin typeface="Calibri" panose="020F0502020204030204" pitchFamily="34" charset="0"/>
                <a:ea typeface="Calibri" panose="020F0502020204030204" pitchFamily="34" charset="0"/>
                <a:cs typeface="Times New Roman" panose="02020603050405020304" pitchFamily="18" charset="0"/>
              </a:rPr>
              <a:t> – A look back to what Jesus spoke before concerning serving each other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13:12-17).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same applies with persecution. If Jesus is not above being persecuted, neither are we.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Disciple</a:t>
            </a:r>
            <a:r>
              <a:rPr lang="en-US" dirty="0">
                <a:latin typeface="Calibri" panose="020F0502020204030204" pitchFamily="34" charset="0"/>
                <a:ea typeface="Calibri" panose="020F0502020204030204" pitchFamily="34" charset="0"/>
                <a:cs typeface="Times New Roman" panose="02020603050405020304" pitchFamily="18" charset="0"/>
              </a:rPr>
              <a:t> – A "disciple" was not only a pupil, but an adherent; hence they are spoken of as imitators of their teacher (VINE).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Jesus was persecuted because of what He taught and did.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If we are truly His disciples, we will be persecuted the same.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13:36-38 </a:t>
            </a:r>
            <a:r>
              <a:rPr lang="en-US" b="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Jesus to Peter. Also true to an extent with all Christians – WE WILL FOLLOW JESUS IN PERSECUTION.</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“If anyone desires to come after Me, let him deny himself, and take up his cross, and follow Me” (Matthew 16:24).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We Are Not Of The World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15:19</a:t>
            </a:r>
            <a:r>
              <a:rPr lang="en-US" dirty="0">
                <a:latin typeface="Calibri" panose="020F0502020204030204" pitchFamily="34" charset="0"/>
                <a:ea typeface="Calibri" panose="020F0502020204030204" pitchFamily="34" charset="0"/>
                <a:cs typeface="Times New Roman" panose="02020603050405020304" pitchFamily="18" charset="0"/>
              </a:rPr>
              <a:t> – Jesus chose us out of the world, and took us out of the world, so the world hates us.</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 has delivered us from the power of darkness and conveyed us into the kingdom of the Son of His love” (Colossians 1:13).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Our separation from the world in this way was necessary – consecrated to God.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However, we are not entirely separated from the world yet.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17:14-17</a:t>
            </a:r>
            <a:r>
              <a:rPr lang="en-US" dirty="0">
                <a:latin typeface="Calibri" panose="020F0502020204030204" pitchFamily="34" charset="0"/>
                <a:ea typeface="Calibri" panose="020F0502020204030204" pitchFamily="34" charset="0"/>
                <a:cs typeface="Times New Roman" panose="02020603050405020304" pitchFamily="18" charset="0"/>
              </a:rPr>
              <a:t> – Jesus prayed for His apostles, not that they would be taken out of the world, but that they would remain in the world, and be distinct from it.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God’s word sanctifies us, or separates us from the rest of the world.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However, we must remain in the world. This will lead to persecution.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Galatians 6:14</a:t>
            </a:r>
            <a:r>
              <a:rPr lang="en-US" b="1" dirty="0">
                <a:latin typeface="Calibri" panose="020F0502020204030204" pitchFamily="34" charset="0"/>
                <a:ea typeface="Calibri" panose="020F0502020204030204" pitchFamily="34" charset="0"/>
                <a:cs typeface="Times New Roman" panose="02020603050405020304" pitchFamily="18" charset="0"/>
              </a:rPr>
              <a:t> – world crucified to me, and I to the world. (You choosing to live righteously has negative effects on you from the world.)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4:1-6</a:t>
            </a:r>
            <a:r>
              <a:rPr lang="en-US" dirty="0">
                <a:latin typeface="Calibri" panose="020F0502020204030204" pitchFamily="34" charset="0"/>
                <a:ea typeface="Calibri" panose="020F0502020204030204" pitchFamily="34" charset="0"/>
                <a:cs typeface="Times New Roman" panose="02020603050405020304" pitchFamily="18" charset="0"/>
              </a:rPr>
              <a:t> – Because we live lives separate from the world of sin, but remain in the physical world, we will be spoken evil of. (</a:t>
            </a:r>
            <a:r>
              <a:rPr lang="en-US" i="1" dirty="0">
                <a:latin typeface="Calibri" panose="020F0502020204030204" pitchFamily="34" charset="0"/>
                <a:ea typeface="Calibri" panose="020F0502020204030204" pitchFamily="34" charset="0"/>
                <a:cs typeface="Times New Roman" panose="02020603050405020304" pitchFamily="18" charset="0"/>
              </a:rPr>
              <a:t>God will judge those men, but will judge us as well, which is why the gospel was preached to us, and it is necessary to be sanctified by it.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We Speak The Word Of Christ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20c-25)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15:20c-25</a:t>
            </a:r>
            <a:r>
              <a:rPr lang="en-US" dirty="0">
                <a:latin typeface="Calibri" panose="020F0502020204030204" pitchFamily="34" charset="0"/>
                <a:ea typeface="Calibri" panose="020F0502020204030204" pitchFamily="34" charset="0"/>
                <a:cs typeface="Times New Roman" panose="02020603050405020304" pitchFamily="18" charset="0"/>
              </a:rPr>
              <a:t> – The words of the apostles would be the words of Christ, thus, if they rejected and persecuted Jesus because of His word, they would do the same to the apostles.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13:20</a:t>
            </a:r>
            <a:r>
              <a:rPr lang="en-US" dirty="0">
                <a:latin typeface="Calibri" panose="020F0502020204030204" pitchFamily="34" charset="0"/>
                <a:ea typeface="Calibri" panose="020F0502020204030204" pitchFamily="34" charset="0"/>
                <a:cs typeface="Times New Roman" panose="02020603050405020304" pitchFamily="18" charset="0"/>
              </a:rPr>
              <a:t> – Jesus was sending the apostles forth to be witnesses, and ambassadors of Him – to reject them is to reject Him.</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20c</a:t>
            </a:r>
            <a:r>
              <a:rPr lang="en-US" dirty="0">
                <a:latin typeface="Calibri" panose="020F0502020204030204" pitchFamily="34" charset="0"/>
                <a:ea typeface="Calibri" panose="020F0502020204030204" pitchFamily="34" charset="0"/>
                <a:cs typeface="Times New Roman" panose="02020603050405020304" pitchFamily="18" charset="0"/>
              </a:rPr>
              <a:t>) – Those who speak as Christ spoke will be rejected by many, and as such they reject Jesus.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21-24)</a:t>
            </a:r>
            <a:r>
              <a:rPr lang="en-US" dirty="0">
                <a:latin typeface="Calibri" panose="020F0502020204030204" pitchFamily="34" charset="0"/>
                <a:ea typeface="Calibri" panose="020F0502020204030204" pitchFamily="34" charset="0"/>
                <a:cs typeface="Times New Roman" panose="02020603050405020304" pitchFamily="18" charset="0"/>
              </a:rPr>
              <a:t> – The apostles would proclaim the truth of Jesus as the Christ, the Son of the living God – for this reason they would be rejected and persecuted.</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22-24)</a:t>
            </a:r>
            <a:r>
              <a:rPr lang="en-US" dirty="0">
                <a:latin typeface="Calibri" panose="020F0502020204030204" pitchFamily="34" charset="0"/>
                <a:ea typeface="Calibri" panose="020F0502020204030204" pitchFamily="34" charset="0"/>
                <a:cs typeface="Times New Roman" panose="02020603050405020304" pitchFamily="18" charset="0"/>
              </a:rPr>
              <a:t> – God sent Jesus, and HE SPOKE with authority, and WORKED the works of God (miracles).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Their sin in rejecting Him, and putting Him to death was without excuse. (Even though they were ignorant.)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Their rejection of Him was a rejection of God.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25)</a:t>
            </a:r>
            <a:r>
              <a:rPr lang="en-US" dirty="0">
                <a:latin typeface="Calibri" panose="020F0502020204030204" pitchFamily="34" charset="0"/>
                <a:ea typeface="Calibri" panose="020F0502020204030204" pitchFamily="34" charset="0"/>
                <a:cs typeface="Times New Roman" panose="02020603050405020304" pitchFamily="18" charset="0"/>
              </a:rPr>
              <a:t> – They hated Jesus without a cause.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IRONY – The law they claimed to love actually spoke of their rejection of it, and the Christ.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Jesus taught the truth about Himself and His Father, and was rejected.</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 same is true for all who speak that same truth, and all its implications.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4:18-20; 5:28-32, 41-42</a:t>
            </a:r>
            <a:r>
              <a:rPr lang="en-US" dirty="0">
                <a:latin typeface="Calibri" panose="020F0502020204030204" pitchFamily="34" charset="0"/>
                <a:ea typeface="Calibri" panose="020F0502020204030204" pitchFamily="34" charset="0"/>
                <a:cs typeface="Times New Roman" panose="02020603050405020304" pitchFamily="18" charset="0"/>
              </a:rPr>
              <a:t> – Put in custody, threatened, commanded not to speak in the name of Jesus, put in prison again, released by God, continued to speak the truth, suffered for speaking the truth, and rejoiced.</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Proper Reaction to Persecution</a:t>
            </a:r>
          </a:p>
          <a:p>
            <a:pPr marL="342900" marR="0" lvl="0" indent="-342900">
              <a:lnSpc>
                <a:spcPct val="107000"/>
              </a:lnSpc>
              <a:spcBef>
                <a:spcPts val="0"/>
              </a:spcBef>
              <a:spcAft>
                <a:spcPts val="0"/>
              </a:spcAft>
              <a:buFont typeface="+mj-lt"/>
              <a:buAutoNum type="romanUcPeriod"/>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3A32D-C21D-4C1E-ABD2-E188EB32F9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4366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Proper Reaction to Persecution</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Do not be surprised.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4:12-13</a:t>
            </a:r>
            <a:r>
              <a:rPr lang="en-US" dirty="0">
                <a:latin typeface="Calibri" panose="020F0502020204030204" pitchFamily="34" charset="0"/>
                <a:ea typeface="Calibri" panose="020F0502020204030204" pitchFamily="34" charset="0"/>
                <a:cs typeface="Times New Roman" panose="02020603050405020304" pitchFamily="18" charset="0"/>
              </a:rPr>
              <a:t> – Do not think it strange! You should expect it!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It is a trial to try you – you must prove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genuineness of your faith…though it is tested by fire” (1:7).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should be expected by understanding Christians. Also, welcomed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1:2-3</a:t>
            </a:r>
            <a:r>
              <a:rPr lang="en-US" dirty="0">
                <a:latin typeface="Calibri" panose="020F0502020204030204" pitchFamily="34" charset="0"/>
                <a:ea typeface="Calibri" panose="020F0502020204030204" pitchFamily="34" charset="0"/>
                <a:cs typeface="Times New Roman" panose="02020603050405020304" pitchFamily="18" charset="0"/>
              </a:rPr>
              <a:t> – Count it all joy! Endure! It produces patience! (</a:t>
            </a:r>
            <a:r>
              <a:rPr lang="en-US" b="1" i="1" dirty="0">
                <a:latin typeface="Calibri" panose="020F0502020204030204" pitchFamily="34" charset="0"/>
                <a:ea typeface="Calibri" panose="020F0502020204030204" pitchFamily="34" charset="0"/>
                <a:cs typeface="Times New Roman" panose="02020603050405020304" pitchFamily="18" charset="0"/>
              </a:rPr>
              <a:t>NOTE: Hebrew Christians persecuted – allowed as discipline from God – Hebrews 12</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Do not stumble.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16:1-4a</a:t>
            </a:r>
            <a:r>
              <a:rPr lang="en-US" dirty="0">
                <a:latin typeface="Calibri" panose="020F0502020204030204" pitchFamily="34" charset="0"/>
                <a:ea typeface="Calibri" panose="020F0502020204030204" pitchFamily="34" charset="0"/>
                <a:cs typeface="Times New Roman" panose="02020603050405020304" pitchFamily="18" charset="0"/>
              </a:rPr>
              <a:t> – If Jesus had not told them what to expect, it may surprise them, and cause them to stumble.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Persecution should not cause us to stumble.</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“If you faint in the day of adversity, your strength is small” (Proverbs 24:10).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 one should be shaken by these afflictions; for you yourselves know that we are appointed to this” (1 Thessalonians 3:3).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Blessing in Persecution</a:t>
            </a:r>
          </a:p>
          <a:p>
            <a:pPr marL="342900" marR="0" lvl="0" indent="-342900">
              <a:lnSpc>
                <a:spcPct val="107000"/>
              </a:lnSpc>
              <a:spcBef>
                <a:spcPts val="0"/>
              </a:spcBef>
              <a:spcAft>
                <a:spcPts val="0"/>
              </a:spcAft>
              <a:buFont typeface="+mj-lt"/>
              <a:buAutoNum type="romanUcPeriod"/>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3A32D-C21D-4C1E-ABD2-E188EB32F9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7703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Blessing in Persecution</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Jesus Has Overcome, As Have We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16:32-33</a:t>
            </a:r>
            <a:r>
              <a:rPr lang="en-US" dirty="0">
                <a:latin typeface="Calibri" panose="020F0502020204030204" pitchFamily="34" charset="0"/>
                <a:ea typeface="Calibri" panose="020F0502020204030204" pitchFamily="34" charset="0"/>
                <a:cs typeface="Times New Roman" panose="02020603050405020304" pitchFamily="18" charset="0"/>
              </a:rPr>
              <a:t> – The worst the ruler of this world could throw at Jesus, He overcame – death.</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There will be tribulation in the world.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comfort does not come from deliverance from these things, but overcoming them to be found with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5:3-5</a:t>
            </a:r>
            <a:r>
              <a:rPr lang="en-US" dirty="0">
                <a:latin typeface="Calibri" panose="020F0502020204030204" pitchFamily="34" charset="0"/>
                <a:ea typeface="Calibri" panose="020F0502020204030204" pitchFamily="34" charset="0"/>
                <a:cs typeface="Times New Roman" panose="02020603050405020304" pitchFamily="18" charset="0"/>
              </a:rPr>
              <a:t> – Our faith is what allows us to overcome, because we believe in Jesus, and He overcame.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Commandments may seem grievous because of the suffering they cause.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isn’t so, because ultimately, as we love, and have faith in God we overcome sin, the world and tribulations!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What is far more grievous is sin! And we overcome such by faith in God, i.e. keeping His commandments.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We Will Be Rewarded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Revelation 2:8-11</a:t>
            </a:r>
            <a:r>
              <a:rPr lang="en-US" dirty="0">
                <a:latin typeface="Calibri" panose="020F0502020204030204" pitchFamily="34" charset="0"/>
                <a:ea typeface="Calibri" panose="020F0502020204030204" pitchFamily="34" charset="0"/>
                <a:cs typeface="Times New Roman" panose="02020603050405020304" pitchFamily="18" charset="0"/>
              </a:rPr>
              <a:t> – Church in Smyrna.</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church was faithful, but would soon undergo severe persecution for a complete amount of time.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had to not only be willing to endure it, but continue faithfully to the point of death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It is far better to die for Christ in this life than to experience the second death for eternity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romanUcPeriod"/>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3A32D-C21D-4C1E-ABD2-E188EB32F9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6941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question of persecution is not whether we will experience it, but when will we experience it, and how will we handle it?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Jesus promised His apostles they would experience persecution because </a:t>
            </a:r>
            <a:r>
              <a:rPr lang="en-US" b="1" dirty="0">
                <a:latin typeface="Calibri" panose="020F0502020204030204" pitchFamily="34" charset="0"/>
                <a:ea typeface="Calibri" panose="020F0502020204030204" pitchFamily="34" charset="0"/>
                <a:cs typeface="Times New Roman" panose="02020603050405020304" pitchFamily="18" charset="0"/>
              </a:rPr>
              <a:t>(1)</a:t>
            </a:r>
            <a:r>
              <a:rPr lang="en-US" dirty="0">
                <a:latin typeface="Calibri" panose="020F0502020204030204" pitchFamily="34" charset="0"/>
                <a:ea typeface="Calibri" panose="020F0502020204030204" pitchFamily="34" charset="0"/>
                <a:cs typeface="Times New Roman" panose="02020603050405020304" pitchFamily="18" charset="0"/>
              </a:rPr>
              <a:t> He did, </a:t>
            </a:r>
            <a:r>
              <a:rPr lang="en-US" b="1" dirty="0">
                <a:latin typeface="Calibri" panose="020F0502020204030204" pitchFamily="34" charset="0"/>
                <a:ea typeface="Calibri" panose="020F0502020204030204" pitchFamily="34" charset="0"/>
                <a:cs typeface="Times New Roman" panose="02020603050405020304" pitchFamily="18" charset="0"/>
              </a:rPr>
              <a:t>(2)</a:t>
            </a:r>
            <a:r>
              <a:rPr lang="en-US" dirty="0">
                <a:latin typeface="Calibri" panose="020F0502020204030204" pitchFamily="34" charset="0"/>
                <a:ea typeface="Calibri" panose="020F0502020204030204" pitchFamily="34" charset="0"/>
                <a:cs typeface="Times New Roman" panose="02020603050405020304" pitchFamily="18" charset="0"/>
              </a:rPr>
              <a:t> they were not of the world, and </a:t>
            </a:r>
            <a:r>
              <a:rPr lang="en-US" b="1" dirty="0">
                <a:latin typeface="Calibri" panose="020F0502020204030204" pitchFamily="34" charset="0"/>
                <a:ea typeface="Calibri" panose="020F0502020204030204" pitchFamily="34" charset="0"/>
                <a:cs typeface="Times New Roman" panose="02020603050405020304" pitchFamily="18" charset="0"/>
              </a:rPr>
              <a:t>(3)</a:t>
            </a:r>
            <a:r>
              <a:rPr lang="en-US" dirty="0">
                <a:latin typeface="Calibri" panose="020F0502020204030204" pitchFamily="34" charset="0"/>
                <a:ea typeface="Calibri" panose="020F0502020204030204" pitchFamily="34" charset="0"/>
                <a:cs typeface="Times New Roman" panose="02020603050405020304" pitchFamily="18" charset="0"/>
              </a:rPr>
              <a:t> they spoke the truth to a world that hates it.</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These same reasons are true for us. We must count it a blessing to be identified with the Lord in such a fashion!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3A32D-C21D-4C1E-ABD2-E188EB32F9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8908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4B6183-1BF0-4EE2-B8AB-B8CBB23FBC02}" type="datetimeFigureOut">
              <a:rPr lang="en-US" smtClean="0"/>
              <a:t>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D5305-F75E-410A-ABCB-771BAC026701}" type="slidenum">
              <a:rPr lang="en-US" smtClean="0"/>
              <a:t>‹#›</a:t>
            </a:fld>
            <a:endParaRPr lang="en-US"/>
          </a:p>
        </p:txBody>
      </p:sp>
    </p:spTree>
    <p:extLst>
      <p:ext uri="{BB962C8B-B14F-4D97-AF65-F5344CB8AC3E}">
        <p14:creationId xmlns:p14="http://schemas.microsoft.com/office/powerpoint/2010/main" val="2084294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B6183-1BF0-4EE2-B8AB-B8CBB23FBC02}" type="datetimeFigureOut">
              <a:rPr lang="en-US" smtClean="0"/>
              <a:t>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D5305-F75E-410A-ABCB-771BAC026701}" type="slidenum">
              <a:rPr lang="en-US" smtClean="0"/>
              <a:t>‹#›</a:t>
            </a:fld>
            <a:endParaRPr lang="en-US"/>
          </a:p>
        </p:txBody>
      </p:sp>
    </p:spTree>
    <p:extLst>
      <p:ext uri="{BB962C8B-B14F-4D97-AF65-F5344CB8AC3E}">
        <p14:creationId xmlns:p14="http://schemas.microsoft.com/office/powerpoint/2010/main" val="2164143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B6183-1BF0-4EE2-B8AB-B8CBB23FBC02}" type="datetimeFigureOut">
              <a:rPr lang="en-US" smtClean="0"/>
              <a:t>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D5305-F75E-410A-ABCB-771BAC026701}" type="slidenum">
              <a:rPr lang="en-US" smtClean="0"/>
              <a:t>‹#›</a:t>
            </a:fld>
            <a:endParaRPr lang="en-US"/>
          </a:p>
        </p:txBody>
      </p:sp>
    </p:spTree>
    <p:extLst>
      <p:ext uri="{BB962C8B-B14F-4D97-AF65-F5344CB8AC3E}">
        <p14:creationId xmlns:p14="http://schemas.microsoft.com/office/powerpoint/2010/main" val="3491472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3B55500A-FDC0-4345-9A14-2B8A72986C39}" type="datetimeFigureOut">
              <a:rPr lang="en-US" smtClean="0"/>
              <a:t>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4290130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55500A-FDC0-4345-9A14-2B8A72986C39}" type="datetimeFigureOut">
              <a:rPr lang="en-US" smtClean="0"/>
              <a:t>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779612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55500A-FDC0-4345-9A14-2B8A72986C39}" type="datetimeFigureOut">
              <a:rPr lang="en-US" smtClean="0"/>
              <a:t>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433281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55500A-FDC0-4345-9A14-2B8A72986C39}" type="datetimeFigureOut">
              <a:rPr lang="en-US" smtClean="0"/>
              <a:t>9/10/2017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4164286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55500A-FDC0-4345-9A14-2B8A72986C39}" type="datetimeFigureOut">
              <a:rPr lang="en-US" smtClean="0"/>
              <a:t>9/10/2017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3576781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55500A-FDC0-4345-9A14-2B8A72986C39}" type="datetimeFigureOut">
              <a:rPr lang="en-US" smtClean="0"/>
              <a:t>9/10/2017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3485510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5500A-FDC0-4345-9A14-2B8A72986C39}" type="datetimeFigureOut">
              <a:rPr lang="en-US" smtClean="0"/>
              <a:t>9/10/2017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6067155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B55500A-FDC0-4345-9A14-2B8A72986C39}" type="datetimeFigureOut">
              <a:rPr lang="en-US" smtClean="0"/>
              <a:t>9/10/2017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3770411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B6183-1BF0-4EE2-B8AB-B8CBB23FBC02}" type="datetimeFigureOut">
              <a:rPr lang="en-US" smtClean="0"/>
              <a:t>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D5305-F75E-410A-ABCB-771BAC026701}" type="slidenum">
              <a:rPr lang="en-US" smtClean="0"/>
              <a:t>‹#›</a:t>
            </a:fld>
            <a:endParaRPr lang="en-US"/>
          </a:p>
        </p:txBody>
      </p:sp>
    </p:spTree>
    <p:extLst>
      <p:ext uri="{BB962C8B-B14F-4D97-AF65-F5344CB8AC3E}">
        <p14:creationId xmlns:p14="http://schemas.microsoft.com/office/powerpoint/2010/main" val="17904621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B55500A-FDC0-4345-9A14-2B8A72986C39}" type="datetimeFigureOut">
              <a:rPr lang="en-US" smtClean="0"/>
              <a:t>9/10/2017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20202943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55500A-FDC0-4345-9A14-2B8A72986C39}" type="datetimeFigureOut">
              <a:rPr lang="en-US" smtClean="0"/>
              <a:t>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3190743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55500A-FDC0-4345-9A14-2B8A72986C39}" type="datetimeFigureOut">
              <a:rPr lang="en-US" smtClean="0"/>
              <a:t>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1991160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4B6183-1BF0-4EE2-B8AB-B8CBB23FBC02}" type="datetimeFigureOut">
              <a:rPr lang="en-US" smtClean="0"/>
              <a:t>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D5305-F75E-410A-ABCB-771BAC026701}" type="slidenum">
              <a:rPr lang="en-US" smtClean="0"/>
              <a:t>‹#›</a:t>
            </a:fld>
            <a:endParaRPr lang="en-US"/>
          </a:p>
        </p:txBody>
      </p:sp>
    </p:spTree>
    <p:extLst>
      <p:ext uri="{BB962C8B-B14F-4D97-AF65-F5344CB8AC3E}">
        <p14:creationId xmlns:p14="http://schemas.microsoft.com/office/powerpoint/2010/main" val="599101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4B6183-1BF0-4EE2-B8AB-B8CBB23FBC02}" type="datetimeFigureOut">
              <a:rPr lang="en-US" smtClean="0"/>
              <a:t>9/10/2017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D5305-F75E-410A-ABCB-771BAC026701}" type="slidenum">
              <a:rPr lang="en-US" smtClean="0"/>
              <a:t>‹#›</a:t>
            </a:fld>
            <a:endParaRPr lang="en-US"/>
          </a:p>
        </p:txBody>
      </p:sp>
    </p:spTree>
    <p:extLst>
      <p:ext uri="{BB962C8B-B14F-4D97-AF65-F5344CB8AC3E}">
        <p14:creationId xmlns:p14="http://schemas.microsoft.com/office/powerpoint/2010/main" val="4131325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4B6183-1BF0-4EE2-B8AB-B8CBB23FBC02}" type="datetimeFigureOut">
              <a:rPr lang="en-US" smtClean="0"/>
              <a:t>9/10/2017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7D5305-F75E-410A-ABCB-771BAC026701}" type="slidenum">
              <a:rPr lang="en-US" smtClean="0"/>
              <a:t>‹#›</a:t>
            </a:fld>
            <a:endParaRPr lang="en-US"/>
          </a:p>
        </p:txBody>
      </p:sp>
    </p:spTree>
    <p:extLst>
      <p:ext uri="{BB962C8B-B14F-4D97-AF65-F5344CB8AC3E}">
        <p14:creationId xmlns:p14="http://schemas.microsoft.com/office/powerpoint/2010/main" val="290398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4B6183-1BF0-4EE2-B8AB-B8CBB23FBC02}" type="datetimeFigureOut">
              <a:rPr lang="en-US" smtClean="0"/>
              <a:t>9/10/2017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7D5305-F75E-410A-ABCB-771BAC026701}" type="slidenum">
              <a:rPr lang="en-US" smtClean="0"/>
              <a:t>‹#›</a:t>
            </a:fld>
            <a:endParaRPr lang="en-US"/>
          </a:p>
        </p:txBody>
      </p:sp>
    </p:spTree>
    <p:extLst>
      <p:ext uri="{BB962C8B-B14F-4D97-AF65-F5344CB8AC3E}">
        <p14:creationId xmlns:p14="http://schemas.microsoft.com/office/powerpoint/2010/main" val="1552055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4B6183-1BF0-4EE2-B8AB-B8CBB23FBC02}" type="datetimeFigureOut">
              <a:rPr lang="en-US" smtClean="0"/>
              <a:t>9/10/2017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7D5305-F75E-410A-ABCB-771BAC026701}" type="slidenum">
              <a:rPr lang="en-US" smtClean="0"/>
              <a:t>‹#›</a:t>
            </a:fld>
            <a:endParaRPr lang="en-US"/>
          </a:p>
        </p:txBody>
      </p:sp>
    </p:spTree>
    <p:extLst>
      <p:ext uri="{BB962C8B-B14F-4D97-AF65-F5344CB8AC3E}">
        <p14:creationId xmlns:p14="http://schemas.microsoft.com/office/powerpoint/2010/main" val="1960611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F4B6183-1BF0-4EE2-B8AB-B8CBB23FBC02}" type="datetimeFigureOut">
              <a:rPr lang="en-US" smtClean="0"/>
              <a:t>9/10/2017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D5305-F75E-410A-ABCB-771BAC026701}" type="slidenum">
              <a:rPr lang="en-US" smtClean="0"/>
              <a:t>‹#›</a:t>
            </a:fld>
            <a:endParaRPr lang="en-US"/>
          </a:p>
        </p:txBody>
      </p:sp>
    </p:spTree>
    <p:extLst>
      <p:ext uri="{BB962C8B-B14F-4D97-AF65-F5344CB8AC3E}">
        <p14:creationId xmlns:p14="http://schemas.microsoft.com/office/powerpoint/2010/main" val="967423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F4B6183-1BF0-4EE2-B8AB-B8CBB23FBC02}" type="datetimeFigureOut">
              <a:rPr lang="en-US" smtClean="0"/>
              <a:t>9/10/2017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D5305-F75E-410A-ABCB-771BAC026701}" type="slidenum">
              <a:rPr lang="en-US" smtClean="0"/>
              <a:t>‹#›</a:t>
            </a:fld>
            <a:endParaRPr lang="en-US"/>
          </a:p>
        </p:txBody>
      </p:sp>
    </p:spTree>
    <p:extLst>
      <p:ext uri="{BB962C8B-B14F-4D97-AF65-F5344CB8AC3E}">
        <p14:creationId xmlns:p14="http://schemas.microsoft.com/office/powerpoint/2010/main" val="451848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B6183-1BF0-4EE2-B8AB-B8CBB23FBC02}" type="datetimeFigureOut">
              <a:rPr lang="en-US" smtClean="0"/>
              <a:t>9/10/2017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D5305-F75E-410A-ABCB-771BAC026701}" type="slidenum">
              <a:rPr lang="en-US" smtClean="0"/>
              <a:t>‹#›</a:t>
            </a:fld>
            <a:endParaRPr lang="en-US"/>
          </a:p>
        </p:txBody>
      </p:sp>
    </p:spTree>
    <p:extLst>
      <p:ext uri="{BB962C8B-B14F-4D97-AF65-F5344CB8AC3E}">
        <p14:creationId xmlns:p14="http://schemas.microsoft.com/office/powerpoint/2010/main" val="19023456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B55500A-FDC0-4345-9A14-2B8A72986C39}" type="datetimeFigureOut">
              <a:rPr lang="en-US" smtClean="0"/>
              <a:t>9/10/2017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8FB8624-D439-4223-A59B-097269786674}" type="slidenum">
              <a:rPr lang="en-US" smtClean="0"/>
              <a:t>‹#›</a:t>
            </a:fld>
            <a:endParaRPr lang="en-US"/>
          </a:p>
        </p:txBody>
      </p:sp>
    </p:spTree>
    <p:extLst>
      <p:ext uri="{BB962C8B-B14F-4D97-AF65-F5344CB8AC3E}">
        <p14:creationId xmlns:p14="http://schemas.microsoft.com/office/powerpoint/2010/main" val="16946857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44601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 t="199" r="8" b="24539"/>
          <a:stretch/>
        </p:blipFill>
        <p:spPr>
          <a:xfrm>
            <a:off x="3061716" y="-480"/>
            <a:ext cx="6082284" cy="6858479"/>
          </a:xfrm>
          <a:prstGeom prst="rect">
            <a:avLst/>
          </a:prstGeom>
        </p:spPr>
      </p:pic>
      <p:sp>
        <p:nvSpPr>
          <p:cNvPr id="10" name="Freeform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 y="-479"/>
            <a:ext cx="7101525"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 y="-479"/>
            <a:ext cx="6058539"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222483" y="2389310"/>
            <a:ext cx="3694074" cy="3320973"/>
          </a:xfrm>
        </p:spPr>
        <p:txBody>
          <a:bodyPr anchor="t">
            <a:normAutofit/>
          </a:bodyPr>
          <a:lstStyle/>
          <a:p>
            <a:pPr algn="l"/>
            <a:r>
              <a:rPr lang="en-US" sz="5400" dirty="0">
                <a:latin typeface="Algerian" panose="04020705040A02060702" pitchFamily="82" charset="0"/>
              </a:rPr>
              <a:t>In the Upper  Room</a:t>
            </a:r>
            <a:br>
              <a:rPr lang="en-US" sz="4700" dirty="0"/>
            </a:br>
            <a:r>
              <a:rPr lang="en-US" sz="3600" b="1" i="1" dirty="0"/>
              <a:t>Persecuted Like  the Master</a:t>
            </a:r>
            <a:endParaRPr lang="en-US" sz="4700" b="1" i="1" dirty="0"/>
          </a:p>
        </p:txBody>
      </p:sp>
      <p:sp>
        <p:nvSpPr>
          <p:cNvPr id="3" name="Subtitle 2"/>
          <p:cNvSpPr>
            <a:spLocks noGrp="1"/>
          </p:cNvSpPr>
          <p:nvPr>
            <p:ph type="subTitle" idx="1"/>
          </p:nvPr>
        </p:nvSpPr>
        <p:spPr>
          <a:xfrm>
            <a:off x="1222483" y="1230114"/>
            <a:ext cx="3125532" cy="1155525"/>
          </a:xfrm>
        </p:spPr>
        <p:txBody>
          <a:bodyPr anchor="b">
            <a:normAutofit/>
          </a:bodyPr>
          <a:lstStyle/>
          <a:p>
            <a:pPr algn="l"/>
            <a:r>
              <a:rPr lang="en-US" sz="3200" i="1" dirty="0"/>
              <a:t>John 15:18-25</a:t>
            </a:r>
          </a:p>
        </p:txBody>
      </p:sp>
    </p:spTree>
    <p:extLst>
      <p:ext uri="{BB962C8B-B14F-4D97-AF65-F5344CB8AC3E}">
        <p14:creationId xmlns:p14="http://schemas.microsoft.com/office/powerpoint/2010/main" val="132879891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895212"/>
            <a:ext cx="7886700" cy="1325563"/>
          </a:xfrm>
        </p:spPr>
        <p:txBody>
          <a:bodyPr>
            <a:noAutofit/>
          </a:bodyPr>
          <a:lstStyle/>
          <a:p>
            <a:pPr algn="ctr"/>
            <a:r>
              <a:rPr lang="en-US" sz="4400" dirty="0">
                <a:solidFill>
                  <a:prstClr val="white"/>
                </a:solidFill>
                <a:latin typeface="Algerian" panose="04020705040A02060702" pitchFamily="82" charset="0"/>
              </a:rPr>
              <a:t>Why are we Persecuted?</a:t>
            </a:r>
            <a:br>
              <a:rPr lang="en-US" sz="4400" dirty="0">
                <a:solidFill>
                  <a:prstClr val="white"/>
                </a:solidFill>
                <a:latin typeface="Algerian" panose="04020705040A02060702" pitchFamily="82" charset="0"/>
              </a:rPr>
            </a:br>
            <a:r>
              <a:rPr lang="en-US" sz="3200" i="1" dirty="0">
                <a:solidFill>
                  <a:prstClr val="white"/>
                </a:solidFill>
              </a:rPr>
              <a:t>– </a:t>
            </a:r>
            <a:r>
              <a:rPr lang="en-US" sz="3200" b="1" i="1" dirty="0">
                <a:solidFill>
                  <a:prstClr val="white"/>
                </a:solidFill>
              </a:rPr>
              <a:t>John 15:18-25 –</a:t>
            </a:r>
            <a:endParaRPr lang="en-US" sz="2400" b="1" i="1" dirty="0"/>
          </a:p>
        </p:txBody>
      </p:sp>
      <p:sp>
        <p:nvSpPr>
          <p:cNvPr id="3" name="Content Placeholder 2"/>
          <p:cNvSpPr>
            <a:spLocks noGrp="1"/>
          </p:cNvSpPr>
          <p:nvPr>
            <p:ph idx="1"/>
          </p:nvPr>
        </p:nvSpPr>
        <p:spPr/>
        <p:txBody>
          <a:bodyPr>
            <a:normAutofit/>
          </a:bodyPr>
          <a:lstStyle/>
          <a:p>
            <a:pPr marL="0" indent="0" algn="ctr">
              <a:buNone/>
            </a:pPr>
            <a:endParaRPr lang="en-US" sz="2400" dirty="0">
              <a:solidFill>
                <a:schemeClr val="bg1"/>
              </a:solidFill>
            </a:endParaRPr>
          </a:p>
          <a:p>
            <a:pPr marL="0" indent="0" algn="ctr">
              <a:buNone/>
            </a:pPr>
            <a:r>
              <a:rPr lang="en-US" sz="3600" b="1" dirty="0">
                <a:solidFill>
                  <a:schemeClr val="bg1"/>
                </a:solidFill>
              </a:rPr>
              <a:t>The Master Was</a:t>
            </a:r>
          </a:p>
          <a:p>
            <a:pPr marL="0" indent="0" algn="ctr">
              <a:buNone/>
            </a:pPr>
            <a:r>
              <a:rPr lang="en-US" sz="3200" i="1" dirty="0">
                <a:solidFill>
                  <a:schemeClr val="bg1"/>
                </a:solidFill>
              </a:rPr>
              <a:t>– (vv. 18, 20); 13:12-17, 36-38 –</a:t>
            </a:r>
          </a:p>
          <a:p>
            <a:pPr marL="0" indent="0" algn="ctr">
              <a:buNone/>
            </a:pPr>
            <a:r>
              <a:rPr lang="en-US" sz="3600" b="1" dirty="0">
                <a:solidFill>
                  <a:schemeClr val="bg1"/>
                </a:solidFill>
              </a:rPr>
              <a:t>We Are Not Of The World</a:t>
            </a:r>
          </a:p>
          <a:p>
            <a:pPr marL="0" indent="0" algn="ctr">
              <a:buNone/>
            </a:pPr>
            <a:r>
              <a:rPr lang="en-US" sz="3200" i="1" dirty="0">
                <a:solidFill>
                  <a:schemeClr val="bg1"/>
                </a:solidFill>
              </a:rPr>
              <a:t>– (v. 19); Colossians 1:13; John 17:14-17; Galatians 6:14; 1 Peter 4:1-6 –</a:t>
            </a:r>
          </a:p>
          <a:p>
            <a:pPr marL="0" indent="0" algn="ctr">
              <a:buNone/>
            </a:pPr>
            <a:r>
              <a:rPr lang="en-US" sz="3600" b="1" dirty="0">
                <a:solidFill>
                  <a:schemeClr val="bg1"/>
                </a:solidFill>
              </a:rPr>
              <a:t>We Speak The Word Of Christ</a:t>
            </a:r>
          </a:p>
          <a:p>
            <a:pPr marL="0" indent="0" algn="ctr">
              <a:buNone/>
            </a:pPr>
            <a:r>
              <a:rPr lang="en-US" sz="3200" i="1" dirty="0">
                <a:solidFill>
                  <a:schemeClr val="bg1"/>
                </a:solidFill>
              </a:rPr>
              <a:t>– (vv. 20c-25); Acts 4:18-20; 5:28-32, 41-42 –</a:t>
            </a:r>
          </a:p>
        </p:txBody>
      </p:sp>
    </p:spTree>
    <p:extLst>
      <p:ext uri="{BB962C8B-B14F-4D97-AF65-F5344CB8AC3E}">
        <p14:creationId xmlns:p14="http://schemas.microsoft.com/office/powerpoint/2010/main" val="2322261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895212"/>
            <a:ext cx="7886700" cy="1325563"/>
          </a:xfrm>
        </p:spPr>
        <p:txBody>
          <a:bodyPr>
            <a:noAutofit/>
          </a:bodyPr>
          <a:lstStyle/>
          <a:p>
            <a:pPr algn="ctr"/>
            <a:r>
              <a:rPr lang="en-US" sz="4400" dirty="0">
                <a:solidFill>
                  <a:prstClr val="white"/>
                </a:solidFill>
                <a:latin typeface="Algerian" panose="04020705040A02060702" pitchFamily="82" charset="0"/>
              </a:rPr>
              <a:t>The Proper Reaction                to Persecution</a:t>
            </a:r>
            <a:endParaRPr lang="en-US" sz="2400" b="1" i="1" dirty="0"/>
          </a:p>
        </p:txBody>
      </p:sp>
      <p:sp>
        <p:nvSpPr>
          <p:cNvPr id="3" name="Content Placeholder 2"/>
          <p:cNvSpPr>
            <a:spLocks noGrp="1"/>
          </p:cNvSpPr>
          <p:nvPr>
            <p:ph idx="1"/>
          </p:nvPr>
        </p:nvSpPr>
        <p:spPr/>
        <p:txBody>
          <a:bodyPr>
            <a:normAutofit/>
          </a:bodyPr>
          <a:lstStyle/>
          <a:p>
            <a:pPr marL="0" indent="0" algn="ctr">
              <a:buNone/>
            </a:pPr>
            <a:endParaRPr lang="en-US" sz="4800" dirty="0">
              <a:solidFill>
                <a:schemeClr val="bg1"/>
              </a:solidFill>
            </a:endParaRPr>
          </a:p>
          <a:p>
            <a:pPr marL="0" indent="0" algn="ctr">
              <a:buNone/>
            </a:pPr>
            <a:r>
              <a:rPr lang="en-US" sz="3600" b="1" dirty="0">
                <a:solidFill>
                  <a:schemeClr val="bg1"/>
                </a:solidFill>
              </a:rPr>
              <a:t>Do Not Be Surprised</a:t>
            </a:r>
          </a:p>
          <a:p>
            <a:pPr marL="0" indent="0" algn="ctr">
              <a:buNone/>
            </a:pPr>
            <a:r>
              <a:rPr lang="en-US" sz="3200" i="1" dirty="0">
                <a:solidFill>
                  <a:schemeClr val="bg1"/>
                </a:solidFill>
              </a:rPr>
              <a:t>– 1 Peter 4:12-13; James 1:2-3 –</a:t>
            </a:r>
          </a:p>
          <a:p>
            <a:pPr marL="0" indent="0" algn="ctr">
              <a:buNone/>
            </a:pPr>
            <a:r>
              <a:rPr lang="en-US" sz="3600" b="1" dirty="0">
                <a:solidFill>
                  <a:schemeClr val="bg1"/>
                </a:solidFill>
              </a:rPr>
              <a:t>Do Not Stumble</a:t>
            </a:r>
          </a:p>
          <a:p>
            <a:pPr marL="0" indent="0" algn="ctr">
              <a:buNone/>
            </a:pPr>
            <a:r>
              <a:rPr lang="en-US" sz="3200" i="1" dirty="0">
                <a:solidFill>
                  <a:schemeClr val="bg1"/>
                </a:solidFill>
              </a:rPr>
              <a:t>– John 16:1-4a; 1 Thessalonians 3:3 –</a:t>
            </a:r>
          </a:p>
        </p:txBody>
      </p:sp>
    </p:spTree>
    <p:extLst>
      <p:ext uri="{BB962C8B-B14F-4D97-AF65-F5344CB8AC3E}">
        <p14:creationId xmlns:p14="http://schemas.microsoft.com/office/powerpoint/2010/main" val="3181944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895212"/>
            <a:ext cx="7886700" cy="1325563"/>
          </a:xfrm>
        </p:spPr>
        <p:txBody>
          <a:bodyPr>
            <a:noAutofit/>
          </a:bodyPr>
          <a:lstStyle/>
          <a:p>
            <a:pPr algn="ctr"/>
            <a:r>
              <a:rPr lang="en-US" sz="4400" dirty="0">
                <a:solidFill>
                  <a:prstClr val="white"/>
                </a:solidFill>
                <a:latin typeface="Algerian" panose="04020705040A02060702" pitchFamily="82" charset="0"/>
              </a:rPr>
              <a:t>The Blessing in Persecution</a:t>
            </a:r>
            <a:endParaRPr lang="en-US" sz="2400" b="1" i="1" dirty="0"/>
          </a:p>
        </p:txBody>
      </p:sp>
      <p:sp>
        <p:nvSpPr>
          <p:cNvPr id="3" name="Content Placeholder 2"/>
          <p:cNvSpPr>
            <a:spLocks noGrp="1"/>
          </p:cNvSpPr>
          <p:nvPr>
            <p:ph idx="1"/>
          </p:nvPr>
        </p:nvSpPr>
        <p:spPr/>
        <p:txBody>
          <a:bodyPr>
            <a:normAutofit/>
          </a:bodyPr>
          <a:lstStyle/>
          <a:p>
            <a:pPr marL="0" indent="0" algn="ctr">
              <a:buNone/>
            </a:pPr>
            <a:endParaRPr lang="en-US" sz="4800" dirty="0">
              <a:solidFill>
                <a:schemeClr val="bg1"/>
              </a:solidFill>
            </a:endParaRPr>
          </a:p>
          <a:p>
            <a:pPr marL="0" indent="0" algn="ctr">
              <a:buNone/>
            </a:pPr>
            <a:r>
              <a:rPr lang="en-US" sz="3600" b="1" dirty="0">
                <a:solidFill>
                  <a:schemeClr val="bg1"/>
                </a:solidFill>
              </a:rPr>
              <a:t>Jesus Has Overcome, As Have We</a:t>
            </a:r>
          </a:p>
          <a:p>
            <a:pPr marL="0" indent="0" algn="ctr">
              <a:buNone/>
            </a:pPr>
            <a:r>
              <a:rPr lang="en-US" sz="3200" i="1" dirty="0">
                <a:solidFill>
                  <a:schemeClr val="bg1"/>
                </a:solidFill>
              </a:rPr>
              <a:t>– John 16:32-33; 1 John 5:3-5 –</a:t>
            </a:r>
          </a:p>
          <a:p>
            <a:pPr marL="0" indent="0" algn="ctr">
              <a:buNone/>
            </a:pPr>
            <a:r>
              <a:rPr lang="en-US" sz="3600" b="1" dirty="0">
                <a:solidFill>
                  <a:schemeClr val="bg1"/>
                </a:solidFill>
              </a:rPr>
              <a:t>We Will Be Rewarded</a:t>
            </a:r>
          </a:p>
          <a:p>
            <a:pPr marL="0" indent="0" algn="ctr">
              <a:buNone/>
            </a:pPr>
            <a:r>
              <a:rPr lang="en-US" sz="3200" i="1" dirty="0">
                <a:solidFill>
                  <a:schemeClr val="bg1"/>
                </a:solidFill>
              </a:rPr>
              <a:t>– Revelation 2:8-11 –</a:t>
            </a:r>
          </a:p>
        </p:txBody>
      </p:sp>
    </p:spTree>
    <p:extLst>
      <p:ext uri="{BB962C8B-B14F-4D97-AF65-F5344CB8AC3E}">
        <p14:creationId xmlns:p14="http://schemas.microsoft.com/office/powerpoint/2010/main" val="2396059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 t="199" r="8" b="24539"/>
          <a:stretch/>
        </p:blipFill>
        <p:spPr>
          <a:xfrm>
            <a:off x="3061716" y="-480"/>
            <a:ext cx="6082284" cy="6858479"/>
          </a:xfrm>
          <a:prstGeom prst="rect">
            <a:avLst/>
          </a:prstGeom>
        </p:spPr>
      </p:pic>
      <p:sp>
        <p:nvSpPr>
          <p:cNvPr id="10" name="Freeform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 y="-479"/>
            <a:ext cx="7101525"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 y="-479"/>
            <a:ext cx="6058539"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222483" y="2389310"/>
            <a:ext cx="3694074" cy="3320973"/>
          </a:xfrm>
        </p:spPr>
        <p:txBody>
          <a:bodyPr anchor="t">
            <a:normAutofit/>
          </a:bodyPr>
          <a:lstStyle/>
          <a:p>
            <a:pPr algn="l"/>
            <a:r>
              <a:rPr lang="en-US" sz="5400" dirty="0">
                <a:latin typeface="Algerian" panose="04020705040A02060702" pitchFamily="82" charset="0"/>
              </a:rPr>
              <a:t>In the Upper  Room</a:t>
            </a:r>
            <a:br>
              <a:rPr lang="en-US" sz="4700" dirty="0"/>
            </a:br>
            <a:r>
              <a:rPr lang="en-US" sz="3600" b="1" i="1" dirty="0"/>
              <a:t>Persecuted Like  the Master</a:t>
            </a:r>
            <a:endParaRPr lang="en-US" sz="4700" b="1" i="1" dirty="0"/>
          </a:p>
        </p:txBody>
      </p:sp>
      <p:sp>
        <p:nvSpPr>
          <p:cNvPr id="3" name="Subtitle 2"/>
          <p:cNvSpPr>
            <a:spLocks noGrp="1"/>
          </p:cNvSpPr>
          <p:nvPr>
            <p:ph type="subTitle" idx="1"/>
          </p:nvPr>
        </p:nvSpPr>
        <p:spPr>
          <a:xfrm>
            <a:off x="1222483" y="1230114"/>
            <a:ext cx="3125532" cy="1155525"/>
          </a:xfrm>
        </p:spPr>
        <p:txBody>
          <a:bodyPr anchor="b">
            <a:normAutofit/>
          </a:bodyPr>
          <a:lstStyle/>
          <a:p>
            <a:pPr algn="l"/>
            <a:r>
              <a:rPr lang="en-US" sz="3200" i="1" dirty="0"/>
              <a:t>John 15:18-25</a:t>
            </a:r>
          </a:p>
        </p:txBody>
      </p:sp>
    </p:spTree>
    <p:extLst>
      <p:ext uri="{BB962C8B-B14F-4D97-AF65-F5344CB8AC3E}">
        <p14:creationId xmlns:p14="http://schemas.microsoft.com/office/powerpoint/2010/main" val="524990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257</TotalTime>
  <Words>1508</Words>
  <Application>Microsoft Office PowerPoint</Application>
  <PresentationFormat>On-screen Show (4:3)</PresentationFormat>
  <Paragraphs>103</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Algerian</vt:lpstr>
      <vt:lpstr>Arial</vt:lpstr>
      <vt:lpstr>Calibri</vt:lpstr>
      <vt:lpstr>Calibri Light</vt:lpstr>
      <vt:lpstr>Times New Roman</vt:lpstr>
      <vt:lpstr>Wingdings</vt:lpstr>
      <vt:lpstr>Office Theme</vt:lpstr>
      <vt:lpstr>1_Office Theme</vt:lpstr>
      <vt:lpstr>PowerPoint Presentation</vt:lpstr>
      <vt:lpstr>In the Upper  Room Persecuted Like  the Master</vt:lpstr>
      <vt:lpstr>Why are we Persecuted? – John 15:18-25 –</vt:lpstr>
      <vt:lpstr>The Proper Reaction                to Persecution</vt:lpstr>
      <vt:lpstr>The Blessing in Persecution</vt:lpstr>
      <vt:lpstr>In the Upper  Room Persecuted Like  the Master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13</cp:revision>
  <dcterms:created xsi:type="dcterms:W3CDTF">2017-08-18T21:40:24Z</dcterms:created>
  <dcterms:modified xsi:type="dcterms:W3CDTF">2017-09-10T21:42:01Z</dcterms:modified>
</cp:coreProperties>
</file>